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70" r:id="rId2"/>
    <p:sldId id="271" r:id="rId3"/>
    <p:sldId id="272" r:id="rId4"/>
    <p:sldId id="309" r:id="rId5"/>
    <p:sldId id="367" r:id="rId6"/>
    <p:sldId id="368" r:id="rId7"/>
    <p:sldId id="369" r:id="rId8"/>
    <p:sldId id="453" r:id="rId9"/>
    <p:sldId id="370" r:id="rId10"/>
    <p:sldId id="371" r:id="rId11"/>
    <p:sldId id="372" r:id="rId12"/>
    <p:sldId id="454" r:id="rId13"/>
    <p:sldId id="455" r:id="rId14"/>
    <p:sldId id="456" r:id="rId15"/>
    <p:sldId id="373" r:id="rId16"/>
    <p:sldId id="374" r:id="rId17"/>
    <p:sldId id="375" r:id="rId18"/>
    <p:sldId id="376" r:id="rId19"/>
    <p:sldId id="377" r:id="rId20"/>
    <p:sldId id="457" r:id="rId21"/>
    <p:sldId id="379" r:id="rId22"/>
    <p:sldId id="380" r:id="rId23"/>
    <p:sldId id="464" r:id="rId24"/>
    <p:sldId id="461" r:id="rId25"/>
    <p:sldId id="462" r:id="rId26"/>
    <p:sldId id="463" r:id="rId27"/>
    <p:sldId id="381" r:id="rId28"/>
    <p:sldId id="382" r:id="rId29"/>
    <p:sldId id="383" r:id="rId30"/>
    <p:sldId id="385" r:id="rId31"/>
    <p:sldId id="386" r:id="rId32"/>
    <p:sldId id="387" r:id="rId33"/>
    <p:sldId id="388" r:id="rId34"/>
    <p:sldId id="389" r:id="rId35"/>
    <p:sldId id="390" r:id="rId36"/>
    <p:sldId id="391" r:id="rId37"/>
    <p:sldId id="392" r:id="rId38"/>
    <p:sldId id="393" r:id="rId39"/>
    <p:sldId id="394" r:id="rId40"/>
    <p:sldId id="395" r:id="rId41"/>
    <p:sldId id="396" r:id="rId42"/>
    <p:sldId id="397" r:id="rId43"/>
    <p:sldId id="398" r:id="rId44"/>
    <p:sldId id="399" r:id="rId45"/>
    <p:sldId id="437" r:id="rId46"/>
    <p:sldId id="438" r:id="rId47"/>
    <p:sldId id="439" r:id="rId48"/>
    <p:sldId id="400" r:id="rId49"/>
    <p:sldId id="401" r:id="rId50"/>
    <p:sldId id="402" r:id="rId51"/>
    <p:sldId id="403" r:id="rId52"/>
    <p:sldId id="404" r:id="rId53"/>
    <p:sldId id="405" r:id="rId54"/>
    <p:sldId id="406" r:id="rId55"/>
    <p:sldId id="407" r:id="rId56"/>
    <p:sldId id="441" r:id="rId57"/>
    <p:sldId id="442" r:id="rId58"/>
    <p:sldId id="443" r:id="rId59"/>
    <p:sldId id="444" r:id="rId60"/>
    <p:sldId id="445" r:id="rId61"/>
    <p:sldId id="446" r:id="rId62"/>
    <p:sldId id="447" r:id="rId63"/>
    <p:sldId id="448" r:id="rId64"/>
    <p:sldId id="449" r:id="rId65"/>
    <p:sldId id="450" r:id="rId66"/>
    <p:sldId id="451" r:id="rId67"/>
    <p:sldId id="452" r:id="rId68"/>
    <p:sldId id="258" r:id="rId69"/>
    <p:sldId id="261" r:id="rId70"/>
    <p:sldId id="259" r:id="rId71"/>
    <p:sldId id="267" r:id="rId72"/>
    <p:sldId id="260" r:id="rId73"/>
    <p:sldId id="262" r:id="rId74"/>
    <p:sldId id="263" r:id="rId75"/>
    <p:sldId id="264" r:id="rId76"/>
    <p:sldId id="408" r:id="rId77"/>
    <p:sldId id="409" r:id="rId78"/>
    <p:sldId id="410" r:id="rId79"/>
    <p:sldId id="411" r:id="rId80"/>
    <p:sldId id="412" r:id="rId81"/>
    <p:sldId id="413" r:id="rId82"/>
    <p:sldId id="414" r:id="rId83"/>
    <p:sldId id="415" r:id="rId84"/>
    <p:sldId id="416" r:id="rId85"/>
    <p:sldId id="417" r:id="rId86"/>
    <p:sldId id="418" r:id="rId87"/>
    <p:sldId id="419" r:id="rId88"/>
    <p:sldId id="420" r:id="rId89"/>
    <p:sldId id="421" r:id="rId90"/>
    <p:sldId id="422" r:id="rId91"/>
    <p:sldId id="423" r:id="rId92"/>
    <p:sldId id="424" r:id="rId93"/>
    <p:sldId id="425" r:id="rId94"/>
    <p:sldId id="426" r:id="rId95"/>
    <p:sldId id="427" r:id="rId96"/>
    <p:sldId id="428" r:id="rId97"/>
    <p:sldId id="429" r:id="rId98"/>
    <p:sldId id="430" r:id="rId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21"/>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FDB4E9-E280-4E0A-9312-635D413AB3A7}"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en-US"/>
        </a:p>
      </dgm:t>
    </dgm:pt>
    <dgm:pt modelId="{930774FB-DAF5-4DC4-957D-BE6375BC7388}">
      <dgm:prSet phldrT="[Text]" custT="1"/>
      <dgm:spPr/>
      <dgm:t>
        <a:bodyPr/>
        <a:lstStyle/>
        <a:p>
          <a:r>
            <a:rPr lang="en-PH" sz="2500" b="1" dirty="0">
              <a:latin typeface="Cambria" pitchFamily="18" charset="0"/>
            </a:rPr>
            <a:t>Improve quality and availability of planting </a:t>
          </a:r>
          <a:r>
            <a:rPr lang="en-PH" sz="2500" b="1" dirty="0" smtClean="0">
              <a:latin typeface="Cambria" pitchFamily="18" charset="0"/>
            </a:rPr>
            <a:t>materials</a:t>
          </a:r>
          <a:endParaRPr lang="en-US" sz="2500" b="1" dirty="0">
            <a:latin typeface="Cambria" pitchFamily="18" charset="0"/>
          </a:endParaRPr>
        </a:p>
      </dgm:t>
    </dgm:pt>
    <dgm:pt modelId="{8BEC0504-E1FE-4FC3-BC52-0BA233ABAF3C}" type="parTrans" cxnId="{F18F493F-3DDD-424D-AF9C-4750ADBA3571}">
      <dgm:prSet/>
      <dgm:spPr/>
      <dgm:t>
        <a:bodyPr/>
        <a:lstStyle/>
        <a:p>
          <a:endParaRPr lang="en-US"/>
        </a:p>
      </dgm:t>
    </dgm:pt>
    <dgm:pt modelId="{4D18AB75-B071-4BF4-AF5E-186B205D0A0C}" type="sibTrans" cxnId="{F18F493F-3DDD-424D-AF9C-4750ADBA3571}">
      <dgm:prSet/>
      <dgm:spPr/>
      <dgm:t>
        <a:bodyPr/>
        <a:lstStyle/>
        <a:p>
          <a:endParaRPr lang="en-US"/>
        </a:p>
      </dgm:t>
    </dgm:pt>
    <dgm:pt modelId="{D8CED1BA-F58F-4510-94ED-A0CAB9F1F45B}">
      <dgm:prSet phldrT="[Text]" custT="1"/>
      <dgm:spPr/>
      <dgm:t>
        <a:bodyPr/>
        <a:lstStyle/>
        <a:p>
          <a:r>
            <a:rPr lang="en-US" sz="2500" b="1" dirty="0">
              <a:latin typeface="Cambria" pitchFamily="18" charset="0"/>
            </a:rPr>
            <a:t>Enhance farm efficiency and investments</a:t>
          </a:r>
          <a:endParaRPr lang="en-US" sz="2500" dirty="0">
            <a:latin typeface="Cambria" pitchFamily="18" charset="0"/>
          </a:endParaRPr>
        </a:p>
      </dgm:t>
    </dgm:pt>
    <dgm:pt modelId="{35DF7100-16C4-4C56-AC8C-4BD5CC1C7AFD}" type="parTrans" cxnId="{1B363EA5-0C94-47D3-BDBB-D0AE1E9DDE88}">
      <dgm:prSet/>
      <dgm:spPr/>
      <dgm:t>
        <a:bodyPr/>
        <a:lstStyle/>
        <a:p>
          <a:endParaRPr lang="en-US"/>
        </a:p>
      </dgm:t>
    </dgm:pt>
    <dgm:pt modelId="{F26CB1A8-6A0F-42FF-A33A-D1271193A8E1}" type="sibTrans" cxnId="{1B363EA5-0C94-47D3-BDBB-D0AE1E9DDE88}">
      <dgm:prSet/>
      <dgm:spPr/>
      <dgm:t>
        <a:bodyPr/>
        <a:lstStyle/>
        <a:p>
          <a:endParaRPr lang="en-US"/>
        </a:p>
      </dgm:t>
    </dgm:pt>
    <dgm:pt modelId="{0A86C042-A418-45CD-BECA-F49F6DFE45B6}">
      <dgm:prSet phldrT="[Text]" custT="1"/>
      <dgm:spPr/>
      <dgm:t>
        <a:bodyPr/>
        <a:lstStyle/>
        <a:p>
          <a:r>
            <a:rPr lang="en-US" sz="1400" dirty="0" smtClean="0">
              <a:latin typeface="Cambria" pitchFamily="18" charset="0"/>
            </a:rPr>
            <a:t>Promote accreditation of nurseries and plant material certification</a:t>
          </a:r>
          <a:endParaRPr lang="en-US" sz="1400" dirty="0">
            <a:latin typeface="Cambria" pitchFamily="18" charset="0"/>
          </a:endParaRPr>
        </a:p>
      </dgm:t>
    </dgm:pt>
    <dgm:pt modelId="{6C08F2FE-7F8C-483A-AB6C-D29051C63A63}" type="parTrans" cxnId="{CCD9DC3A-47FD-42A0-8ABD-B92464A9A036}">
      <dgm:prSet/>
      <dgm:spPr/>
      <dgm:t>
        <a:bodyPr/>
        <a:lstStyle/>
        <a:p>
          <a:endParaRPr lang="en-US"/>
        </a:p>
      </dgm:t>
    </dgm:pt>
    <dgm:pt modelId="{0DCFA12F-97A9-4C3B-B022-BDB7A6E205EC}" type="sibTrans" cxnId="{CCD9DC3A-47FD-42A0-8ABD-B92464A9A036}">
      <dgm:prSet/>
      <dgm:spPr/>
      <dgm:t>
        <a:bodyPr/>
        <a:lstStyle/>
        <a:p>
          <a:endParaRPr lang="en-US"/>
        </a:p>
      </dgm:t>
    </dgm:pt>
    <dgm:pt modelId="{E359B3CE-B870-4114-9090-D93D12E7B384}">
      <dgm:prSet phldrT="[Text]" custT="1"/>
      <dgm:spPr/>
      <dgm:t>
        <a:bodyPr/>
        <a:lstStyle/>
        <a:p>
          <a:r>
            <a:rPr lang="en-US" sz="1400" dirty="0" smtClean="0">
              <a:latin typeface="Cambria" pitchFamily="18" charset="0"/>
            </a:rPr>
            <a:t>Training/retooling of plant nursery evaluators (PNE) and plant materials inspectors (PMI)</a:t>
          </a:r>
          <a:endParaRPr lang="en-US" sz="1400" dirty="0">
            <a:latin typeface="Cambria" pitchFamily="18" charset="0"/>
          </a:endParaRPr>
        </a:p>
      </dgm:t>
    </dgm:pt>
    <dgm:pt modelId="{E065461F-C28F-46E7-90C0-9133557277D9}" type="parTrans" cxnId="{34A67359-92E9-4497-8E15-C660718A046F}">
      <dgm:prSet/>
      <dgm:spPr/>
      <dgm:t>
        <a:bodyPr/>
        <a:lstStyle/>
        <a:p>
          <a:endParaRPr lang="en-US"/>
        </a:p>
      </dgm:t>
    </dgm:pt>
    <dgm:pt modelId="{9A4C95C2-60AC-41DE-90AD-BF2A38589C5C}" type="sibTrans" cxnId="{34A67359-92E9-4497-8E15-C660718A046F}">
      <dgm:prSet/>
      <dgm:spPr/>
      <dgm:t>
        <a:bodyPr/>
        <a:lstStyle/>
        <a:p>
          <a:endParaRPr lang="en-US"/>
        </a:p>
      </dgm:t>
    </dgm:pt>
    <dgm:pt modelId="{BEB66DF1-BE3C-44CA-9A09-4B5EDEC82F66}">
      <dgm:prSet phldrT="[Text]" custT="1"/>
      <dgm:spPr/>
      <dgm:t>
        <a:bodyPr/>
        <a:lstStyle/>
        <a:p>
          <a:endParaRPr lang="en-US" sz="1700" dirty="0">
            <a:latin typeface="Cambria" pitchFamily="18" charset="0"/>
          </a:endParaRPr>
        </a:p>
      </dgm:t>
    </dgm:pt>
    <dgm:pt modelId="{83C3499D-3F43-497E-BFA8-E6C09B6DEDEA}" type="parTrans" cxnId="{876AB40E-D8BE-4727-9624-33F5B81E288F}">
      <dgm:prSet/>
      <dgm:spPr/>
      <dgm:t>
        <a:bodyPr/>
        <a:lstStyle/>
        <a:p>
          <a:endParaRPr lang="en-US"/>
        </a:p>
      </dgm:t>
    </dgm:pt>
    <dgm:pt modelId="{EE7825E8-B405-4EEE-B925-0C7E1C8A2F6F}" type="sibTrans" cxnId="{876AB40E-D8BE-4727-9624-33F5B81E288F}">
      <dgm:prSet/>
      <dgm:spPr/>
      <dgm:t>
        <a:bodyPr/>
        <a:lstStyle/>
        <a:p>
          <a:endParaRPr lang="en-US"/>
        </a:p>
      </dgm:t>
    </dgm:pt>
    <dgm:pt modelId="{929284D3-7F26-408B-A399-4FB28B341CFC}">
      <dgm:prSet phldrT="[Text]" custT="1"/>
      <dgm:spPr/>
      <dgm:t>
        <a:bodyPr/>
        <a:lstStyle/>
        <a:p>
          <a:r>
            <a:rPr lang="en-US" sz="1700" dirty="0" smtClean="0">
              <a:latin typeface="Cambria" pitchFamily="18" charset="0"/>
            </a:rPr>
            <a:t>IEC campaign on GAP/best farm practices including seed selection, rejuvenation, etc. </a:t>
          </a:r>
          <a:endParaRPr lang="en-US" sz="1700" dirty="0">
            <a:latin typeface="Cambria" pitchFamily="18" charset="0"/>
          </a:endParaRPr>
        </a:p>
      </dgm:t>
    </dgm:pt>
    <dgm:pt modelId="{6E65EC6F-FF5D-4E34-A0A2-A850F416BA0E}" type="parTrans" cxnId="{B51BE8C2-2446-4C76-8D7B-3E901A4DAE17}">
      <dgm:prSet/>
      <dgm:spPr/>
      <dgm:t>
        <a:bodyPr/>
        <a:lstStyle/>
        <a:p>
          <a:endParaRPr lang="en-US"/>
        </a:p>
      </dgm:t>
    </dgm:pt>
    <dgm:pt modelId="{6383A561-9539-416F-9253-9AF86497631F}" type="sibTrans" cxnId="{B51BE8C2-2446-4C76-8D7B-3E901A4DAE17}">
      <dgm:prSet/>
      <dgm:spPr/>
      <dgm:t>
        <a:bodyPr/>
        <a:lstStyle/>
        <a:p>
          <a:endParaRPr lang="en-US"/>
        </a:p>
      </dgm:t>
    </dgm:pt>
    <dgm:pt modelId="{FAE36A52-4543-462E-B336-12148E820F14}">
      <dgm:prSet phldrT="[Text]" custT="1"/>
      <dgm:spPr/>
      <dgm:t>
        <a:bodyPr/>
        <a:lstStyle/>
        <a:p>
          <a:r>
            <a:rPr lang="en-US" sz="1400" dirty="0" smtClean="0">
              <a:latin typeface="Cambria" pitchFamily="18" charset="0"/>
            </a:rPr>
            <a:t>Invest in mother clonal gardens and nurseries  </a:t>
          </a:r>
          <a:endParaRPr lang="en-US" sz="1400" dirty="0">
            <a:latin typeface="Cambria" pitchFamily="18" charset="0"/>
          </a:endParaRPr>
        </a:p>
      </dgm:t>
    </dgm:pt>
    <dgm:pt modelId="{C6B73779-6697-4295-9F4F-5198BB4FEA0D}" type="parTrans" cxnId="{1183FDEB-1BE3-445A-8513-DDC1F9A30D48}">
      <dgm:prSet/>
      <dgm:spPr/>
      <dgm:t>
        <a:bodyPr/>
        <a:lstStyle/>
        <a:p>
          <a:endParaRPr lang="en-US"/>
        </a:p>
      </dgm:t>
    </dgm:pt>
    <dgm:pt modelId="{6FA02871-3A53-4009-B083-6FDF973C44FC}" type="sibTrans" cxnId="{1183FDEB-1BE3-445A-8513-DDC1F9A30D48}">
      <dgm:prSet/>
      <dgm:spPr/>
      <dgm:t>
        <a:bodyPr/>
        <a:lstStyle/>
        <a:p>
          <a:endParaRPr lang="en-US"/>
        </a:p>
      </dgm:t>
    </dgm:pt>
    <dgm:pt modelId="{2C3D86AD-EC46-45B3-B175-308BCEB32D1C}">
      <dgm:prSet phldrT="[Text]" custT="1"/>
      <dgm:spPr/>
      <dgm:t>
        <a:bodyPr/>
        <a:lstStyle/>
        <a:p>
          <a:r>
            <a:rPr lang="en-US" sz="1400" dirty="0" smtClean="0">
              <a:latin typeface="Cambria" pitchFamily="18" charset="0"/>
            </a:rPr>
            <a:t>Conduct trainings for nursery establishment</a:t>
          </a:r>
          <a:endParaRPr lang="en-US" sz="1400" dirty="0">
            <a:latin typeface="Cambria" pitchFamily="18" charset="0"/>
          </a:endParaRPr>
        </a:p>
      </dgm:t>
    </dgm:pt>
    <dgm:pt modelId="{A1818F9E-1264-4DBB-A7DC-9EB55EDD59FB}" type="parTrans" cxnId="{778CA0CD-D6FE-4EAE-A085-39159D58D6AF}">
      <dgm:prSet/>
      <dgm:spPr/>
      <dgm:t>
        <a:bodyPr/>
        <a:lstStyle/>
        <a:p>
          <a:endParaRPr lang="en-US"/>
        </a:p>
      </dgm:t>
    </dgm:pt>
    <dgm:pt modelId="{D2094D0D-1DAF-4042-8D57-7B4A1C5B42F9}" type="sibTrans" cxnId="{778CA0CD-D6FE-4EAE-A085-39159D58D6AF}">
      <dgm:prSet/>
      <dgm:spPr/>
      <dgm:t>
        <a:bodyPr/>
        <a:lstStyle/>
        <a:p>
          <a:endParaRPr lang="en-US"/>
        </a:p>
      </dgm:t>
    </dgm:pt>
    <dgm:pt modelId="{2A30116F-779C-46EF-9B76-6FBF5E9A0EA6}">
      <dgm:prSet phldrT="[Text]" custT="1"/>
      <dgm:spPr/>
      <dgm:t>
        <a:bodyPr/>
        <a:lstStyle/>
        <a:p>
          <a:r>
            <a:rPr lang="en-US" sz="1400" dirty="0" smtClean="0">
              <a:latin typeface="Cambria" pitchFamily="18" charset="0"/>
            </a:rPr>
            <a:t>Reproduce and distribute IEC materials to farmers</a:t>
          </a:r>
          <a:endParaRPr lang="en-US" sz="1400" dirty="0">
            <a:latin typeface="Cambria" pitchFamily="18" charset="0"/>
          </a:endParaRPr>
        </a:p>
      </dgm:t>
    </dgm:pt>
    <dgm:pt modelId="{6464B9BB-E255-4611-BB28-FE33E7DC522C}" type="parTrans" cxnId="{2E48A8F1-5D5B-4F21-91D8-F557372140DB}">
      <dgm:prSet/>
      <dgm:spPr/>
      <dgm:t>
        <a:bodyPr/>
        <a:lstStyle/>
        <a:p>
          <a:endParaRPr lang="en-US"/>
        </a:p>
      </dgm:t>
    </dgm:pt>
    <dgm:pt modelId="{54EB0E6C-C0A4-4F66-80DF-6D92544D6B0C}" type="sibTrans" cxnId="{2E48A8F1-5D5B-4F21-91D8-F557372140DB}">
      <dgm:prSet/>
      <dgm:spPr/>
      <dgm:t>
        <a:bodyPr/>
        <a:lstStyle/>
        <a:p>
          <a:endParaRPr lang="en-US"/>
        </a:p>
      </dgm:t>
    </dgm:pt>
    <dgm:pt modelId="{D830347D-1005-47D0-97AE-EBECF0CCFE48}">
      <dgm:prSet phldrT="[Text]" custT="1"/>
      <dgm:spPr/>
      <dgm:t>
        <a:bodyPr/>
        <a:lstStyle/>
        <a:p>
          <a:r>
            <a:rPr lang="en-US" sz="1700" dirty="0" smtClean="0">
              <a:latin typeface="Cambria" pitchFamily="18" charset="0"/>
            </a:rPr>
            <a:t>Develop public private partnership  for planting and replanting projects;</a:t>
          </a:r>
          <a:endParaRPr lang="en-US" sz="1700" dirty="0">
            <a:latin typeface="Cambria" pitchFamily="18" charset="0"/>
          </a:endParaRPr>
        </a:p>
      </dgm:t>
    </dgm:pt>
    <dgm:pt modelId="{A7BEADF9-2EDD-4EA0-A687-AEA17250714B}" type="parTrans" cxnId="{281B127F-B205-4591-9BC5-4E2FCC866C52}">
      <dgm:prSet/>
      <dgm:spPr/>
      <dgm:t>
        <a:bodyPr/>
        <a:lstStyle/>
        <a:p>
          <a:endParaRPr lang="en-US"/>
        </a:p>
      </dgm:t>
    </dgm:pt>
    <dgm:pt modelId="{A3DA7EE8-35EF-49CB-9043-760F18712B45}" type="sibTrans" cxnId="{281B127F-B205-4591-9BC5-4E2FCC866C52}">
      <dgm:prSet/>
      <dgm:spPr/>
      <dgm:t>
        <a:bodyPr/>
        <a:lstStyle/>
        <a:p>
          <a:endParaRPr lang="en-US"/>
        </a:p>
      </dgm:t>
    </dgm:pt>
    <dgm:pt modelId="{4DBBD879-AE2C-44F6-8184-93A8B900CC68}">
      <dgm:prSet phldrT="[Text]" custT="1"/>
      <dgm:spPr/>
      <dgm:t>
        <a:bodyPr/>
        <a:lstStyle/>
        <a:p>
          <a:r>
            <a:rPr lang="en-US" sz="1700" dirty="0" smtClean="0">
              <a:latin typeface="Cambria" pitchFamily="18" charset="0"/>
            </a:rPr>
            <a:t>Develop public private partnership for expansion of seed/clonal gardens</a:t>
          </a:r>
          <a:endParaRPr lang="en-US" sz="1700" dirty="0">
            <a:latin typeface="Cambria" pitchFamily="18" charset="0"/>
          </a:endParaRPr>
        </a:p>
      </dgm:t>
    </dgm:pt>
    <dgm:pt modelId="{56CCC7BE-6867-42A4-B9C9-5D96DF0D1C4E}" type="parTrans" cxnId="{0FB3203A-2F16-417B-A3EC-D4FF96E734C6}">
      <dgm:prSet/>
      <dgm:spPr/>
      <dgm:t>
        <a:bodyPr/>
        <a:lstStyle/>
        <a:p>
          <a:endParaRPr lang="en-US"/>
        </a:p>
      </dgm:t>
    </dgm:pt>
    <dgm:pt modelId="{5D5BE8DF-B8D6-4D88-9AE9-5ECD246C31F4}" type="sibTrans" cxnId="{0FB3203A-2F16-417B-A3EC-D4FF96E734C6}">
      <dgm:prSet/>
      <dgm:spPr/>
      <dgm:t>
        <a:bodyPr/>
        <a:lstStyle/>
        <a:p>
          <a:endParaRPr lang="en-US"/>
        </a:p>
      </dgm:t>
    </dgm:pt>
    <dgm:pt modelId="{83A89086-71B8-4E78-9157-E7F7903093B8}">
      <dgm:prSet phldrT="[Text]" custT="1"/>
      <dgm:spPr/>
      <dgm:t>
        <a:bodyPr/>
        <a:lstStyle/>
        <a:p>
          <a:r>
            <a:rPr lang="en-US" sz="1700" dirty="0" smtClean="0">
              <a:latin typeface="Cambria" pitchFamily="18" charset="0"/>
            </a:rPr>
            <a:t>Conduct trainings with TESDA/ATI /coffee experts</a:t>
          </a:r>
          <a:endParaRPr lang="en-US" sz="1700" dirty="0">
            <a:latin typeface="Cambria" pitchFamily="18" charset="0"/>
          </a:endParaRPr>
        </a:p>
      </dgm:t>
    </dgm:pt>
    <dgm:pt modelId="{7BCEB9D4-3619-41EF-9BE3-C1741BEB2753}" type="parTrans" cxnId="{A0AB0959-E9A7-4CD4-B0CB-E62FD7657FF2}">
      <dgm:prSet/>
      <dgm:spPr/>
      <dgm:t>
        <a:bodyPr/>
        <a:lstStyle/>
        <a:p>
          <a:endParaRPr lang="en-US"/>
        </a:p>
      </dgm:t>
    </dgm:pt>
    <dgm:pt modelId="{DAE69EBF-E7DC-4249-8083-9A6A9179E00A}" type="sibTrans" cxnId="{A0AB0959-E9A7-4CD4-B0CB-E62FD7657FF2}">
      <dgm:prSet/>
      <dgm:spPr/>
      <dgm:t>
        <a:bodyPr/>
        <a:lstStyle/>
        <a:p>
          <a:endParaRPr lang="en-US"/>
        </a:p>
      </dgm:t>
    </dgm:pt>
    <dgm:pt modelId="{280B99B8-3E03-48ED-B561-4D3CCBEEEF4A}">
      <dgm:prSet phldrT="[Text]" custT="1"/>
      <dgm:spPr/>
      <dgm:t>
        <a:bodyPr/>
        <a:lstStyle/>
        <a:p>
          <a:r>
            <a:rPr lang="en-US" sz="1700" dirty="0" smtClean="0">
              <a:latin typeface="Cambria" pitchFamily="18" charset="0"/>
            </a:rPr>
            <a:t>Benchmarking and best practices dissemination</a:t>
          </a:r>
          <a:endParaRPr lang="en-US" sz="1700" dirty="0">
            <a:latin typeface="Cambria" pitchFamily="18" charset="0"/>
          </a:endParaRPr>
        </a:p>
      </dgm:t>
    </dgm:pt>
    <dgm:pt modelId="{3EDE4974-0C24-4DC5-B36E-98FFD1308839}" type="parTrans" cxnId="{8B251837-6FE9-4702-8C59-5437034C4217}">
      <dgm:prSet/>
      <dgm:spPr/>
      <dgm:t>
        <a:bodyPr/>
        <a:lstStyle/>
        <a:p>
          <a:endParaRPr lang="en-US"/>
        </a:p>
      </dgm:t>
    </dgm:pt>
    <dgm:pt modelId="{D404A679-1201-4C94-9602-4DAD7A7C3B7D}" type="sibTrans" cxnId="{8B251837-6FE9-4702-8C59-5437034C4217}">
      <dgm:prSet/>
      <dgm:spPr/>
      <dgm:t>
        <a:bodyPr/>
        <a:lstStyle/>
        <a:p>
          <a:endParaRPr lang="en-US"/>
        </a:p>
      </dgm:t>
    </dgm:pt>
    <dgm:pt modelId="{AEECE9A6-5F3C-40C8-BF5F-366BCF03F967}">
      <dgm:prSet phldrT="[Text]" custT="1"/>
      <dgm:spPr/>
      <dgm:t>
        <a:bodyPr/>
        <a:lstStyle/>
        <a:p>
          <a:r>
            <a:rPr lang="en-US" sz="1700" dirty="0" smtClean="0">
              <a:latin typeface="Cambria" pitchFamily="18" charset="0"/>
            </a:rPr>
            <a:t>Conduct trainings on GAP/GMP</a:t>
          </a:r>
          <a:endParaRPr lang="en-US" sz="1700" dirty="0">
            <a:latin typeface="Cambria" pitchFamily="18" charset="0"/>
          </a:endParaRPr>
        </a:p>
      </dgm:t>
    </dgm:pt>
    <dgm:pt modelId="{BE430AC9-C929-4727-B397-F19F21DA3D3C}" type="parTrans" cxnId="{EDEB5FF0-A0A1-41A9-856E-1942D5618CC3}">
      <dgm:prSet/>
      <dgm:spPr/>
      <dgm:t>
        <a:bodyPr/>
        <a:lstStyle/>
        <a:p>
          <a:endParaRPr lang="en-US"/>
        </a:p>
      </dgm:t>
    </dgm:pt>
    <dgm:pt modelId="{2AEF7749-7B4F-4C8B-967B-DC9F538FD061}" type="sibTrans" cxnId="{EDEB5FF0-A0A1-41A9-856E-1942D5618CC3}">
      <dgm:prSet/>
      <dgm:spPr/>
      <dgm:t>
        <a:bodyPr/>
        <a:lstStyle/>
        <a:p>
          <a:endParaRPr lang="en-US"/>
        </a:p>
      </dgm:t>
    </dgm:pt>
    <dgm:pt modelId="{D330C9F8-70E3-47F3-BB5B-FBD06B7C5895}" type="pres">
      <dgm:prSet presAssocID="{86FDB4E9-E280-4E0A-9312-635D413AB3A7}" presName="Name0" presStyleCnt="0">
        <dgm:presLayoutVars>
          <dgm:dir/>
          <dgm:animLvl val="lvl"/>
          <dgm:resizeHandles val="exact"/>
        </dgm:presLayoutVars>
      </dgm:prSet>
      <dgm:spPr/>
      <dgm:t>
        <a:bodyPr/>
        <a:lstStyle/>
        <a:p>
          <a:endParaRPr lang="en-US"/>
        </a:p>
      </dgm:t>
    </dgm:pt>
    <dgm:pt modelId="{0878D3E3-7272-442E-8ECC-7BC5E5540F91}" type="pres">
      <dgm:prSet presAssocID="{930774FB-DAF5-4DC4-957D-BE6375BC7388}" presName="linNode" presStyleCnt="0"/>
      <dgm:spPr/>
    </dgm:pt>
    <dgm:pt modelId="{0A5D2997-F0EF-4C1D-B115-7708FCF32819}" type="pres">
      <dgm:prSet presAssocID="{930774FB-DAF5-4DC4-957D-BE6375BC7388}" presName="parentText" presStyleLbl="node1" presStyleIdx="0" presStyleCnt="2" custScaleY="131581">
        <dgm:presLayoutVars>
          <dgm:chMax val="1"/>
          <dgm:bulletEnabled val="1"/>
        </dgm:presLayoutVars>
      </dgm:prSet>
      <dgm:spPr/>
      <dgm:t>
        <a:bodyPr/>
        <a:lstStyle/>
        <a:p>
          <a:endParaRPr lang="en-US"/>
        </a:p>
      </dgm:t>
    </dgm:pt>
    <dgm:pt modelId="{62567958-DB98-42D1-9E29-F884E0523260}" type="pres">
      <dgm:prSet presAssocID="{930774FB-DAF5-4DC4-957D-BE6375BC7388}" presName="descendantText" presStyleLbl="alignAccFollowNode1" presStyleIdx="0" presStyleCnt="2" custScaleY="156885" custLinFactNeighborX="-1277" custLinFactNeighborY="-5626">
        <dgm:presLayoutVars>
          <dgm:bulletEnabled val="1"/>
        </dgm:presLayoutVars>
      </dgm:prSet>
      <dgm:spPr/>
      <dgm:t>
        <a:bodyPr/>
        <a:lstStyle/>
        <a:p>
          <a:endParaRPr lang="en-US"/>
        </a:p>
      </dgm:t>
    </dgm:pt>
    <dgm:pt modelId="{7CAD1D8C-9257-47B7-AE6C-038D4D6E4FE6}" type="pres">
      <dgm:prSet presAssocID="{4D18AB75-B071-4BF4-AF5E-186B205D0A0C}" presName="sp" presStyleCnt="0"/>
      <dgm:spPr/>
    </dgm:pt>
    <dgm:pt modelId="{844119A2-61EC-400E-A76C-EDE29A949FED}" type="pres">
      <dgm:prSet presAssocID="{D8CED1BA-F58F-4510-94ED-A0CAB9F1F45B}" presName="linNode" presStyleCnt="0"/>
      <dgm:spPr/>
    </dgm:pt>
    <dgm:pt modelId="{22DA29F6-CCFC-417B-8DF7-39C521C662FA}" type="pres">
      <dgm:prSet presAssocID="{D8CED1BA-F58F-4510-94ED-A0CAB9F1F45B}" presName="parentText" presStyleLbl="node1" presStyleIdx="1" presStyleCnt="2" custScaleY="138900">
        <dgm:presLayoutVars>
          <dgm:chMax val="1"/>
          <dgm:bulletEnabled val="1"/>
        </dgm:presLayoutVars>
      </dgm:prSet>
      <dgm:spPr/>
      <dgm:t>
        <a:bodyPr/>
        <a:lstStyle/>
        <a:p>
          <a:endParaRPr lang="en-US"/>
        </a:p>
      </dgm:t>
    </dgm:pt>
    <dgm:pt modelId="{B3416A21-8AFE-4E23-B86E-92CB3B6C8542}" type="pres">
      <dgm:prSet presAssocID="{D8CED1BA-F58F-4510-94ED-A0CAB9F1F45B}" presName="descendantText" presStyleLbl="alignAccFollowNode1" presStyleIdx="1" presStyleCnt="2" custScaleX="100267" custScaleY="238086" custLinFactNeighborX="-342" custLinFactNeighborY="975">
        <dgm:presLayoutVars>
          <dgm:bulletEnabled val="1"/>
        </dgm:presLayoutVars>
      </dgm:prSet>
      <dgm:spPr/>
      <dgm:t>
        <a:bodyPr/>
        <a:lstStyle/>
        <a:p>
          <a:endParaRPr lang="en-US"/>
        </a:p>
      </dgm:t>
    </dgm:pt>
  </dgm:ptLst>
  <dgm:cxnLst>
    <dgm:cxn modelId="{E3094CD7-532F-4F9D-81D6-5E006170C105}" type="presOf" srcId="{AEECE9A6-5F3C-40C8-BF5F-366BCF03F967}" destId="{B3416A21-8AFE-4E23-B86E-92CB3B6C8542}" srcOrd="0" destOrd="5" presId="urn:microsoft.com/office/officeart/2005/8/layout/vList5"/>
    <dgm:cxn modelId="{49211CFD-D42B-456C-814F-4D9FE7A00EBF}" type="presOf" srcId="{930774FB-DAF5-4DC4-957D-BE6375BC7388}" destId="{0A5D2997-F0EF-4C1D-B115-7708FCF32819}" srcOrd="0" destOrd="0" presId="urn:microsoft.com/office/officeart/2005/8/layout/vList5"/>
    <dgm:cxn modelId="{94EA96A8-222C-45D6-A6A7-30A6E97CD584}" type="presOf" srcId="{4DBBD879-AE2C-44F6-8184-93A8B900CC68}" destId="{B3416A21-8AFE-4E23-B86E-92CB3B6C8542}" srcOrd="0" destOrd="2" presId="urn:microsoft.com/office/officeart/2005/8/layout/vList5"/>
    <dgm:cxn modelId="{281B127F-B205-4591-9BC5-4E2FCC866C52}" srcId="{D8CED1BA-F58F-4510-94ED-A0CAB9F1F45B}" destId="{D830347D-1005-47D0-97AE-EBECF0CCFE48}" srcOrd="1" destOrd="0" parTransId="{A7BEADF9-2EDD-4EA0-A687-AEA17250714B}" sibTransId="{A3DA7EE8-35EF-49CB-9043-760F18712B45}"/>
    <dgm:cxn modelId="{E5C4202D-F4EF-4670-BD7B-95C53A99929B}" type="presOf" srcId="{2A30116F-779C-46EF-9B76-6FBF5E9A0EA6}" destId="{62567958-DB98-42D1-9E29-F884E0523260}" srcOrd="0" destOrd="4" presId="urn:microsoft.com/office/officeart/2005/8/layout/vList5"/>
    <dgm:cxn modelId="{778CA0CD-D6FE-4EAE-A085-39159D58D6AF}" srcId="{930774FB-DAF5-4DC4-957D-BE6375BC7388}" destId="{2C3D86AD-EC46-45B3-B175-308BCEB32D1C}" srcOrd="3" destOrd="0" parTransId="{A1818F9E-1264-4DBB-A7DC-9EB55EDD59FB}" sibTransId="{D2094D0D-1DAF-4042-8D57-7B4A1C5B42F9}"/>
    <dgm:cxn modelId="{A0D86C55-0827-4A51-8EF7-6456D7332CBC}" type="presOf" srcId="{BEB66DF1-BE3C-44CA-9A09-4B5EDEC82F66}" destId="{B3416A21-8AFE-4E23-B86E-92CB3B6C8542}" srcOrd="0" destOrd="6" presId="urn:microsoft.com/office/officeart/2005/8/layout/vList5"/>
    <dgm:cxn modelId="{CCD9DC3A-47FD-42A0-8ABD-B92464A9A036}" srcId="{930774FB-DAF5-4DC4-957D-BE6375BC7388}" destId="{0A86C042-A418-45CD-BECA-F49F6DFE45B6}" srcOrd="0" destOrd="0" parTransId="{6C08F2FE-7F8C-483A-AB6C-D29051C63A63}" sibTransId="{0DCFA12F-97A9-4C3B-B022-BDB7A6E205EC}"/>
    <dgm:cxn modelId="{34A67359-92E9-4497-8E15-C660718A046F}" srcId="{930774FB-DAF5-4DC4-957D-BE6375BC7388}" destId="{E359B3CE-B870-4114-9090-D93D12E7B384}" srcOrd="1" destOrd="0" parTransId="{E065461F-C28F-46E7-90C0-9133557277D9}" sibTransId="{9A4C95C2-60AC-41DE-90AD-BF2A38589C5C}"/>
    <dgm:cxn modelId="{F18F493F-3DDD-424D-AF9C-4750ADBA3571}" srcId="{86FDB4E9-E280-4E0A-9312-635D413AB3A7}" destId="{930774FB-DAF5-4DC4-957D-BE6375BC7388}" srcOrd="0" destOrd="0" parTransId="{8BEC0504-E1FE-4FC3-BC52-0BA233ABAF3C}" sibTransId="{4D18AB75-B071-4BF4-AF5E-186B205D0A0C}"/>
    <dgm:cxn modelId="{C133F0A6-D048-428D-A9A1-0497E0E9291F}" type="presOf" srcId="{FAE36A52-4543-462E-B336-12148E820F14}" destId="{62567958-DB98-42D1-9E29-F884E0523260}" srcOrd="0" destOrd="2" presId="urn:microsoft.com/office/officeart/2005/8/layout/vList5"/>
    <dgm:cxn modelId="{557203D3-41E2-4E8E-B43B-0FF209DF2895}" type="presOf" srcId="{929284D3-7F26-408B-A399-4FB28B341CFC}" destId="{B3416A21-8AFE-4E23-B86E-92CB3B6C8542}" srcOrd="0" destOrd="0" presId="urn:microsoft.com/office/officeart/2005/8/layout/vList5"/>
    <dgm:cxn modelId="{B51BE8C2-2446-4C76-8D7B-3E901A4DAE17}" srcId="{D8CED1BA-F58F-4510-94ED-A0CAB9F1F45B}" destId="{929284D3-7F26-408B-A399-4FB28B341CFC}" srcOrd="0" destOrd="0" parTransId="{6E65EC6F-FF5D-4E34-A0A2-A850F416BA0E}" sibTransId="{6383A561-9539-416F-9253-9AF86497631F}"/>
    <dgm:cxn modelId="{957EB684-A2FB-4C42-B5DB-020BEC2AAC2B}" type="presOf" srcId="{0A86C042-A418-45CD-BECA-F49F6DFE45B6}" destId="{62567958-DB98-42D1-9E29-F884E0523260}" srcOrd="0" destOrd="0" presId="urn:microsoft.com/office/officeart/2005/8/layout/vList5"/>
    <dgm:cxn modelId="{876AB40E-D8BE-4727-9624-33F5B81E288F}" srcId="{D8CED1BA-F58F-4510-94ED-A0CAB9F1F45B}" destId="{BEB66DF1-BE3C-44CA-9A09-4B5EDEC82F66}" srcOrd="6" destOrd="0" parTransId="{83C3499D-3F43-497E-BFA8-E6C09B6DEDEA}" sibTransId="{EE7825E8-B405-4EEE-B925-0C7E1C8A2F6F}"/>
    <dgm:cxn modelId="{0FB3203A-2F16-417B-A3EC-D4FF96E734C6}" srcId="{D8CED1BA-F58F-4510-94ED-A0CAB9F1F45B}" destId="{4DBBD879-AE2C-44F6-8184-93A8B900CC68}" srcOrd="2" destOrd="0" parTransId="{56CCC7BE-6867-42A4-B9C9-5D96DF0D1C4E}" sibTransId="{5D5BE8DF-B8D6-4D88-9AE9-5ECD246C31F4}"/>
    <dgm:cxn modelId="{1183FDEB-1BE3-445A-8513-DDC1F9A30D48}" srcId="{930774FB-DAF5-4DC4-957D-BE6375BC7388}" destId="{FAE36A52-4543-462E-B336-12148E820F14}" srcOrd="2" destOrd="0" parTransId="{C6B73779-6697-4295-9F4F-5198BB4FEA0D}" sibTransId="{6FA02871-3A53-4009-B083-6FDF973C44FC}"/>
    <dgm:cxn modelId="{A320096C-ACBA-4E84-827C-AD5DCDA0A1B1}" type="presOf" srcId="{D830347D-1005-47D0-97AE-EBECF0CCFE48}" destId="{B3416A21-8AFE-4E23-B86E-92CB3B6C8542}" srcOrd="0" destOrd="1" presId="urn:microsoft.com/office/officeart/2005/8/layout/vList5"/>
    <dgm:cxn modelId="{8B251837-6FE9-4702-8C59-5437034C4217}" srcId="{D8CED1BA-F58F-4510-94ED-A0CAB9F1F45B}" destId="{280B99B8-3E03-48ED-B561-4D3CCBEEEF4A}" srcOrd="4" destOrd="0" parTransId="{3EDE4974-0C24-4DC5-B36E-98FFD1308839}" sibTransId="{D404A679-1201-4C94-9602-4DAD7A7C3B7D}"/>
    <dgm:cxn modelId="{A0AB0959-E9A7-4CD4-B0CB-E62FD7657FF2}" srcId="{D8CED1BA-F58F-4510-94ED-A0CAB9F1F45B}" destId="{83A89086-71B8-4E78-9157-E7F7903093B8}" srcOrd="3" destOrd="0" parTransId="{7BCEB9D4-3619-41EF-9BE3-C1741BEB2753}" sibTransId="{DAE69EBF-E7DC-4249-8083-9A6A9179E00A}"/>
    <dgm:cxn modelId="{511DB773-FB9B-4C54-869D-A5E9057F77CF}" type="presOf" srcId="{86FDB4E9-E280-4E0A-9312-635D413AB3A7}" destId="{D330C9F8-70E3-47F3-BB5B-FBD06B7C5895}" srcOrd="0" destOrd="0" presId="urn:microsoft.com/office/officeart/2005/8/layout/vList5"/>
    <dgm:cxn modelId="{8D00FEA8-E8D5-4BA6-85CE-B0D43482533F}" type="presOf" srcId="{280B99B8-3E03-48ED-B561-4D3CCBEEEF4A}" destId="{B3416A21-8AFE-4E23-B86E-92CB3B6C8542}" srcOrd="0" destOrd="4" presId="urn:microsoft.com/office/officeart/2005/8/layout/vList5"/>
    <dgm:cxn modelId="{FE627E7C-C98C-4A6B-AF1F-16275843439A}" type="presOf" srcId="{D8CED1BA-F58F-4510-94ED-A0CAB9F1F45B}" destId="{22DA29F6-CCFC-417B-8DF7-39C521C662FA}" srcOrd="0" destOrd="0" presId="urn:microsoft.com/office/officeart/2005/8/layout/vList5"/>
    <dgm:cxn modelId="{6FF908F8-FC27-4F0D-8641-C074219A45FB}" type="presOf" srcId="{2C3D86AD-EC46-45B3-B175-308BCEB32D1C}" destId="{62567958-DB98-42D1-9E29-F884E0523260}" srcOrd="0" destOrd="3" presId="urn:microsoft.com/office/officeart/2005/8/layout/vList5"/>
    <dgm:cxn modelId="{D241E9A2-F980-400A-B031-B4B6C752F6D6}" type="presOf" srcId="{83A89086-71B8-4E78-9157-E7F7903093B8}" destId="{B3416A21-8AFE-4E23-B86E-92CB3B6C8542}" srcOrd="0" destOrd="3" presId="urn:microsoft.com/office/officeart/2005/8/layout/vList5"/>
    <dgm:cxn modelId="{2E48A8F1-5D5B-4F21-91D8-F557372140DB}" srcId="{930774FB-DAF5-4DC4-957D-BE6375BC7388}" destId="{2A30116F-779C-46EF-9B76-6FBF5E9A0EA6}" srcOrd="4" destOrd="0" parTransId="{6464B9BB-E255-4611-BB28-FE33E7DC522C}" sibTransId="{54EB0E6C-C0A4-4F66-80DF-6D92544D6B0C}"/>
    <dgm:cxn modelId="{EDEB5FF0-A0A1-41A9-856E-1942D5618CC3}" srcId="{D8CED1BA-F58F-4510-94ED-A0CAB9F1F45B}" destId="{AEECE9A6-5F3C-40C8-BF5F-366BCF03F967}" srcOrd="5" destOrd="0" parTransId="{BE430AC9-C929-4727-B397-F19F21DA3D3C}" sibTransId="{2AEF7749-7B4F-4C8B-967B-DC9F538FD061}"/>
    <dgm:cxn modelId="{1B363EA5-0C94-47D3-BDBB-D0AE1E9DDE88}" srcId="{86FDB4E9-E280-4E0A-9312-635D413AB3A7}" destId="{D8CED1BA-F58F-4510-94ED-A0CAB9F1F45B}" srcOrd="1" destOrd="0" parTransId="{35DF7100-16C4-4C56-AC8C-4BD5CC1C7AFD}" sibTransId="{F26CB1A8-6A0F-42FF-A33A-D1271193A8E1}"/>
    <dgm:cxn modelId="{A12BA341-29FC-439F-A327-70BCB39D9BC5}" type="presOf" srcId="{E359B3CE-B870-4114-9090-D93D12E7B384}" destId="{62567958-DB98-42D1-9E29-F884E0523260}" srcOrd="0" destOrd="1" presId="urn:microsoft.com/office/officeart/2005/8/layout/vList5"/>
    <dgm:cxn modelId="{9E103643-48EE-49F8-912D-FA8FBE4B6030}" type="presParOf" srcId="{D330C9F8-70E3-47F3-BB5B-FBD06B7C5895}" destId="{0878D3E3-7272-442E-8ECC-7BC5E5540F91}" srcOrd="0" destOrd="0" presId="urn:microsoft.com/office/officeart/2005/8/layout/vList5"/>
    <dgm:cxn modelId="{EA0F8CF9-08AF-4EA6-882B-E34315ACE624}" type="presParOf" srcId="{0878D3E3-7272-442E-8ECC-7BC5E5540F91}" destId="{0A5D2997-F0EF-4C1D-B115-7708FCF32819}" srcOrd="0" destOrd="0" presId="urn:microsoft.com/office/officeart/2005/8/layout/vList5"/>
    <dgm:cxn modelId="{B2BCE30D-7E6B-446B-B308-062E33007135}" type="presParOf" srcId="{0878D3E3-7272-442E-8ECC-7BC5E5540F91}" destId="{62567958-DB98-42D1-9E29-F884E0523260}" srcOrd="1" destOrd="0" presId="urn:microsoft.com/office/officeart/2005/8/layout/vList5"/>
    <dgm:cxn modelId="{ACD48457-0B58-422D-B9FF-D91D8225A69F}" type="presParOf" srcId="{D330C9F8-70E3-47F3-BB5B-FBD06B7C5895}" destId="{7CAD1D8C-9257-47B7-AE6C-038D4D6E4FE6}" srcOrd="1" destOrd="0" presId="urn:microsoft.com/office/officeart/2005/8/layout/vList5"/>
    <dgm:cxn modelId="{913CDC47-C76C-458A-8E38-600F8A972157}" type="presParOf" srcId="{D330C9F8-70E3-47F3-BB5B-FBD06B7C5895}" destId="{844119A2-61EC-400E-A76C-EDE29A949FED}" srcOrd="2" destOrd="0" presId="urn:microsoft.com/office/officeart/2005/8/layout/vList5"/>
    <dgm:cxn modelId="{04F9DB3B-347F-48E0-863C-85001A3C50DD}" type="presParOf" srcId="{844119A2-61EC-400E-A76C-EDE29A949FED}" destId="{22DA29F6-CCFC-417B-8DF7-39C521C662FA}" srcOrd="0" destOrd="0" presId="urn:microsoft.com/office/officeart/2005/8/layout/vList5"/>
    <dgm:cxn modelId="{10588545-643F-4347-94A1-2F98B3EE199E}" type="presParOf" srcId="{844119A2-61EC-400E-A76C-EDE29A949FED}" destId="{B3416A21-8AFE-4E23-B86E-92CB3B6C854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6FDB4E9-E280-4E0A-9312-635D413AB3A7}"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en-US"/>
        </a:p>
      </dgm:t>
    </dgm:pt>
    <dgm:pt modelId="{D8CED1BA-F58F-4510-94ED-A0CAB9F1F45B}">
      <dgm:prSet phldrT="[Text]" custT="1"/>
      <dgm:spPr/>
      <dgm:t>
        <a:bodyPr/>
        <a:lstStyle/>
        <a:p>
          <a:r>
            <a:rPr lang="en-PH" sz="2500" b="1" dirty="0" smtClean="0">
              <a:solidFill>
                <a:schemeClr val="bg1"/>
              </a:solidFill>
              <a:latin typeface="+mn-lt"/>
              <a:ea typeface="Times New Roman"/>
              <a:cs typeface="Calibri" pitchFamily="34" charset="0"/>
            </a:rPr>
            <a:t>Increase in</a:t>
          </a:r>
          <a:r>
            <a:rPr lang="en-PH" sz="2500" b="1" baseline="0" dirty="0" smtClean="0">
              <a:solidFill>
                <a:schemeClr val="bg1"/>
              </a:solidFill>
              <a:latin typeface="+mn-lt"/>
              <a:ea typeface="Times New Roman"/>
              <a:cs typeface="Calibri" pitchFamily="34" charset="0"/>
            </a:rPr>
            <a:t> mango consumption</a:t>
          </a:r>
          <a:endParaRPr lang="en-US" sz="2500" dirty="0">
            <a:solidFill>
              <a:schemeClr val="bg1"/>
            </a:solidFill>
            <a:latin typeface="+mn-lt"/>
          </a:endParaRPr>
        </a:p>
      </dgm:t>
    </dgm:pt>
    <dgm:pt modelId="{35DF7100-16C4-4C56-AC8C-4BD5CC1C7AFD}" type="parTrans" cxnId="{1B363EA5-0C94-47D3-BDBB-D0AE1E9DDE88}">
      <dgm:prSet/>
      <dgm:spPr/>
      <dgm:t>
        <a:bodyPr/>
        <a:lstStyle/>
        <a:p>
          <a:endParaRPr lang="en-US"/>
        </a:p>
      </dgm:t>
    </dgm:pt>
    <dgm:pt modelId="{F26CB1A8-6A0F-42FF-A33A-D1271193A8E1}" type="sibTrans" cxnId="{1B363EA5-0C94-47D3-BDBB-D0AE1E9DDE88}">
      <dgm:prSet/>
      <dgm:spPr/>
      <dgm:t>
        <a:bodyPr/>
        <a:lstStyle/>
        <a:p>
          <a:endParaRPr lang="en-US"/>
        </a:p>
      </dgm:t>
    </dgm:pt>
    <dgm:pt modelId="{48B0EA02-A0EB-4343-B210-08E625017F4A}">
      <dgm:prSet phldrT="[Text]" custT="1"/>
      <dgm:spPr/>
      <dgm:t>
        <a:bodyPr/>
        <a:lstStyle/>
        <a:p>
          <a:endParaRPr lang="en-US" sz="1400" dirty="0"/>
        </a:p>
      </dgm:t>
    </dgm:pt>
    <dgm:pt modelId="{BF1F1727-C3D9-4F25-A368-7E32A87D086F}" type="parTrans" cxnId="{0F8638C0-A000-4223-8646-5686988474D2}">
      <dgm:prSet/>
      <dgm:spPr/>
      <dgm:t>
        <a:bodyPr/>
        <a:lstStyle/>
        <a:p>
          <a:endParaRPr lang="en-US"/>
        </a:p>
      </dgm:t>
    </dgm:pt>
    <dgm:pt modelId="{AEDCB805-1104-42CC-A60B-FA5B06C1F807}" type="sibTrans" cxnId="{0F8638C0-A000-4223-8646-5686988474D2}">
      <dgm:prSet/>
      <dgm:spPr/>
      <dgm:t>
        <a:bodyPr/>
        <a:lstStyle/>
        <a:p>
          <a:endParaRPr lang="en-US"/>
        </a:p>
      </dgm:t>
    </dgm:pt>
    <dgm:pt modelId="{4C574B25-794F-4267-B220-5E956DE60142}">
      <dgm:prSet custT="1"/>
      <dgm:spPr/>
      <dgm:t>
        <a:bodyPr/>
        <a:lstStyle/>
        <a:p>
          <a:r>
            <a:rPr lang="en-PH" sz="2400" b="1" dirty="0" smtClean="0">
              <a:solidFill>
                <a:schemeClr val="bg1"/>
              </a:solidFill>
              <a:latin typeface="+mn-lt"/>
              <a:ea typeface="Times New Roman"/>
              <a:cs typeface="Calibri" pitchFamily="34" charset="0"/>
            </a:rPr>
            <a:t>Strengthening market linkage in export</a:t>
          </a:r>
          <a:endParaRPr lang="en-US" sz="2400" dirty="0">
            <a:solidFill>
              <a:schemeClr val="bg1"/>
            </a:solidFill>
            <a:latin typeface="+mn-lt"/>
          </a:endParaRPr>
        </a:p>
      </dgm:t>
    </dgm:pt>
    <dgm:pt modelId="{E643004C-B059-4B4E-96BC-5617A38E4615}" type="parTrans" cxnId="{2833C6CE-4508-4033-9296-BF582C42DFE0}">
      <dgm:prSet/>
      <dgm:spPr/>
      <dgm:t>
        <a:bodyPr/>
        <a:lstStyle/>
        <a:p>
          <a:endParaRPr lang="en-US"/>
        </a:p>
      </dgm:t>
    </dgm:pt>
    <dgm:pt modelId="{A575D4D8-42F5-4048-AD60-543EC34911F1}" type="sibTrans" cxnId="{2833C6CE-4508-4033-9296-BF582C42DFE0}">
      <dgm:prSet/>
      <dgm:spPr/>
      <dgm:t>
        <a:bodyPr/>
        <a:lstStyle/>
        <a:p>
          <a:endParaRPr lang="en-US"/>
        </a:p>
      </dgm:t>
    </dgm:pt>
    <dgm:pt modelId="{5A5D0AF1-BE00-4B17-81F7-7A25848CD5E9}">
      <dgm:prSet custT="1"/>
      <dgm:spPr/>
      <dgm:t>
        <a:bodyPr/>
        <a:lstStyle/>
        <a:p>
          <a:endParaRPr lang="en-US" sz="1400" dirty="0"/>
        </a:p>
      </dgm:t>
    </dgm:pt>
    <dgm:pt modelId="{413F15F1-8516-4E1E-80CE-45A4C88FDAF0}" type="parTrans" cxnId="{C156669E-F38E-478D-BC20-4880EC89CF67}">
      <dgm:prSet/>
      <dgm:spPr/>
      <dgm:t>
        <a:bodyPr/>
        <a:lstStyle/>
        <a:p>
          <a:endParaRPr lang="en-US"/>
        </a:p>
      </dgm:t>
    </dgm:pt>
    <dgm:pt modelId="{C74A0552-AEFF-43F0-BE71-F89866D0483D}" type="sibTrans" cxnId="{C156669E-F38E-478D-BC20-4880EC89CF67}">
      <dgm:prSet/>
      <dgm:spPr/>
      <dgm:t>
        <a:bodyPr/>
        <a:lstStyle/>
        <a:p>
          <a:endParaRPr lang="en-US"/>
        </a:p>
      </dgm:t>
    </dgm:pt>
    <dgm:pt modelId="{1F41F95B-D847-4284-AA6B-8E13E733344D}">
      <dgm:prSet custT="1"/>
      <dgm:spPr/>
      <dgm:t>
        <a:bodyPr/>
        <a:lstStyle/>
        <a:p>
          <a:r>
            <a:rPr lang="en-US" sz="1400" dirty="0"/>
            <a:t>Promotion of  mango as  a healthy produce in coordination with other agencies (DOH, NNC, etc)</a:t>
          </a:r>
        </a:p>
      </dgm:t>
    </dgm:pt>
    <dgm:pt modelId="{D5CFEED9-248B-44C5-A22B-7D58A242B1E8}" type="parTrans" cxnId="{D440A0D9-1837-4C46-9CBC-45C882D3C24B}">
      <dgm:prSet/>
      <dgm:spPr/>
      <dgm:t>
        <a:bodyPr/>
        <a:lstStyle/>
        <a:p>
          <a:endParaRPr lang="en-US"/>
        </a:p>
      </dgm:t>
    </dgm:pt>
    <dgm:pt modelId="{A134E03A-6F69-4D4F-B328-F7BD89A1A459}" type="sibTrans" cxnId="{D440A0D9-1837-4C46-9CBC-45C882D3C24B}">
      <dgm:prSet/>
      <dgm:spPr/>
      <dgm:t>
        <a:bodyPr/>
        <a:lstStyle/>
        <a:p>
          <a:endParaRPr lang="en-US"/>
        </a:p>
      </dgm:t>
    </dgm:pt>
    <dgm:pt modelId="{37FF6ADE-AA33-48B1-B774-16474E33FF14}">
      <dgm:prSet custT="1"/>
      <dgm:spPr/>
      <dgm:t>
        <a:bodyPr/>
        <a:lstStyle/>
        <a:p>
          <a:r>
            <a:rPr lang="en-US" sz="1400" dirty="0"/>
            <a:t>Promotion of other  varieties of mango as green and processed product</a:t>
          </a:r>
        </a:p>
      </dgm:t>
    </dgm:pt>
    <dgm:pt modelId="{688972EF-29AE-4761-B804-7D693894640B}" type="parTrans" cxnId="{3E8E6285-3E68-4FE8-978B-BB918AACBC3A}">
      <dgm:prSet/>
      <dgm:spPr/>
      <dgm:t>
        <a:bodyPr/>
        <a:lstStyle/>
        <a:p>
          <a:endParaRPr lang="en-US"/>
        </a:p>
      </dgm:t>
    </dgm:pt>
    <dgm:pt modelId="{6FE82C72-4AE9-47F2-B174-6D42DD55946A}" type="sibTrans" cxnId="{3E8E6285-3E68-4FE8-978B-BB918AACBC3A}">
      <dgm:prSet/>
      <dgm:spPr/>
      <dgm:t>
        <a:bodyPr/>
        <a:lstStyle/>
        <a:p>
          <a:endParaRPr lang="en-US"/>
        </a:p>
      </dgm:t>
    </dgm:pt>
    <dgm:pt modelId="{7A927DB9-7713-45C6-9D68-6683C085351E}">
      <dgm:prSet custT="1"/>
      <dgm:spPr/>
      <dgm:t>
        <a:bodyPr/>
        <a:lstStyle/>
        <a:p>
          <a:endParaRPr lang="en-US" sz="1400" dirty="0"/>
        </a:p>
      </dgm:t>
    </dgm:pt>
    <dgm:pt modelId="{238BC2D2-65FB-4969-B435-AD850A1E349E}" type="parTrans" cxnId="{05F84D38-7A9A-4B9A-B265-3C306315145B}">
      <dgm:prSet/>
      <dgm:spPr/>
      <dgm:t>
        <a:bodyPr/>
        <a:lstStyle/>
        <a:p>
          <a:endParaRPr lang="en-US"/>
        </a:p>
      </dgm:t>
    </dgm:pt>
    <dgm:pt modelId="{D2FAA791-59F6-42B0-BAE0-28C7953479B1}" type="sibTrans" cxnId="{05F84D38-7A9A-4B9A-B265-3C306315145B}">
      <dgm:prSet/>
      <dgm:spPr/>
      <dgm:t>
        <a:bodyPr/>
        <a:lstStyle/>
        <a:p>
          <a:endParaRPr lang="en-US"/>
        </a:p>
      </dgm:t>
    </dgm:pt>
    <dgm:pt modelId="{D330C9F8-70E3-47F3-BB5B-FBD06B7C5895}" type="pres">
      <dgm:prSet presAssocID="{86FDB4E9-E280-4E0A-9312-635D413AB3A7}" presName="Name0" presStyleCnt="0">
        <dgm:presLayoutVars>
          <dgm:dir/>
          <dgm:animLvl val="lvl"/>
          <dgm:resizeHandles val="exact"/>
        </dgm:presLayoutVars>
      </dgm:prSet>
      <dgm:spPr/>
      <dgm:t>
        <a:bodyPr/>
        <a:lstStyle/>
        <a:p>
          <a:endParaRPr lang="en-US"/>
        </a:p>
      </dgm:t>
    </dgm:pt>
    <dgm:pt modelId="{EBB48394-2B31-4E75-8413-4D7C0B0DC693}" type="pres">
      <dgm:prSet presAssocID="{4C574B25-794F-4267-B220-5E956DE60142}" presName="linNode" presStyleCnt="0"/>
      <dgm:spPr/>
    </dgm:pt>
    <dgm:pt modelId="{9FC4A494-9A13-40DF-A0F4-0130B9FE3213}" type="pres">
      <dgm:prSet presAssocID="{4C574B25-794F-4267-B220-5E956DE60142}" presName="parentText" presStyleLbl="node1" presStyleIdx="0" presStyleCnt="2" custScaleX="81101" custLinFactNeighborX="-2034" custLinFactNeighborY="-1506">
        <dgm:presLayoutVars>
          <dgm:chMax val="1"/>
          <dgm:bulletEnabled val="1"/>
        </dgm:presLayoutVars>
      </dgm:prSet>
      <dgm:spPr/>
      <dgm:t>
        <a:bodyPr/>
        <a:lstStyle/>
        <a:p>
          <a:endParaRPr lang="en-US"/>
        </a:p>
      </dgm:t>
    </dgm:pt>
    <dgm:pt modelId="{E309A418-0BAA-4BB1-86EE-5B728E255A53}" type="pres">
      <dgm:prSet presAssocID="{A575D4D8-42F5-4048-AD60-543EC34911F1}" presName="sp" presStyleCnt="0"/>
      <dgm:spPr/>
    </dgm:pt>
    <dgm:pt modelId="{844119A2-61EC-400E-A76C-EDE29A949FED}" type="pres">
      <dgm:prSet presAssocID="{D8CED1BA-F58F-4510-94ED-A0CAB9F1F45B}" presName="linNode" presStyleCnt="0"/>
      <dgm:spPr/>
    </dgm:pt>
    <dgm:pt modelId="{22DA29F6-CCFC-417B-8DF7-39C521C662FA}" type="pres">
      <dgm:prSet presAssocID="{D8CED1BA-F58F-4510-94ED-A0CAB9F1F45B}" presName="parentText" presStyleLbl="node1" presStyleIdx="1" presStyleCnt="2" custScaleY="106877" custLinFactNeighborX="0" custLinFactNeighborY="0">
        <dgm:presLayoutVars>
          <dgm:chMax val="1"/>
          <dgm:bulletEnabled val="1"/>
        </dgm:presLayoutVars>
      </dgm:prSet>
      <dgm:spPr/>
      <dgm:t>
        <a:bodyPr/>
        <a:lstStyle/>
        <a:p>
          <a:endParaRPr lang="en-US"/>
        </a:p>
      </dgm:t>
    </dgm:pt>
    <dgm:pt modelId="{B3416A21-8AFE-4E23-B86E-92CB3B6C8542}" type="pres">
      <dgm:prSet presAssocID="{D8CED1BA-F58F-4510-94ED-A0CAB9F1F45B}" presName="descendantText" presStyleLbl="alignAccFollowNode1" presStyleIdx="0" presStyleCnt="1" custScaleY="125858">
        <dgm:presLayoutVars>
          <dgm:bulletEnabled val="1"/>
        </dgm:presLayoutVars>
      </dgm:prSet>
      <dgm:spPr/>
      <dgm:t>
        <a:bodyPr/>
        <a:lstStyle/>
        <a:p>
          <a:endParaRPr lang="en-US"/>
        </a:p>
      </dgm:t>
    </dgm:pt>
  </dgm:ptLst>
  <dgm:cxnLst>
    <dgm:cxn modelId="{C156669E-F38E-478D-BC20-4880EC89CF67}" srcId="{D8CED1BA-F58F-4510-94ED-A0CAB9F1F45B}" destId="{5A5D0AF1-BE00-4B17-81F7-7A25848CD5E9}" srcOrd="1" destOrd="0" parTransId="{413F15F1-8516-4E1E-80CE-45A4C88FDAF0}" sibTransId="{C74A0552-AEFF-43F0-BE71-F89866D0483D}"/>
    <dgm:cxn modelId="{5BEF929A-D501-4885-B640-72D8511662F0}" type="presOf" srcId="{86FDB4E9-E280-4E0A-9312-635D413AB3A7}" destId="{D330C9F8-70E3-47F3-BB5B-FBD06B7C5895}" srcOrd="0" destOrd="0" presId="urn:microsoft.com/office/officeart/2005/8/layout/vList5"/>
    <dgm:cxn modelId="{D440A0D9-1837-4C46-9CBC-45C882D3C24B}" srcId="{D8CED1BA-F58F-4510-94ED-A0CAB9F1F45B}" destId="{1F41F95B-D847-4284-AA6B-8E13E733344D}" srcOrd="2" destOrd="0" parTransId="{D5CFEED9-248B-44C5-A22B-7D58A242B1E8}" sibTransId="{A134E03A-6F69-4D4F-B328-F7BD89A1A459}"/>
    <dgm:cxn modelId="{3E8E6285-3E68-4FE8-978B-BB918AACBC3A}" srcId="{D8CED1BA-F58F-4510-94ED-A0CAB9F1F45B}" destId="{37FF6ADE-AA33-48B1-B774-16474E33FF14}" srcOrd="3" destOrd="0" parTransId="{688972EF-29AE-4761-B804-7D693894640B}" sibTransId="{6FE82C72-4AE9-47F2-B174-6D42DD55946A}"/>
    <dgm:cxn modelId="{D99B4D4F-B4D1-4F27-8263-67AD185E263A}" type="presOf" srcId="{D8CED1BA-F58F-4510-94ED-A0CAB9F1F45B}" destId="{22DA29F6-CCFC-417B-8DF7-39C521C662FA}" srcOrd="0" destOrd="0" presId="urn:microsoft.com/office/officeart/2005/8/layout/vList5"/>
    <dgm:cxn modelId="{1C5623E4-6296-4120-BF6C-54FB09718211}" type="presOf" srcId="{4C574B25-794F-4267-B220-5E956DE60142}" destId="{9FC4A494-9A13-40DF-A0F4-0130B9FE3213}" srcOrd="0" destOrd="0" presId="urn:microsoft.com/office/officeart/2005/8/layout/vList5"/>
    <dgm:cxn modelId="{59D9C685-D8A6-47E2-8C78-D9963852B60D}" type="presOf" srcId="{1F41F95B-D847-4284-AA6B-8E13E733344D}" destId="{B3416A21-8AFE-4E23-B86E-92CB3B6C8542}" srcOrd="0" destOrd="2" presId="urn:microsoft.com/office/officeart/2005/8/layout/vList5"/>
    <dgm:cxn modelId="{CC79A1A0-B49E-4E4B-962D-843375CE1B9B}" type="presOf" srcId="{5A5D0AF1-BE00-4B17-81F7-7A25848CD5E9}" destId="{B3416A21-8AFE-4E23-B86E-92CB3B6C8542}" srcOrd="0" destOrd="1" presId="urn:microsoft.com/office/officeart/2005/8/layout/vList5"/>
    <dgm:cxn modelId="{A575331F-3CBC-49B9-AC65-05B0085EA797}" type="presOf" srcId="{37FF6ADE-AA33-48B1-B774-16474E33FF14}" destId="{B3416A21-8AFE-4E23-B86E-92CB3B6C8542}" srcOrd="0" destOrd="3" presId="urn:microsoft.com/office/officeart/2005/8/layout/vList5"/>
    <dgm:cxn modelId="{0F8638C0-A000-4223-8646-5686988474D2}" srcId="{D8CED1BA-F58F-4510-94ED-A0CAB9F1F45B}" destId="{48B0EA02-A0EB-4343-B210-08E625017F4A}" srcOrd="0" destOrd="0" parTransId="{BF1F1727-C3D9-4F25-A368-7E32A87D086F}" sibTransId="{AEDCB805-1104-42CC-A60B-FA5B06C1F807}"/>
    <dgm:cxn modelId="{253E6513-9D67-4E50-9CF3-C6AD77D024FD}" type="presOf" srcId="{48B0EA02-A0EB-4343-B210-08E625017F4A}" destId="{B3416A21-8AFE-4E23-B86E-92CB3B6C8542}" srcOrd="0" destOrd="0" presId="urn:microsoft.com/office/officeart/2005/8/layout/vList5"/>
    <dgm:cxn modelId="{5F1F5D29-CCF7-4858-8665-4DDFF2D4DCE8}" type="presOf" srcId="{7A927DB9-7713-45C6-9D68-6683C085351E}" destId="{B3416A21-8AFE-4E23-B86E-92CB3B6C8542}" srcOrd="0" destOrd="4" presId="urn:microsoft.com/office/officeart/2005/8/layout/vList5"/>
    <dgm:cxn modelId="{05F84D38-7A9A-4B9A-B265-3C306315145B}" srcId="{D8CED1BA-F58F-4510-94ED-A0CAB9F1F45B}" destId="{7A927DB9-7713-45C6-9D68-6683C085351E}" srcOrd="4" destOrd="0" parTransId="{238BC2D2-65FB-4969-B435-AD850A1E349E}" sibTransId="{D2FAA791-59F6-42B0-BAE0-28C7953479B1}"/>
    <dgm:cxn modelId="{2833C6CE-4508-4033-9296-BF582C42DFE0}" srcId="{86FDB4E9-E280-4E0A-9312-635D413AB3A7}" destId="{4C574B25-794F-4267-B220-5E956DE60142}" srcOrd="0" destOrd="0" parTransId="{E643004C-B059-4B4E-96BC-5617A38E4615}" sibTransId="{A575D4D8-42F5-4048-AD60-543EC34911F1}"/>
    <dgm:cxn modelId="{1B363EA5-0C94-47D3-BDBB-D0AE1E9DDE88}" srcId="{86FDB4E9-E280-4E0A-9312-635D413AB3A7}" destId="{D8CED1BA-F58F-4510-94ED-A0CAB9F1F45B}" srcOrd="1" destOrd="0" parTransId="{35DF7100-16C4-4C56-AC8C-4BD5CC1C7AFD}" sibTransId="{F26CB1A8-6A0F-42FF-A33A-D1271193A8E1}"/>
    <dgm:cxn modelId="{60CE166D-88D1-4DCF-BCAD-D9584C53289B}" type="presParOf" srcId="{D330C9F8-70E3-47F3-BB5B-FBD06B7C5895}" destId="{EBB48394-2B31-4E75-8413-4D7C0B0DC693}" srcOrd="0" destOrd="0" presId="urn:microsoft.com/office/officeart/2005/8/layout/vList5"/>
    <dgm:cxn modelId="{E7631B33-C312-4A43-A60F-511D9CC89EDD}" type="presParOf" srcId="{EBB48394-2B31-4E75-8413-4D7C0B0DC693}" destId="{9FC4A494-9A13-40DF-A0F4-0130B9FE3213}" srcOrd="0" destOrd="0" presId="urn:microsoft.com/office/officeart/2005/8/layout/vList5"/>
    <dgm:cxn modelId="{755E3AC2-CC24-4FEA-8BEA-CAC00C8E69E1}" type="presParOf" srcId="{D330C9F8-70E3-47F3-BB5B-FBD06B7C5895}" destId="{E309A418-0BAA-4BB1-86EE-5B728E255A53}" srcOrd="1" destOrd="0" presId="urn:microsoft.com/office/officeart/2005/8/layout/vList5"/>
    <dgm:cxn modelId="{2649BB42-3DF5-4617-A511-786DCAC60FEB}" type="presParOf" srcId="{D330C9F8-70E3-47F3-BB5B-FBD06B7C5895}" destId="{844119A2-61EC-400E-A76C-EDE29A949FED}" srcOrd="2" destOrd="0" presId="urn:microsoft.com/office/officeart/2005/8/layout/vList5"/>
    <dgm:cxn modelId="{1A44988B-D3E8-44A1-90BB-6F9D12194422}" type="presParOf" srcId="{844119A2-61EC-400E-A76C-EDE29A949FED}" destId="{22DA29F6-CCFC-417B-8DF7-39C521C662FA}" srcOrd="0" destOrd="0" presId="urn:microsoft.com/office/officeart/2005/8/layout/vList5"/>
    <dgm:cxn modelId="{20865EDC-8DE4-48A0-A2F0-05F8FC8B5650}" type="presParOf" srcId="{844119A2-61EC-400E-A76C-EDE29A949FED}" destId="{B3416A21-8AFE-4E23-B86E-92CB3B6C854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FDB4E9-E280-4E0A-9312-635D413AB3A7}"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en-US"/>
        </a:p>
      </dgm:t>
    </dgm:pt>
    <dgm:pt modelId="{B6429B2E-3FFA-40BB-AF88-95CF231C7D4D}">
      <dgm:prSet phldrT="[Text]" custT="1"/>
      <dgm:spPr>
        <a:solidFill>
          <a:schemeClr val="accent6">
            <a:lumMod val="75000"/>
          </a:schemeClr>
        </a:solidFill>
      </dgm:spPr>
      <dgm:t>
        <a:bodyPr/>
        <a:lstStyle/>
        <a:p>
          <a:r>
            <a:rPr lang="en-PH" sz="2500" b="1" dirty="0">
              <a:latin typeface="Cambria" pitchFamily="18" charset="0"/>
            </a:rPr>
            <a:t>Improve competitiveness</a:t>
          </a:r>
          <a:endParaRPr lang="en-US" sz="2500" dirty="0">
            <a:latin typeface="Cambria" pitchFamily="18" charset="0"/>
          </a:endParaRPr>
        </a:p>
      </dgm:t>
    </dgm:pt>
    <dgm:pt modelId="{68745D79-DE3D-4BD2-9EEA-BFE2B3F61F93}" type="parTrans" cxnId="{205AAD30-9ECB-465C-8E8E-D4B9156BD7FC}">
      <dgm:prSet/>
      <dgm:spPr/>
      <dgm:t>
        <a:bodyPr/>
        <a:lstStyle/>
        <a:p>
          <a:endParaRPr lang="en-US"/>
        </a:p>
      </dgm:t>
    </dgm:pt>
    <dgm:pt modelId="{4312B67C-8DCA-416E-8DFA-286543998638}" type="sibTrans" cxnId="{205AAD30-9ECB-465C-8E8E-D4B9156BD7FC}">
      <dgm:prSet/>
      <dgm:spPr/>
      <dgm:t>
        <a:bodyPr/>
        <a:lstStyle/>
        <a:p>
          <a:endParaRPr lang="en-US"/>
        </a:p>
      </dgm:t>
    </dgm:pt>
    <dgm:pt modelId="{F7DD9DF6-946F-420F-852F-AE1ED097349B}">
      <dgm:prSet phldrT="[Text]" custT="1"/>
      <dgm:spPr/>
      <dgm:t>
        <a:bodyPr/>
        <a:lstStyle/>
        <a:p>
          <a:r>
            <a:rPr lang="en-PH" sz="1600" dirty="0" smtClean="0">
              <a:latin typeface="Cambria" pitchFamily="18" charset="0"/>
            </a:rPr>
            <a:t>Enhance processing efficiency (provision of processing technology)</a:t>
          </a:r>
          <a:endParaRPr lang="en-US" sz="1600" dirty="0">
            <a:latin typeface="Cambria" pitchFamily="18" charset="0"/>
          </a:endParaRPr>
        </a:p>
      </dgm:t>
    </dgm:pt>
    <dgm:pt modelId="{F868AADE-2571-40FD-9CDA-C71BF35B4F25}" type="parTrans" cxnId="{4DF2EC21-53D6-4529-A6B9-0CC992B9DF05}">
      <dgm:prSet/>
      <dgm:spPr/>
      <dgm:t>
        <a:bodyPr/>
        <a:lstStyle/>
        <a:p>
          <a:endParaRPr lang="en-US"/>
        </a:p>
      </dgm:t>
    </dgm:pt>
    <dgm:pt modelId="{3AD088FF-F90C-49D7-BFBE-20C273DCCA52}" type="sibTrans" cxnId="{4DF2EC21-53D6-4529-A6B9-0CC992B9DF05}">
      <dgm:prSet/>
      <dgm:spPr/>
      <dgm:t>
        <a:bodyPr/>
        <a:lstStyle/>
        <a:p>
          <a:endParaRPr lang="en-US"/>
        </a:p>
      </dgm:t>
    </dgm:pt>
    <dgm:pt modelId="{0392FFB5-CFA9-46B8-B755-738D9A2C1EF4}">
      <dgm:prSet phldrT="[Text]" custT="1"/>
      <dgm:spPr/>
      <dgm:t>
        <a:bodyPr/>
        <a:lstStyle/>
        <a:p>
          <a:r>
            <a:rPr lang="en-US" sz="1600" dirty="0" smtClean="0">
              <a:latin typeface="Cambria" pitchFamily="18" charset="0"/>
            </a:rPr>
            <a:t>Establish guidelines and promote quality standards for Philippine Coffee.</a:t>
          </a:r>
          <a:endParaRPr lang="en-US" sz="1600" dirty="0">
            <a:latin typeface="Cambria" pitchFamily="18" charset="0"/>
          </a:endParaRPr>
        </a:p>
      </dgm:t>
    </dgm:pt>
    <dgm:pt modelId="{7206C9CB-B2BA-487E-B7A9-A02F37C94732}" type="parTrans" cxnId="{18D09784-7AE6-4484-8D30-4DE1157637DA}">
      <dgm:prSet/>
      <dgm:spPr/>
      <dgm:t>
        <a:bodyPr/>
        <a:lstStyle/>
        <a:p>
          <a:endParaRPr lang="en-US"/>
        </a:p>
      </dgm:t>
    </dgm:pt>
    <dgm:pt modelId="{B329954A-6D90-4472-A006-EB36DCC2DBCC}" type="sibTrans" cxnId="{18D09784-7AE6-4484-8D30-4DE1157637DA}">
      <dgm:prSet/>
      <dgm:spPr/>
      <dgm:t>
        <a:bodyPr/>
        <a:lstStyle/>
        <a:p>
          <a:endParaRPr lang="en-US"/>
        </a:p>
      </dgm:t>
    </dgm:pt>
    <dgm:pt modelId="{40F551CD-F1EA-4A04-8ABD-32EC8BDC1011}">
      <dgm:prSet phldrT="[Text]" custT="1"/>
      <dgm:spPr/>
      <dgm:t>
        <a:bodyPr/>
        <a:lstStyle/>
        <a:p>
          <a:r>
            <a:rPr lang="en-PH" sz="1600" dirty="0" smtClean="0">
              <a:latin typeface="Cambria" pitchFamily="18" charset="0"/>
            </a:rPr>
            <a:t>Strengthen and build competencies of farmers/ processors for the adoption, dissemination of  standards; </a:t>
          </a:r>
          <a:endParaRPr lang="en-US" sz="1600" dirty="0">
            <a:latin typeface="Cambria" pitchFamily="18" charset="0"/>
          </a:endParaRPr>
        </a:p>
      </dgm:t>
    </dgm:pt>
    <dgm:pt modelId="{A604C028-9686-40A9-83FD-6E901CE85F57}" type="parTrans" cxnId="{4A17D9B5-5AF4-4DF4-87C8-49EBA10B6E36}">
      <dgm:prSet/>
      <dgm:spPr/>
      <dgm:t>
        <a:bodyPr/>
        <a:lstStyle/>
        <a:p>
          <a:endParaRPr lang="en-US"/>
        </a:p>
      </dgm:t>
    </dgm:pt>
    <dgm:pt modelId="{A849A7EB-B1C9-4910-A616-C72B43D50D4B}" type="sibTrans" cxnId="{4A17D9B5-5AF4-4DF4-87C8-49EBA10B6E36}">
      <dgm:prSet/>
      <dgm:spPr/>
      <dgm:t>
        <a:bodyPr/>
        <a:lstStyle/>
        <a:p>
          <a:endParaRPr lang="en-US"/>
        </a:p>
      </dgm:t>
    </dgm:pt>
    <dgm:pt modelId="{EF44379D-0374-4D52-AE6E-F9EFCA278389}">
      <dgm:prSet phldrT="[Text]" custT="1"/>
      <dgm:spPr/>
      <dgm:t>
        <a:bodyPr/>
        <a:lstStyle/>
        <a:p>
          <a:r>
            <a:rPr lang="en-PH" sz="1600" dirty="0" smtClean="0">
              <a:latin typeface="Cambria" pitchFamily="18" charset="0"/>
            </a:rPr>
            <a:t>Incentivize compliance to product standard </a:t>
          </a:r>
          <a:endParaRPr lang="en-US" sz="1600" dirty="0">
            <a:latin typeface="Cambria" pitchFamily="18" charset="0"/>
          </a:endParaRPr>
        </a:p>
      </dgm:t>
    </dgm:pt>
    <dgm:pt modelId="{2E0F87B3-E30B-47D5-847B-FCECFFF4AF4C}" type="parTrans" cxnId="{4F7915CC-2150-43D6-941E-F1D87F075789}">
      <dgm:prSet/>
      <dgm:spPr/>
      <dgm:t>
        <a:bodyPr/>
        <a:lstStyle/>
        <a:p>
          <a:endParaRPr lang="en-US"/>
        </a:p>
      </dgm:t>
    </dgm:pt>
    <dgm:pt modelId="{E69FC545-D545-480A-B25D-985969E1A2D9}" type="sibTrans" cxnId="{4F7915CC-2150-43D6-941E-F1D87F075789}">
      <dgm:prSet/>
      <dgm:spPr/>
      <dgm:t>
        <a:bodyPr/>
        <a:lstStyle/>
        <a:p>
          <a:endParaRPr lang="en-US"/>
        </a:p>
      </dgm:t>
    </dgm:pt>
    <dgm:pt modelId="{C7258918-118C-43EB-B390-E239019B1054}">
      <dgm:prSet phldrT="[Text]" custT="1"/>
      <dgm:spPr/>
      <dgm:t>
        <a:bodyPr/>
        <a:lstStyle/>
        <a:p>
          <a:r>
            <a:rPr lang="en-PH" sz="1600" dirty="0" smtClean="0">
              <a:latin typeface="Cambria" pitchFamily="18" charset="0"/>
            </a:rPr>
            <a:t>Improve packaging and labels of coffee products including quality seal</a:t>
          </a:r>
          <a:endParaRPr lang="en-US" sz="1600" dirty="0">
            <a:latin typeface="Cambria" pitchFamily="18" charset="0"/>
          </a:endParaRPr>
        </a:p>
      </dgm:t>
    </dgm:pt>
    <dgm:pt modelId="{C9F2E21A-E0FF-46EE-8CDE-4191828C9E80}" type="parTrans" cxnId="{AD5E4547-9260-442F-A918-6FF8ACF28361}">
      <dgm:prSet/>
      <dgm:spPr/>
      <dgm:t>
        <a:bodyPr/>
        <a:lstStyle/>
        <a:p>
          <a:endParaRPr lang="en-US"/>
        </a:p>
      </dgm:t>
    </dgm:pt>
    <dgm:pt modelId="{2D1771FA-F11A-418F-8688-B08850C6C78E}" type="sibTrans" cxnId="{AD5E4547-9260-442F-A918-6FF8ACF28361}">
      <dgm:prSet/>
      <dgm:spPr/>
      <dgm:t>
        <a:bodyPr/>
        <a:lstStyle/>
        <a:p>
          <a:endParaRPr lang="en-US"/>
        </a:p>
      </dgm:t>
    </dgm:pt>
    <dgm:pt modelId="{2CD11FE3-C897-429C-99E5-49902EA22BB3}">
      <dgm:prSet phldrT="[Text]" custT="1"/>
      <dgm:spPr/>
      <dgm:t>
        <a:bodyPr/>
        <a:lstStyle/>
        <a:p>
          <a:r>
            <a:rPr lang="en-US" sz="1600" dirty="0" smtClean="0">
              <a:latin typeface="Cambria" pitchFamily="18" charset="0"/>
            </a:rPr>
            <a:t>Establish village/ SME level facilities</a:t>
          </a:r>
          <a:endParaRPr lang="en-US" sz="1600" dirty="0">
            <a:latin typeface="Cambria" pitchFamily="18" charset="0"/>
          </a:endParaRPr>
        </a:p>
      </dgm:t>
    </dgm:pt>
    <dgm:pt modelId="{DDD2FA3E-98A0-4408-9E9F-D08479F54AB8}" type="parTrans" cxnId="{24290204-66C4-4E46-BCB4-173FC7AF0406}">
      <dgm:prSet/>
      <dgm:spPr/>
      <dgm:t>
        <a:bodyPr/>
        <a:lstStyle/>
        <a:p>
          <a:endParaRPr lang="en-US"/>
        </a:p>
      </dgm:t>
    </dgm:pt>
    <dgm:pt modelId="{B20D653B-5398-4129-9BBC-21E14BD847C8}" type="sibTrans" cxnId="{24290204-66C4-4E46-BCB4-173FC7AF0406}">
      <dgm:prSet/>
      <dgm:spPr/>
      <dgm:t>
        <a:bodyPr/>
        <a:lstStyle/>
        <a:p>
          <a:endParaRPr lang="en-US"/>
        </a:p>
      </dgm:t>
    </dgm:pt>
    <dgm:pt modelId="{FF9764DB-2813-473C-971B-3F7DD533DA1C}">
      <dgm:prSet phldrT="[Text]" custT="1"/>
      <dgm:spPr/>
      <dgm:t>
        <a:bodyPr/>
        <a:lstStyle/>
        <a:p>
          <a:r>
            <a:rPr lang="en-US" sz="1600" dirty="0" smtClean="0">
              <a:latin typeface="Cambria" pitchFamily="18" charset="0"/>
            </a:rPr>
            <a:t>Conduct workshops on industry clustering and value chain analysis and  entrepreneurial trainings</a:t>
          </a:r>
          <a:endParaRPr lang="en-US" sz="1600" dirty="0">
            <a:latin typeface="Cambria" pitchFamily="18" charset="0"/>
          </a:endParaRPr>
        </a:p>
      </dgm:t>
    </dgm:pt>
    <dgm:pt modelId="{CF3C106B-75DC-41FD-8984-5E8C6FE3EF82}" type="parTrans" cxnId="{29F6449F-3878-45F4-80A9-C61E902F454D}">
      <dgm:prSet/>
      <dgm:spPr/>
      <dgm:t>
        <a:bodyPr/>
        <a:lstStyle/>
        <a:p>
          <a:endParaRPr lang="en-US"/>
        </a:p>
      </dgm:t>
    </dgm:pt>
    <dgm:pt modelId="{6B93F2AE-A9DE-43D6-9E57-02DDB0C944F8}" type="sibTrans" cxnId="{29F6449F-3878-45F4-80A9-C61E902F454D}">
      <dgm:prSet/>
      <dgm:spPr/>
      <dgm:t>
        <a:bodyPr/>
        <a:lstStyle/>
        <a:p>
          <a:endParaRPr lang="en-US"/>
        </a:p>
      </dgm:t>
    </dgm:pt>
    <dgm:pt modelId="{7BA56C8C-5443-41EE-8CB0-D4CE05875927}">
      <dgm:prSet phldrT="[Text]" custT="1"/>
      <dgm:spPr/>
      <dgm:t>
        <a:bodyPr/>
        <a:lstStyle/>
        <a:p>
          <a:r>
            <a:rPr lang="en-US" sz="1600" dirty="0" smtClean="0">
              <a:latin typeface="Cambria" pitchFamily="18" charset="0"/>
            </a:rPr>
            <a:t>Provide coffee post-harvest trainings</a:t>
          </a:r>
          <a:endParaRPr lang="en-US" sz="1600" dirty="0">
            <a:latin typeface="Cambria" pitchFamily="18" charset="0"/>
          </a:endParaRPr>
        </a:p>
      </dgm:t>
    </dgm:pt>
    <dgm:pt modelId="{1D82E66E-6D3B-4E11-A2B8-9DC0EB75CC54}" type="parTrans" cxnId="{030E108A-9F81-4CAE-AF52-F3B60D5DF12D}">
      <dgm:prSet/>
      <dgm:spPr/>
      <dgm:t>
        <a:bodyPr/>
        <a:lstStyle/>
        <a:p>
          <a:endParaRPr lang="en-US"/>
        </a:p>
      </dgm:t>
    </dgm:pt>
    <dgm:pt modelId="{D7ABDAC7-3FB1-4251-A5A4-932E90032E93}" type="sibTrans" cxnId="{030E108A-9F81-4CAE-AF52-F3B60D5DF12D}">
      <dgm:prSet/>
      <dgm:spPr/>
      <dgm:t>
        <a:bodyPr/>
        <a:lstStyle/>
        <a:p>
          <a:endParaRPr lang="en-US"/>
        </a:p>
      </dgm:t>
    </dgm:pt>
    <dgm:pt modelId="{AD28C602-B20F-4858-8CCD-15B16B3D0783}">
      <dgm:prSet phldrT="[Text]" custT="1"/>
      <dgm:spPr/>
      <dgm:t>
        <a:bodyPr/>
        <a:lstStyle/>
        <a:p>
          <a:r>
            <a:rPr lang="en-US" sz="1600" dirty="0" smtClean="0">
              <a:latin typeface="Cambria" pitchFamily="18" charset="0"/>
            </a:rPr>
            <a:t>Provision of appropriate facilities (local or imported) with  affordable terms</a:t>
          </a:r>
          <a:endParaRPr lang="en-US" sz="1600" dirty="0">
            <a:latin typeface="Cambria" pitchFamily="18" charset="0"/>
          </a:endParaRPr>
        </a:p>
      </dgm:t>
    </dgm:pt>
    <dgm:pt modelId="{94966CAC-53F6-4631-B035-455720F0069B}" type="parTrans" cxnId="{0588253A-504E-4DFE-8FD9-5C46E5A9FD52}">
      <dgm:prSet/>
      <dgm:spPr/>
      <dgm:t>
        <a:bodyPr/>
        <a:lstStyle/>
        <a:p>
          <a:endParaRPr lang="en-US"/>
        </a:p>
      </dgm:t>
    </dgm:pt>
    <dgm:pt modelId="{E995677C-3FDC-4248-9A1D-332589DB480A}" type="sibTrans" cxnId="{0588253A-504E-4DFE-8FD9-5C46E5A9FD52}">
      <dgm:prSet/>
      <dgm:spPr/>
      <dgm:t>
        <a:bodyPr/>
        <a:lstStyle/>
        <a:p>
          <a:endParaRPr lang="en-US"/>
        </a:p>
      </dgm:t>
    </dgm:pt>
    <dgm:pt modelId="{83C575D7-0A68-4C63-80A3-4AE63C3043F2}">
      <dgm:prSet phldrT="[Text]" custT="1"/>
      <dgm:spPr/>
      <dgm:t>
        <a:bodyPr/>
        <a:lstStyle/>
        <a:p>
          <a:r>
            <a:rPr lang="en-PH" sz="1600" dirty="0" smtClean="0">
              <a:latin typeface="Cambria" pitchFamily="18" charset="0"/>
            </a:rPr>
            <a:t>Promote investment opportunities in specialty coffee markets</a:t>
          </a:r>
          <a:endParaRPr lang="en-US" sz="1600" dirty="0">
            <a:latin typeface="Cambria" pitchFamily="18" charset="0"/>
          </a:endParaRPr>
        </a:p>
      </dgm:t>
    </dgm:pt>
    <dgm:pt modelId="{B3A71DFB-76A5-4BC7-9071-2E2723B098D5}" type="parTrans" cxnId="{394DC7A8-AFDB-4F52-8CBB-8464D3D08956}">
      <dgm:prSet/>
      <dgm:spPr/>
      <dgm:t>
        <a:bodyPr/>
        <a:lstStyle/>
        <a:p>
          <a:endParaRPr lang="en-US"/>
        </a:p>
      </dgm:t>
    </dgm:pt>
    <dgm:pt modelId="{8CA1D52D-0312-4FD1-BE6E-0875246409A6}" type="sibTrans" cxnId="{394DC7A8-AFDB-4F52-8CBB-8464D3D08956}">
      <dgm:prSet/>
      <dgm:spPr/>
      <dgm:t>
        <a:bodyPr/>
        <a:lstStyle/>
        <a:p>
          <a:endParaRPr lang="en-US"/>
        </a:p>
      </dgm:t>
    </dgm:pt>
    <dgm:pt modelId="{D330C9F8-70E3-47F3-BB5B-FBD06B7C5895}" type="pres">
      <dgm:prSet presAssocID="{86FDB4E9-E280-4E0A-9312-635D413AB3A7}" presName="Name0" presStyleCnt="0">
        <dgm:presLayoutVars>
          <dgm:dir/>
          <dgm:animLvl val="lvl"/>
          <dgm:resizeHandles val="exact"/>
        </dgm:presLayoutVars>
      </dgm:prSet>
      <dgm:spPr/>
      <dgm:t>
        <a:bodyPr/>
        <a:lstStyle/>
        <a:p>
          <a:endParaRPr lang="en-US"/>
        </a:p>
      </dgm:t>
    </dgm:pt>
    <dgm:pt modelId="{C751C817-EA8A-4563-9A4B-5DC2D37287DE}" type="pres">
      <dgm:prSet presAssocID="{B6429B2E-3FFA-40BB-AF88-95CF231C7D4D}" presName="linNode" presStyleCnt="0"/>
      <dgm:spPr/>
    </dgm:pt>
    <dgm:pt modelId="{9DEBDA1F-ECB5-4C67-AFFF-3E499C5C7346}" type="pres">
      <dgm:prSet presAssocID="{B6429B2E-3FFA-40BB-AF88-95CF231C7D4D}" presName="parentText" presStyleLbl="node1" presStyleIdx="0" presStyleCnt="1" custScaleX="105693" custScaleY="139037" custLinFactNeighborX="-5" custLinFactNeighborY="1048">
        <dgm:presLayoutVars>
          <dgm:chMax val="1"/>
          <dgm:bulletEnabled val="1"/>
        </dgm:presLayoutVars>
      </dgm:prSet>
      <dgm:spPr/>
      <dgm:t>
        <a:bodyPr/>
        <a:lstStyle/>
        <a:p>
          <a:endParaRPr lang="en-US"/>
        </a:p>
      </dgm:t>
    </dgm:pt>
    <dgm:pt modelId="{02B2B307-4982-4A30-AE32-AFF188331FF7}" type="pres">
      <dgm:prSet presAssocID="{B6429B2E-3FFA-40BB-AF88-95CF231C7D4D}" presName="descendantText" presStyleLbl="alignAccFollowNode1" presStyleIdx="0" presStyleCnt="1" custScaleY="175394">
        <dgm:presLayoutVars>
          <dgm:bulletEnabled val="1"/>
        </dgm:presLayoutVars>
      </dgm:prSet>
      <dgm:spPr/>
      <dgm:t>
        <a:bodyPr/>
        <a:lstStyle/>
        <a:p>
          <a:endParaRPr lang="en-US"/>
        </a:p>
      </dgm:t>
    </dgm:pt>
  </dgm:ptLst>
  <dgm:cxnLst>
    <dgm:cxn modelId="{AD5E4547-9260-442F-A918-6FF8ACF28361}" srcId="{B6429B2E-3FFA-40BB-AF88-95CF231C7D4D}" destId="{C7258918-118C-43EB-B390-E239019B1054}" srcOrd="4" destOrd="0" parTransId="{C9F2E21A-E0FF-46EE-8CDE-4191828C9E80}" sibTransId="{2D1771FA-F11A-418F-8688-B08850C6C78E}"/>
    <dgm:cxn modelId="{F623199F-F635-4F0C-86A9-24B30B2E2EA3}" type="presOf" srcId="{2CD11FE3-C897-429C-99E5-49902EA22BB3}" destId="{02B2B307-4982-4A30-AE32-AFF188331FF7}" srcOrd="0" destOrd="5" presId="urn:microsoft.com/office/officeart/2005/8/layout/vList5"/>
    <dgm:cxn modelId="{F7367DA4-1D29-410C-AD11-A81388043CF6}" type="presOf" srcId="{0392FFB5-CFA9-46B8-B755-738D9A2C1EF4}" destId="{02B2B307-4982-4A30-AE32-AFF188331FF7}" srcOrd="0" destOrd="1" presId="urn:microsoft.com/office/officeart/2005/8/layout/vList5"/>
    <dgm:cxn modelId="{24290204-66C4-4E46-BCB4-173FC7AF0406}" srcId="{B6429B2E-3FFA-40BB-AF88-95CF231C7D4D}" destId="{2CD11FE3-C897-429C-99E5-49902EA22BB3}" srcOrd="5" destOrd="0" parTransId="{DDD2FA3E-98A0-4408-9E9F-D08479F54AB8}" sibTransId="{B20D653B-5398-4129-9BBC-21E14BD847C8}"/>
    <dgm:cxn modelId="{030E108A-9F81-4CAE-AF52-F3B60D5DF12D}" srcId="{B6429B2E-3FFA-40BB-AF88-95CF231C7D4D}" destId="{7BA56C8C-5443-41EE-8CB0-D4CE05875927}" srcOrd="7" destOrd="0" parTransId="{1D82E66E-6D3B-4E11-A2B8-9DC0EB75CC54}" sibTransId="{D7ABDAC7-3FB1-4251-A5A4-932E90032E93}"/>
    <dgm:cxn modelId="{BA95D9D9-6730-427D-8FAD-82CC47CE583D}" type="presOf" srcId="{7BA56C8C-5443-41EE-8CB0-D4CE05875927}" destId="{02B2B307-4982-4A30-AE32-AFF188331FF7}" srcOrd="0" destOrd="7" presId="urn:microsoft.com/office/officeart/2005/8/layout/vList5"/>
    <dgm:cxn modelId="{394DC7A8-AFDB-4F52-8CBB-8464D3D08956}" srcId="{B6429B2E-3FFA-40BB-AF88-95CF231C7D4D}" destId="{83C575D7-0A68-4C63-80A3-4AE63C3043F2}" srcOrd="9" destOrd="0" parTransId="{B3A71DFB-76A5-4BC7-9071-2E2723B098D5}" sibTransId="{8CA1D52D-0312-4FD1-BE6E-0875246409A6}"/>
    <dgm:cxn modelId="{234966CA-6AAF-49D2-AF47-AD098620A899}" type="presOf" srcId="{83C575D7-0A68-4C63-80A3-4AE63C3043F2}" destId="{02B2B307-4982-4A30-AE32-AFF188331FF7}" srcOrd="0" destOrd="9" presId="urn:microsoft.com/office/officeart/2005/8/layout/vList5"/>
    <dgm:cxn modelId="{4F7915CC-2150-43D6-941E-F1D87F075789}" srcId="{B6429B2E-3FFA-40BB-AF88-95CF231C7D4D}" destId="{EF44379D-0374-4D52-AE6E-F9EFCA278389}" srcOrd="3" destOrd="0" parTransId="{2E0F87B3-E30B-47D5-847B-FCECFFF4AF4C}" sibTransId="{E69FC545-D545-480A-B25D-985969E1A2D9}"/>
    <dgm:cxn modelId="{F821FCB2-930B-47FE-B74E-86E85FE77E3F}" type="presOf" srcId="{AD28C602-B20F-4858-8CCD-15B16B3D0783}" destId="{02B2B307-4982-4A30-AE32-AFF188331FF7}" srcOrd="0" destOrd="8" presId="urn:microsoft.com/office/officeart/2005/8/layout/vList5"/>
    <dgm:cxn modelId="{0588253A-504E-4DFE-8FD9-5C46E5A9FD52}" srcId="{B6429B2E-3FFA-40BB-AF88-95CF231C7D4D}" destId="{AD28C602-B20F-4858-8CCD-15B16B3D0783}" srcOrd="8" destOrd="0" parTransId="{94966CAC-53F6-4631-B035-455720F0069B}" sibTransId="{E995677C-3FDC-4248-9A1D-332589DB480A}"/>
    <dgm:cxn modelId="{57315222-2EC4-4A86-85CF-B89ADCC1EF50}" type="presOf" srcId="{F7DD9DF6-946F-420F-852F-AE1ED097349B}" destId="{02B2B307-4982-4A30-AE32-AFF188331FF7}" srcOrd="0" destOrd="0" presId="urn:microsoft.com/office/officeart/2005/8/layout/vList5"/>
    <dgm:cxn modelId="{DC995D11-4747-45B5-A75C-BB702644B895}" type="presOf" srcId="{C7258918-118C-43EB-B390-E239019B1054}" destId="{02B2B307-4982-4A30-AE32-AFF188331FF7}" srcOrd="0" destOrd="4" presId="urn:microsoft.com/office/officeart/2005/8/layout/vList5"/>
    <dgm:cxn modelId="{D1D67A05-E066-4638-8163-86A420A60E8E}" type="presOf" srcId="{86FDB4E9-E280-4E0A-9312-635D413AB3A7}" destId="{D330C9F8-70E3-47F3-BB5B-FBD06B7C5895}" srcOrd="0" destOrd="0" presId="urn:microsoft.com/office/officeart/2005/8/layout/vList5"/>
    <dgm:cxn modelId="{205AAD30-9ECB-465C-8E8E-D4B9156BD7FC}" srcId="{86FDB4E9-E280-4E0A-9312-635D413AB3A7}" destId="{B6429B2E-3FFA-40BB-AF88-95CF231C7D4D}" srcOrd="0" destOrd="0" parTransId="{68745D79-DE3D-4BD2-9EEA-BFE2B3F61F93}" sibTransId="{4312B67C-8DCA-416E-8DFA-286543998638}"/>
    <dgm:cxn modelId="{4A17D9B5-5AF4-4DF4-87C8-49EBA10B6E36}" srcId="{B6429B2E-3FFA-40BB-AF88-95CF231C7D4D}" destId="{40F551CD-F1EA-4A04-8ABD-32EC8BDC1011}" srcOrd="2" destOrd="0" parTransId="{A604C028-9686-40A9-83FD-6E901CE85F57}" sibTransId="{A849A7EB-B1C9-4910-A616-C72B43D50D4B}"/>
    <dgm:cxn modelId="{29F6449F-3878-45F4-80A9-C61E902F454D}" srcId="{B6429B2E-3FFA-40BB-AF88-95CF231C7D4D}" destId="{FF9764DB-2813-473C-971B-3F7DD533DA1C}" srcOrd="6" destOrd="0" parTransId="{CF3C106B-75DC-41FD-8984-5E8C6FE3EF82}" sibTransId="{6B93F2AE-A9DE-43D6-9E57-02DDB0C944F8}"/>
    <dgm:cxn modelId="{A23F7369-5901-40B8-AE5E-63AEC25B196B}" type="presOf" srcId="{EF44379D-0374-4D52-AE6E-F9EFCA278389}" destId="{02B2B307-4982-4A30-AE32-AFF188331FF7}" srcOrd="0" destOrd="3" presId="urn:microsoft.com/office/officeart/2005/8/layout/vList5"/>
    <dgm:cxn modelId="{80F3AC2D-8EB4-419E-A615-32AF00AF035A}" type="presOf" srcId="{B6429B2E-3FFA-40BB-AF88-95CF231C7D4D}" destId="{9DEBDA1F-ECB5-4C67-AFFF-3E499C5C7346}" srcOrd="0" destOrd="0" presId="urn:microsoft.com/office/officeart/2005/8/layout/vList5"/>
    <dgm:cxn modelId="{6E841606-3B5F-4790-A685-9813D591FC93}" type="presOf" srcId="{FF9764DB-2813-473C-971B-3F7DD533DA1C}" destId="{02B2B307-4982-4A30-AE32-AFF188331FF7}" srcOrd="0" destOrd="6" presId="urn:microsoft.com/office/officeart/2005/8/layout/vList5"/>
    <dgm:cxn modelId="{18D09784-7AE6-4484-8D30-4DE1157637DA}" srcId="{B6429B2E-3FFA-40BB-AF88-95CF231C7D4D}" destId="{0392FFB5-CFA9-46B8-B755-738D9A2C1EF4}" srcOrd="1" destOrd="0" parTransId="{7206C9CB-B2BA-487E-B7A9-A02F37C94732}" sibTransId="{B329954A-6D90-4472-A006-EB36DCC2DBCC}"/>
    <dgm:cxn modelId="{48A6582B-1590-4332-8400-BE7E1C1890F0}" type="presOf" srcId="{40F551CD-F1EA-4A04-8ABD-32EC8BDC1011}" destId="{02B2B307-4982-4A30-AE32-AFF188331FF7}" srcOrd="0" destOrd="2" presId="urn:microsoft.com/office/officeart/2005/8/layout/vList5"/>
    <dgm:cxn modelId="{4DF2EC21-53D6-4529-A6B9-0CC992B9DF05}" srcId="{B6429B2E-3FFA-40BB-AF88-95CF231C7D4D}" destId="{F7DD9DF6-946F-420F-852F-AE1ED097349B}" srcOrd="0" destOrd="0" parTransId="{F868AADE-2571-40FD-9CDA-C71BF35B4F25}" sibTransId="{3AD088FF-F90C-49D7-BFBE-20C273DCCA52}"/>
    <dgm:cxn modelId="{090C870D-C305-47EC-94F4-2305B6547CF5}" type="presParOf" srcId="{D330C9F8-70E3-47F3-BB5B-FBD06B7C5895}" destId="{C751C817-EA8A-4563-9A4B-5DC2D37287DE}" srcOrd="0" destOrd="0" presId="urn:microsoft.com/office/officeart/2005/8/layout/vList5"/>
    <dgm:cxn modelId="{FD5C73B8-4C48-4B86-B0B1-518528758304}" type="presParOf" srcId="{C751C817-EA8A-4563-9A4B-5DC2D37287DE}" destId="{9DEBDA1F-ECB5-4C67-AFFF-3E499C5C7346}" srcOrd="0" destOrd="0" presId="urn:microsoft.com/office/officeart/2005/8/layout/vList5"/>
    <dgm:cxn modelId="{A3A0A58B-B965-45FF-AA27-7D1F317905BB}" type="presParOf" srcId="{C751C817-EA8A-4563-9A4B-5DC2D37287DE}" destId="{02B2B307-4982-4A30-AE32-AFF188331FF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FDB4E9-E280-4E0A-9312-635D413AB3A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48B0EA02-A0EB-4343-B210-08E625017F4A}">
      <dgm:prSet phldrT="[Text]" custT="1"/>
      <dgm:spPr/>
      <dgm:t>
        <a:bodyPr/>
        <a:lstStyle/>
        <a:p>
          <a:r>
            <a:rPr lang="en-US" sz="1700" dirty="0" smtClean="0">
              <a:latin typeface="Cambria" pitchFamily="18" charset="0"/>
            </a:rPr>
            <a:t>Review financing program for coffee</a:t>
          </a:r>
          <a:endParaRPr lang="en-US" sz="1700" dirty="0">
            <a:latin typeface="Cambria" pitchFamily="18" charset="0"/>
          </a:endParaRPr>
        </a:p>
      </dgm:t>
    </dgm:pt>
    <dgm:pt modelId="{AEDCB805-1104-42CC-A60B-FA5B06C1F807}" type="sibTrans" cxnId="{0F8638C0-A000-4223-8646-5686988474D2}">
      <dgm:prSet/>
      <dgm:spPr/>
      <dgm:t>
        <a:bodyPr/>
        <a:lstStyle/>
        <a:p>
          <a:endParaRPr lang="en-US" sz="1600"/>
        </a:p>
      </dgm:t>
    </dgm:pt>
    <dgm:pt modelId="{BF1F1727-C3D9-4F25-A368-7E32A87D086F}" type="parTrans" cxnId="{0F8638C0-A000-4223-8646-5686988474D2}">
      <dgm:prSet/>
      <dgm:spPr/>
      <dgm:t>
        <a:bodyPr/>
        <a:lstStyle/>
        <a:p>
          <a:endParaRPr lang="en-US" sz="1600"/>
        </a:p>
      </dgm:t>
    </dgm:pt>
    <dgm:pt modelId="{930774FB-DAF5-4DC4-957D-BE6375BC7388}">
      <dgm:prSet phldrT="[Text]" custT="1"/>
      <dgm:spPr/>
      <dgm:t>
        <a:bodyPr/>
        <a:lstStyle/>
        <a:p>
          <a:pPr algn="ctr"/>
          <a:r>
            <a:rPr lang="en-PH" sz="2400" b="1" dirty="0">
              <a:latin typeface="Cambria" pitchFamily="18" charset="0"/>
            </a:rPr>
            <a:t>Improve market price and coffee standards</a:t>
          </a:r>
          <a:endParaRPr lang="en-US" sz="2400" dirty="0">
            <a:latin typeface="Cambria" pitchFamily="18" charset="0"/>
          </a:endParaRPr>
        </a:p>
      </dgm:t>
    </dgm:pt>
    <dgm:pt modelId="{4D18AB75-B071-4BF4-AF5E-186B205D0A0C}" type="sibTrans" cxnId="{F18F493F-3DDD-424D-AF9C-4750ADBA3571}">
      <dgm:prSet/>
      <dgm:spPr/>
      <dgm:t>
        <a:bodyPr/>
        <a:lstStyle/>
        <a:p>
          <a:endParaRPr lang="en-US" sz="1600"/>
        </a:p>
      </dgm:t>
    </dgm:pt>
    <dgm:pt modelId="{8BEC0504-E1FE-4FC3-BC52-0BA233ABAF3C}" type="parTrans" cxnId="{F18F493F-3DDD-424D-AF9C-4750ADBA3571}">
      <dgm:prSet/>
      <dgm:spPr/>
      <dgm:t>
        <a:bodyPr/>
        <a:lstStyle/>
        <a:p>
          <a:endParaRPr lang="en-US" sz="1600"/>
        </a:p>
      </dgm:t>
    </dgm:pt>
    <dgm:pt modelId="{D47D93C1-4B61-44A5-BDC5-7B790B2CBDC6}">
      <dgm:prSet phldrT="[Text]" custT="1"/>
      <dgm:spPr/>
      <dgm:t>
        <a:bodyPr/>
        <a:lstStyle/>
        <a:p>
          <a:r>
            <a:rPr kumimoji="0" lang="en-US" sz="2400" b="1" i="0" u="none" baseline="0" dirty="0" smtClean="0">
              <a:latin typeface="Cambria" pitchFamily="18" charset="0"/>
            </a:rPr>
            <a:t>Access to long term funds</a:t>
          </a:r>
          <a:endParaRPr kumimoji="0" lang="en-US" sz="2400" b="1" i="0" u="none" baseline="0" dirty="0">
            <a:latin typeface="Cambria" pitchFamily="18" charset="0"/>
          </a:endParaRPr>
        </a:p>
      </dgm:t>
    </dgm:pt>
    <dgm:pt modelId="{13FC3F08-8775-4248-A90F-FA5824583EC1}" type="parTrans" cxnId="{CBFB7C5B-9542-4322-9910-608AC579FFB2}">
      <dgm:prSet/>
      <dgm:spPr/>
      <dgm:t>
        <a:bodyPr/>
        <a:lstStyle/>
        <a:p>
          <a:endParaRPr lang="en-US" sz="1600"/>
        </a:p>
      </dgm:t>
    </dgm:pt>
    <dgm:pt modelId="{5AC71021-792C-4657-A7F3-F0B4BF759FBD}" type="sibTrans" cxnId="{CBFB7C5B-9542-4322-9910-608AC579FFB2}">
      <dgm:prSet/>
      <dgm:spPr/>
      <dgm:t>
        <a:bodyPr/>
        <a:lstStyle/>
        <a:p>
          <a:endParaRPr lang="en-US" sz="1600"/>
        </a:p>
      </dgm:t>
    </dgm:pt>
    <dgm:pt modelId="{3F46C12E-69D2-444D-B697-5F235CC137CC}">
      <dgm:prSet phldrT="[Text]" custT="1"/>
      <dgm:spPr/>
      <dgm:t>
        <a:bodyPr/>
        <a:lstStyle/>
        <a:p>
          <a:pPr algn="l"/>
          <a:r>
            <a:rPr lang="en-PH" sz="1400" dirty="0" smtClean="0">
              <a:latin typeface="Cambria" pitchFamily="18" charset="0"/>
            </a:rPr>
            <a:t>Daily world price  and other market information access from DA website / SMS</a:t>
          </a:r>
          <a:endParaRPr lang="en-US" sz="1400" dirty="0">
            <a:latin typeface="Cambria" pitchFamily="18" charset="0"/>
          </a:endParaRPr>
        </a:p>
      </dgm:t>
    </dgm:pt>
    <dgm:pt modelId="{DF40B8B3-DCF0-403D-80C6-BAA6BCC7DC6B}" type="parTrans" cxnId="{FF466F2A-810E-4E01-A018-C934F112E460}">
      <dgm:prSet/>
      <dgm:spPr/>
      <dgm:t>
        <a:bodyPr/>
        <a:lstStyle/>
        <a:p>
          <a:endParaRPr lang="en-US" sz="1600"/>
        </a:p>
      </dgm:t>
    </dgm:pt>
    <dgm:pt modelId="{59636578-2C7D-46CC-BC5D-73931D6405AC}" type="sibTrans" cxnId="{FF466F2A-810E-4E01-A018-C934F112E460}">
      <dgm:prSet/>
      <dgm:spPr/>
      <dgm:t>
        <a:bodyPr/>
        <a:lstStyle/>
        <a:p>
          <a:endParaRPr lang="en-US" sz="1600"/>
        </a:p>
      </dgm:t>
    </dgm:pt>
    <dgm:pt modelId="{C2C808CB-7A50-4245-9391-A3E4A0AD464F}">
      <dgm:prSet phldrT="[Text]" custT="1"/>
      <dgm:spPr/>
      <dgm:t>
        <a:bodyPr/>
        <a:lstStyle/>
        <a:p>
          <a:pPr algn="l"/>
          <a:r>
            <a:rPr lang="en-US" sz="1400" dirty="0" smtClean="0">
              <a:latin typeface="Cambria" pitchFamily="18" charset="0"/>
            </a:rPr>
            <a:t>Convene concerned organizations to settle standards </a:t>
          </a:r>
          <a:endParaRPr lang="en-US" sz="1400" dirty="0">
            <a:latin typeface="Cambria" pitchFamily="18" charset="0"/>
          </a:endParaRPr>
        </a:p>
      </dgm:t>
    </dgm:pt>
    <dgm:pt modelId="{D5EA67F3-C37A-4054-938C-05DBB16652E0}" type="parTrans" cxnId="{E5F1EDFE-C44C-452E-B603-52B893CF27C9}">
      <dgm:prSet/>
      <dgm:spPr/>
      <dgm:t>
        <a:bodyPr/>
        <a:lstStyle/>
        <a:p>
          <a:endParaRPr lang="en-US" sz="1600"/>
        </a:p>
      </dgm:t>
    </dgm:pt>
    <dgm:pt modelId="{C2313D20-12F2-4DE9-AC7B-9B605DB346D2}" type="sibTrans" cxnId="{E5F1EDFE-C44C-452E-B603-52B893CF27C9}">
      <dgm:prSet/>
      <dgm:spPr/>
      <dgm:t>
        <a:bodyPr/>
        <a:lstStyle/>
        <a:p>
          <a:endParaRPr lang="en-US" sz="1600"/>
        </a:p>
      </dgm:t>
    </dgm:pt>
    <dgm:pt modelId="{8D884A13-12C4-4003-9055-27080B4FEA49}">
      <dgm:prSet phldrT="[Text]" custT="1"/>
      <dgm:spPr/>
      <dgm:t>
        <a:bodyPr/>
        <a:lstStyle/>
        <a:p>
          <a:pPr algn="l"/>
          <a:r>
            <a:rPr lang="en-US" sz="1400" dirty="0" smtClean="0">
              <a:latin typeface="Cambria" pitchFamily="18" charset="0"/>
            </a:rPr>
            <a:t>Find alternative markets</a:t>
          </a:r>
          <a:endParaRPr lang="en-US" sz="1400" dirty="0">
            <a:latin typeface="Cambria" pitchFamily="18" charset="0"/>
          </a:endParaRPr>
        </a:p>
      </dgm:t>
    </dgm:pt>
    <dgm:pt modelId="{DDDF3FCD-E4DE-43EB-8E67-C07750555462}" type="parTrans" cxnId="{A52C5CDA-742B-480E-A95C-73D68CE827C2}">
      <dgm:prSet/>
      <dgm:spPr/>
      <dgm:t>
        <a:bodyPr/>
        <a:lstStyle/>
        <a:p>
          <a:endParaRPr lang="en-US" sz="1600"/>
        </a:p>
      </dgm:t>
    </dgm:pt>
    <dgm:pt modelId="{75AA047E-6AEF-4911-8FDE-3BD885FD543B}" type="sibTrans" cxnId="{A52C5CDA-742B-480E-A95C-73D68CE827C2}">
      <dgm:prSet/>
      <dgm:spPr/>
      <dgm:t>
        <a:bodyPr/>
        <a:lstStyle/>
        <a:p>
          <a:endParaRPr lang="en-US" sz="1600"/>
        </a:p>
      </dgm:t>
    </dgm:pt>
    <dgm:pt modelId="{D54198C8-FC71-490B-9D55-6B43AD3E0335}">
      <dgm:prSet phldrT="[Text]" custT="1"/>
      <dgm:spPr/>
      <dgm:t>
        <a:bodyPr/>
        <a:lstStyle/>
        <a:p>
          <a:pPr algn="l"/>
          <a:r>
            <a:rPr lang="en-US" sz="1400" dirty="0" smtClean="0">
              <a:latin typeface="Cambria" pitchFamily="18" charset="0"/>
            </a:rPr>
            <a:t>Tap agricultural/ trade attaches in Philippine embassies</a:t>
          </a:r>
          <a:endParaRPr lang="en-US" sz="1400" dirty="0">
            <a:latin typeface="Cambria" pitchFamily="18" charset="0"/>
          </a:endParaRPr>
        </a:p>
      </dgm:t>
    </dgm:pt>
    <dgm:pt modelId="{F6EC66E9-9FC2-41FF-85AF-8A18FFCAABD1}" type="parTrans" cxnId="{5F9CB370-2CA6-49C2-B53B-5745C961B272}">
      <dgm:prSet/>
      <dgm:spPr/>
      <dgm:t>
        <a:bodyPr/>
        <a:lstStyle/>
        <a:p>
          <a:endParaRPr lang="en-US" sz="1600"/>
        </a:p>
      </dgm:t>
    </dgm:pt>
    <dgm:pt modelId="{2E6EC109-B5E5-439C-88E4-FFFC7E415837}" type="sibTrans" cxnId="{5F9CB370-2CA6-49C2-B53B-5745C961B272}">
      <dgm:prSet/>
      <dgm:spPr/>
      <dgm:t>
        <a:bodyPr/>
        <a:lstStyle/>
        <a:p>
          <a:endParaRPr lang="en-US" sz="1600"/>
        </a:p>
      </dgm:t>
    </dgm:pt>
    <dgm:pt modelId="{E5B1CAFF-5EAD-4011-9D76-CCCF1422A5C3}">
      <dgm:prSet custT="1"/>
      <dgm:spPr/>
      <dgm:t>
        <a:bodyPr/>
        <a:lstStyle/>
        <a:p>
          <a:r>
            <a:rPr lang="en-PH" sz="1400" dirty="0" smtClean="0">
              <a:latin typeface="Cambria" pitchFamily="18" charset="0"/>
            </a:rPr>
            <a:t>Establish/ develop and aggressively promote Philippine Coffee (quality, brand, logo)</a:t>
          </a:r>
          <a:endParaRPr lang="en-US" sz="1400" dirty="0">
            <a:latin typeface="Cambria" pitchFamily="18" charset="0"/>
          </a:endParaRPr>
        </a:p>
      </dgm:t>
    </dgm:pt>
    <dgm:pt modelId="{4B874D72-CAAB-4C41-9CD7-CE0D892B2F73}" type="parTrans" cxnId="{D88F954C-A18D-4AEC-8DEB-5695464507FE}">
      <dgm:prSet/>
      <dgm:spPr/>
      <dgm:t>
        <a:bodyPr/>
        <a:lstStyle/>
        <a:p>
          <a:endParaRPr lang="en-US" sz="1600"/>
        </a:p>
      </dgm:t>
    </dgm:pt>
    <dgm:pt modelId="{79D76166-D996-4D0B-9267-2BD953283AD2}" type="sibTrans" cxnId="{D88F954C-A18D-4AEC-8DEB-5695464507FE}">
      <dgm:prSet/>
      <dgm:spPr/>
      <dgm:t>
        <a:bodyPr/>
        <a:lstStyle/>
        <a:p>
          <a:endParaRPr lang="en-US" sz="1600"/>
        </a:p>
      </dgm:t>
    </dgm:pt>
    <dgm:pt modelId="{C4C38350-4F86-4D91-9279-C77B6E0B663C}">
      <dgm:prSet custT="1"/>
      <dgm:spPr/>
      <dgm:t>
        <a:bodyPr/>
        <a:lstStyle/>
        <a:p>
          <a:r>
            <a:rPr lang="en-PH" sz="1400" dirty="0" smtClean="0">
              <a:latin typeface="Cambria" pitchFamily="18" charset="0"/>
            </a:rPr>
            <a:t>Develop market niching with the specialty coffee market and  other alternative markets</a:t>
          </a:r>
          <a:endParaRPr lang="en-US" sz="1400" dirty="0">
            <a:latin typeface="Cambria" pitchFamily="18" charset="0"/>
          </a:endParaRPr>
        </a:p>
      </dgm:t>
    </dgm:pt>
    <dgm:pt modelId="{34E21F84-1AFD-4F34-8131-8949D62006CB}" type="parTrans" cxnId="{CFEE8351-00DA-42B7-B9C3-56C88D729E10}">
      <dgm:prSet/>
      <dgm:spPr/>
      <dgm:t>
        <a:bodyPr/>
        <a:lstStyle/>
        <a:p>
          <a:endParaRPr lang="en-US" sz="1600"/>
        </a:p>
      </dgm:t>
    </dgm:pt>
    <dgm:pt modelId="{D5683FE7-A722-45E8-9A27-43E443658821}" type="sibTrans" cxnId="{CFEE8351-00DA-42B7-B9C3-56C88D729E10}">
      <dgm:prSet/>
      <dgm:spPr/>
      <dgm:t>
        <a:bodyPr/>
        <a:lstStyle/>
        <a:p>
          <a:endParaRPr lang="en-US" sz="1600"/>
        </a:p>
      </dgm:t>
    </dgm:pt>
    <dgm:pt modelId="{6D266AA0-6BE2-4810-97B0-1C3BC1F561AB}">
      <dgm:prSet phldrT="[Text]" custT="1"/>
      <dgm:spPr/>
      <dgm:t>
        <a:bodyPr/>
        <a:lstStyle/>
        <a:p>
          <a:r>
            <a:rPr lang="en-US" sz="1700" dirty="0" smtClean="0">
              <a:latin typeface="Cambria" pitchFamily="18" charset="0"/>
            </a:rPr>
            <a:t>Develop appropriate financing packages for coffee farmers/ SMEs</a:t>
          </a:r>
          <a:endParaRPr lang="en-US" sz="1700" dirty="0">
            <a:latin typeface="Cambria" pitchFamily="18" charset="0"/>
          </a:endParaRPr>
        </a:p>
      </dgm:t>
    </dgm:pt>
    <dgm:pt modelId="{BE33F86F-62FE-4F7B-9AE0-211CDC33195F}" type="parTrans" cxnId="{E93FD37A-230C-4D96-9B34-738B1F02E493}">
      <dgm:prSet/>
      <dgm:spPr/>
      <dgm:t>
        <a:bodyPr/>
        <a:lstStyle/>
        <a:p>
          <a:endParaRPr lang="en-US"/>
        </a:p>
      </dgm:t>
    </dgm:pt>
    <dgm:pt modelId="{BD53117B-ABA1-48DF-B20A-6B7C428D7470}" type="sibTrans" cxnId="{E93FD37A-230C-4D96-9B34-738B1F02E493}">
      <dgm:prSet/>
      <dgm:spPr/>
      <dgm:t>
        <a:bodyPr/>
        <a:lstStyle/>
        <a:p>
          <a:endParaRPr lang="en-US"/>
        </a:p>
      </dgm:t>
    </dgm:pt>
    <dgm:pt modelId="{0F29206A-38F9-4D53-AE28-7D99C0A12C1D}">
      <dgm:prSet phldrT="[Text]" custT="1"/>
      <dgm:spPr/>
      <dgm:t>
        <a:bodyPr/>
        <a:lstStyle/>
        <a:p>
          <a:r>
            <a:rPr lang="en-US" sz="1700" dirty="0" smtClean="0">
              <a:latin typeface="Cambria" pitchFamily="18" charset="0"/>
            </a:rPr>
            <a:t>DA to endorse proposal to LBP/ SB Corporation</a:t>
          </a:r>
          <a:endParaRPr lang="en-US" sz="1700" dirty="0">
            <a:latin typeface="Cambria" pitchFamily="18" charset="0"/>
          </a:endParaRPr>
        </a:p>
      </dgm:t>
    </dgm:pt>
    <dgm:pt modelId="{20CCB11A-B9AB-4FE0-A041-EFC9B2A85077}" type="parTrans" cxnId="{7C36C25C-445E-4173-947B-FDD4CB5D3AFB}">
      <dgm:prSet/>
      <dgm:spPr/>
      <dgm:t>
        <a:bodyPr/>
        <a:lstStyle/>
        <a:p>
          <a:endParaRPr lang="en-US"/>
        </a:p>
      </dgm:t>
    </dgm:pt>
    <dgm:pt modelId="{906E6ACD-4EE5-476A-9138-544ADBFBF091}" type="sibTrans" cxnId="{7C36C25C-445E-4173-947B-FDD4CB5D3AFB}">
      <dgm:prSet/>
      <dgm:spPr/>
      <dgm:t>
        <a:bodyPr/>
        <a:lstStyle/>
        <a:p>
          <a:endParaRPr lang="en-US"/>
        </a:p>
      </dgm:t>
    </dgm:pt>
    <dgm:pt modelId="{D330C9F8-70E3-47F3-BB5B-FBD06B7C5895}" type="pres">
      <dgm:prSet presAssocID="{86FDB4E9-E280-4E0A-9312-635D413AB3A7}" presName="Name0" presStyleCnt="0">
        <dgm:presLayoutVars>
          <dgm:dir/>
          <dgm:animLvl val="lvl"/>
          <dgm:resizeHandles val="exact"/>
        </dgm:presLayoutVars>
      </dgm:prSet>
      <dgm:spPr/>
      <dgm:t>
        <a:bodyPr/>
        <a:lstStyle/>
        <a:p>
          <a:endParaRPr lang="en-US"/>
        </a:p>
      </dgm:t>
    </dgm:pt>
    <dgm:pt modelId="{0878D3E3-7272-442E-8ECC-7BC5E5540F91}" type="pres">
      <dgm:prSet presAssocID="{930774FB-DAF5-4DC4-957D-BE6375BC7388}" presName="linNode" presStyleCnt="0"/>
      <dgm:spPr/>
    </dgm:pt>
    <dgm:pt modelId="{0A5D2997-F0EF-4C1D-B115-7708FCF32819}" type="pres">
      <dgm:prSet presAssocID="{930774FB-DAF5-4DC4-957D-BE6375BC7388}" presName="parentText" presStyleLbl="node1" presStyleIdx="0" presStyleCnt="2" custScaleY="135592">
        <dgm:presLayoutVars>
          <dgm:chMax val="1"/>
          <dgm:bulletEnabled val="1"/>
        </dgm:presLayoutVars>
      </dgm:prSet>
      <dgm:spPr/>
      <dgm:t>
        <a:bodyPr/>
        <a:lstStyle/>
        <a:p>
          <a:endParaRPr lang="en-US"/>
        </a:p>
      </dgm:t>
    </dgm:pt>
    <dgm:pt modelId="{62567958-DB98-42D1-9E29-F884E0523260}" type="pres">
      <dgm:prSet presAssocID="{930774FB-DAF5-4DC4-957D-BE6375BC7388}" presName="descendantText" presStyleLbl="alignAccFollowNode1" presStyleIdx="0" presStyleCnt="2" custScaleY="179575">
        <dgm:presLayoutVars>
          <dgm:bulletEnabled val="1"/>
        </dgm:presLayoutVars>
      </dgm:prSet>
      <dgm:spPr/>
      <dgm:t>
        <a:bodyPr/>
        <a:lstStyle/>
        <a:p>
          <a:endParaRPr lang="en-US"/>
        </a:p>
      </dgm:t>
    </dgm:pt>
    <dgm:pt modelId="{7CAD1D8C-9257-47B7-AE6C-038D4D6E4FE6}" type="pres">
      <dgm:prSet presAssocID="{4D18AB75-B071-4BF4-AF5E-186B205D0A0C}" presName="sp" presStyleCnt="0"/>
      <dgm:spPr/>
    </dgm:pt>
    <dgm:pt modelId="{1E9DE65D-8AFB-4A08-AB3F-CAA6F7040345}" type="pres">
      <dgm:prSet presAssocID="{D47D93C1-4B61-44A5-BDC5-7B790B2CBDC6}" presName="linNode" presStyleCnt="0"/>
      <dgm:spPr/>
    </dgm:pt>
    <dgm:pt modelId="{D451AE4C-0AE9-4ADA-8730-51B2B43336AD}" type="pres">
      <dgm:prSet presAssocID="{D47D93C1-4B61-44A5-BDC5-7B790B2CBDC6}" presName="parentText" presStyleLbl="node1" presStyleIdx="1" presStyleCnt="2" custScaleY="74580">
        <dgm:presLayoutVars>
          <dgm:chMax val="1"/>
          <dgm:bulletEnabled val="1"/>
        </dgm:presLayoutVars>
      </dgm:prSet>
      <dgm:spPr/>
      <dgm:t>
        <a:bodyPr/>
        <a:lstStyle/>
        <a:p>
          <a:endParaRPr lang="en-US"/>
        </a:p>
      </dgm:t>
    </dgm:pt>
    <dgm:pt modelId="{925F0963-14C7-4DF9-B85C-C0E094921402}" type="pres">
      <dgm:prSet presAssocID="{D47D93C1-4B61-44A5-BDC5-7B790B2CBDC6}" presName="descendantText" presStyleLbl="alignAccFollowNode1" presStyleIdx="1" presStyleCnt="2" custScaleY="94785">
        <dgm:presLayoutVars>
          <dgm:bulletEnabled val="1"/>
        </dgm:presLayoutVars>
      </dgm:prSet>
      <dgm:spPr/>
      <dgm:t>
        <a:bodyPr/>
        <a:lstStyle/>
        <a:p>
          <a:endParaRPr lang="en-US"/>
        </a:p>
      </dgm:t>
    </dgm:pt>
  </dgm:ptLst>
  <dgm:cxnLst>
    <dgm:cxn modelId="{469E0AD7-14E1-4DE9-B099-644F87C7F1DE}" type="presOf" srcId="{8D884A13-12C4-4003-9055-27080B4FEA49}" destId="{62567958-DB98-42D1-9E29-F884E0523260}" srcOrd="0" destOrd="2" presId="urn:microsoft.com/office/officeart/2005/8/layout/vList5"/>
    <dgm:cxn modelId="{F0C1B3BE-28E6-4A5D-88B6-D419EC5F7F95}" type="presOf" srcId="{C2C808CB-7A50-4245-9391-A3E4A0AD464F}" destId="{62567958-DB98-42D1-9E29-F884E0523260}" srcOrd="0" destOrd="1" presId="urn:microsoft.com/office/officeart/2005/8/layout/vList5"/>
    <dgm:cxn modelId="{09CE5088-41DB-4C35-87E3-B1229D12592D}" type="presOf" srcId="{930774FB-DAF5-4DC4-957D-BE6375BC7388}" destId="{0A5D2997-F0EF-4C1D-B115-7708FCF32819}" srcOrd="0" destOrd="0" presId="urn:microsoft.com/office/officeart/2005/8/layout/vList5"/>
    <dgm:cxn modelId="{E5F1EDFE-C44C-452E-B603-52B893CF27C9}" srcId="{930774FB-DAF5-4DC4-957D-BE6375BC7388}" destId="{C2C808CB-7A50-4245-9391-A3E4A0AD464F}" srcOrd="1" destOrd="0" parTransId="{D5EA67F3-C37A-4054-938C-05DBB16652E0}" sibTransId="{C2313D20-12F2-4DE9-AC7B-9B605DB346D2}"/>
    <dgm:cxn modelId="{884A206C-18F3-411D-A984-F018F56AD263}" type="presOf" srcId="{86FDB4E9-E280-4E0A-9312-635D413AB3A7}" destId="{D330C9F8-70E3-47F3-BB5B-FBD06B7C5895}" srcOrd="0" destOrd="0" presId="urn:microsoft.com/office/officeart/2005/8/layout/vList5"/>
    <dgm:cxn modelId="{CBFB7C5B-9542-4322-9910-608AC579FFB2}" srcId="{86FDB4E9-E280-4E0A-9312-635D413AB3A7}" destId="{D47D93C1-4B61-44A5-BDC5-7B790B2CBDC6}" srcOrd="1" destOrd="0" parTransId="{13FC3F08-8775-4248-A90F-FA5824583EC1}" sibTransId="{5AC71021-792C-4657-A7F3-F0B4BF759FBD}"/>
    <dgm:cxn modelId="{05BBEEB8-539F-457D-B587-27EA1CF5D027}" type="presOf" srcId="{D47D93C1-4B61-44A5-BDC5-7B790B2CBDC6}" destId="{D451AE4C-0AE9-4ADA-8730-51B2B43336AD}" srcOrd="0" destOrd="0" presId="urn:microsoft.com/office/officeart/2005/8/layout/vList5"/>
    <dgm:cxn modelId="{A52C5CDA-742B-480E-A95C-73D68CE827C2}" srcId="{930774FB-DAF5-4DC4-957D-BE6375BC7388}" destId="{8D884A13-12C4-4003-9055-27080B4FEA49}" srcOrd="2" destOrd="0" parTransId="{DDDF3FCD-E4DE-43EB-8E67-C07750555462}" sibTransId="{75AA047E-6AEF-4911-8FDE-3BD885FD543B}"/>
    <dgm:cxn modelId="{E9BD62D5-3378-40DD-9F33-D13DA4E55694}" type="presOf" srcId="{0F29206A-38F9-4D53-AE28-7D99C0A12C1D}" destId="{925F0963-14C7-4DF9-B85C-C0E094921402}" srcOrd="0" destOrd="2" presId="urn:microsoft.com/office/officeart/2005/8/layout/vList5"/>
    <dgm:cxn modelId="{4D1C7341-4B5E-4560-B27E-2933F6927742}" type="presOf" srcId="{D54198C8-FC71-490B-9D55-6B43AD3E0335}" destId="{62567958-DB98-42D1-9E29-F884E0523260}" srcOrd="0" destOrd="3" presId="urn:microsoft.com/office/officeart/2005/8/layout/vList5"/>
    <dgm:cxn modelId="{5F9CB370-2CA6-49C2-B53B-5745C961B272}" srcId="{930774FB-DAF5-4DC4-957D-BE6375BC7388}" destId="{D54198C8-FC71-490B-9D55-6B43AD3E0335}" srcOrd="3" destOrd="0" parTransId="{F6EC66E9-9FC2-41FF-85AF-8A18FFCAABD1}" sibTransId="{2E6EC109-B5E5-439C-88E4-FFFC7E415837}"/>
    <dgm:cxn modelId="{B592946C-3360-45A1-B11F-13B7AE5C9428}" type="presOf" srcId="{48B0EA02-A0EB-4343-B210-08E625017F4A}" destId="{925F0963-14C7-4DF9-B85C-C0E094921402}" srcOrd="0" destOrd="0" presId="urn:microsoft.com/office/officeart/2005/8/layout/vList5"/>
    <dgm:cxn modelId="{F18F493F-3DDD-424D-AF9C-4750ADBA3571}" srcId="{86FDB4E9-E280-4E0A-9312-635D413AB3A7}" destId="{930774FB-DAF5-4DC4-957D-BE6375BC7388}" srcOrd="0" destOrd="0" parTransId="{8BEC0504-E1FE-4FC3-BC52-0BA233ABAF3C}" sibTransId="{4D18AB75-B071-4BF4-AF5E-186B205D0A0C}"/>
    <dgm:cxn modelId="{FF466F2A-810E-4E01-A018-C934F112E460}" srcId="{930774FB-DAF5-4DC4-957D-BE6375BC7388}" destId="{3F46C12E-69D2-444D-B697-5F235CC137CC}" srcOrd="0" destOrd="0" parTransId="{DF40B8B3-DCF0-403D-80C6-BAA6BCC7DC6B}" sibTransId="{59636578-2C7D-46CC-BC5D-73931D6405AC}"/>
    <dgm:cxn modelId="{205B500A-D073-4E01-AF43-273AFE01C43A}" type="presOf" srcId="{C4C38350-4F86-4D91-9279-C77B6E0B663C}" destId="{62567958-DB98-42D1-9E29-F884E0523260}" srcOrd="0" destOrd="5" presId="urn:microsoft.com/office/officeart/2005/8/layout/vList5"/>
    <dgm:cxn modelId="{22244CDA-4B7F-4222-9153-8DFD88E5F2FD}" type="presOf" srcId="{3F46C12E-69D2-444D-B697-5F235CC137CC}" destId="{62567958-DB98-42D1-9E29-F884E0523260}" srcOrd="0" destOrd="0" presId="urn:microsoft.com/office/officeart/2005/8/layout/vList5"/>
    <dgm:cxn modelId="{0F8638C0-A000-4223-8646-5686988474D2}" srcId="{D47D93C1-4B61-44A5-BDC5-7B790B2CBDC6}" destId="{48B0EA02-A0EB-4343-B210-08E625017F4A}" srcOrd="0" destOrd="0" parTransId="{BF1F1727-C3D9-4F25-A368-7E32A87D086F}" sibTransId="{AEDCB805-1104-42CC-A60B-FA5B06C1F807}"/>
    <dgm:cxn modelId="{D88F954C-A18D-4AEC-8DEB-5695464507FE}" srcId="{930774FB-DAF5-4DC4-957D-BE6375BC7388}" destId="{E5B1CAFF-5EAD-4011-9D76-CCCF1422A5C3}" srcOrd="4" destOrd="0" parTransId="{4B874D72-CAAB-4C41-9CD7-CE0D892B2F73}" sibTransId="{79D76166-D996-4D0B-9267-2BD953283AD2}"/>
    <dgm:cxn modelId="{2498CD4A-CC8F-4AAA-AD30-38C8DE995379}" type="presOf" srcId="{E5B1CAFF-5EAD-4011-9D76-CCCF1422A5C3}" destId="{62567958-DB98-42D1-9E29-F884E0523260}" srcOrd="0" destOrd="4" presId="urn:microsoft.com/office/officeart/2005/8/layout/vList5"/>
    <dgm:cxn modelId="{7C36C25C-445E-4173-947B-FDD4CB5D3AFB}" srcId="{D47D93C1-4B61-44A5-BDC5-7B790B2CBDC6}" destId="{0F29206A-38F9-4D53-AE28-7D99C0A12C1D}" srcOrd="2" destOrd="0" parTransId="{20CCB11A-B9AB-4FE0-A041-EFC9B2A85077}" sibTransId="{906E6ACD-4EE5-476A-9138-544ADBFBF091}"/>
    <dgm:cxn modelId="{CFEE8351-00DA-42B7-B9C3-56C88D729E10}" srcId="{930774FB-DAF5-4DC4-957D-BE6375BC7388}" destId="{C4C38350-4F86-4D91-9279-C77B6E0B663C}" srcOrd="5" destOrd="0" parTransId="{34E21F84-1AFD-4F34-8131-8949D62006CB}" sibTransId="{D5683FE7-A722-45E8-9A27-43E443658821}"/>
    <dgm:cxn modelId="{D54209E5-6CB6-4267-9B8D-B1820D0444F7}" type="presOf" srcId="{6D266AA0-6BE2-4810-97B0-1C3BC1F561AB}" destId="{925F0963-14C7-4DF9-B85C-C0E094921402}" srcOrd="0" destOrd="1" presId="urn:microsoft.com/office/officeart/2005/8/layout/vList5"/>
    <dgm:cxn modelId="{E93FD37A-230C-4D96-9B34-738B1F02E493}" srcId="{D47D93C1-4B61-44A5-BDC5-7B790B2CBDC6}" destId="{6D266AA0-6BE2-4810-97B0-1C3BC1F561AB}" srcOrd="1" destOrd="0" parTransId="{BE33F86F-62FE-4F7B-9AE0-211CDC33195F}" sibTransId="{BD53117B-ABA1-48DF-B20A-6B7C428D7470}"/>
    <dgm:cxn modelId="{B1E79ED1-EB5F-4352-A43A-443D9BBF8DA1}" type="presParOf" srcId="{D330C9F8-70E3-47F3-BB5B-FBD06B7C5895}" destId="{0878D3E3-7272-442E-8ECC-7BC5E5540F91}" srcOrd="0" destOrd="0" presId="urn:microsoft.com/office/officeart/2005/8/layout/vList5"/>
    <dgm:cxn modelId="{64B4DB68-FD42-4F41-AB3A-55EFB89C2CF1}" type="presParOf" srcId="{0878D3E3-7272-442E-8ECC-7BC5E5540F91}" destId="{0A5D2997-F0EF-4C1D-B115-7708FCF32819}" srcOrd="0" destOrd="0" presId="urn:microsoft.com/office/officeart/2005/8/layout/vList5"/>
    <dgm:cxn modelId="{52A4D067-40C4-4B09-840D-1CCED55379E0}" type="presParOf" srcId="{0878D3E3-7272-442E-8ECC-7BC5E5540F91}" destId="{62567958-DB98-42D1-9E29-F884E0523260}" srcOrd="1" destOrd="0" presId="urn:microsoft.com/office/officeart/2005/8/layout/vList5"/>
    <dgm:cxn modelId="{3CC8DEED-BF50-41A5-AA03-848AF8E0B824}" type="presParOf" srcId="{D330C9F8-70E3-47F3-BB5B-FBD06B7C5895}" destId="{7CAD1D8C-9257-47B7-AE6C-038D4D6E4FE6}" srcOrd="1" destOrd="0" presId="urn:microsoft.com/office/officeart/2005/8/layout/vList5"/>
    <dgm:cxn modelId="{F74070B7-3889-4F9E-8765-9B69F485583F}" type="presParOf" srcId="{D330C9F8-70E3-47F3-BB5B-FBD06B7C5895}" destId="{1E9DE65D-8AFB-4A08-AB3F-CAA6F7040345}" srcOrd="2" destOrd="0" presId="urn:microsoft.com/office/officeart/2005/8/layout/vList5"/>
    <dgm:cxn modelId="{21B44E34-E742-4F96-B1DC-47DF64A399C4}" type="presParOf" srcId="{1E9DE65D-8AFB-4A08-AB3F-CAA6F7040345}" destId="{D451AE4C-0AE9-4ADA-8730-51B2B43336AD}" srcOrd="0" destOrd="0" presId="urn:microsoft.com/office/officeart/2005/8/layout/vList5"/>
    <dgm:cxn modelId="{70035EEE-CE89-4FBA-AA38-25A88BDECC04}" type="presParOf" srcId="{1E9DE65D-8AFB-4A08-AB3F-CAA6F7040345}" destId="{925F0963-14C7-4DF9-B85C-C0E09492140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FDB4E9-E280-4E0A-9312-635D413AB3A7}"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en-US"/>
        </a:p>
      </dgm:t>
    </dgm:pt>
    <dgm:pt modelId="{930774FB-DAF5-4DC4-957D-BE6375BC7388}">
      <dgm:prSet phldrT="[Text]" custT="1"/>
      <dgm:spPr/>
      <dgm:t>
        <a:bodyPr/>
        <a:lstStyle/>
        <a:p>
          <a:r>
            <a:rPr lang="en-PH" sz="2500" b="1" dirty="0">
              <a:latin typeface="Cambria" pitchFamily="18" charset="0"/>
            </a:rPr>
            <a:t>Improve </a:t>
          </a:r>
          <a:r>
            <a:rPr lang="en-PH" sz="2500" b="1" dirty="0" smtClean="0">
              <a:latin typeface="Cambria" pitchFamily="18" charset="0"/>
            </a:rPr>
            <a:t>Research and Extension Services</a:t>
          </a:r>
          <a:endParaRPr lang="en-US" sz="2500" b="1" dirty="0">
            <a:latin typeface="Cambria" pitchFamily="18" charset="0"/>
          </a:endParaRPr>
        </a:p>
      </dgm:t>
    </dgm:pt>
    <dgm:pt modelId="{8BEC0504-E1FE-4FC3-BC52-0BA233ABAF3C}" type="parTrans" cxnId="{F18F493F-3DDD-424D-AF9C-4750ADBA3571}">
      <dgm:prSet/>
      <dgm:spPr/>
      <dgm:t>
        <a:bodyPr/>
        <a:lstStyle/>
        <a:p>
          <a:endParaRPr lang="en-US"/>
        </a:p>
      </dgm:t>
    </dgm:pt>
    <dgm:pt modelId="{4D18AB75-B071-4BF4-AF5E-186B205D0A0C}" type="sibTrans" cxnId="{F18F493F-3DDD-424D-AF9C-4750ADBA3571}">
      <dgm:prSet/>
      <dgm:spPr/>
      <dgm:t>
        <a:bodyPr/>
        <a:lstStyle/>
        <a:p>
          <a:endParaRPr lang="en-US"/>
        </a:p>
      </dgm:t>
    </dgm:pt>
    <dgm:pt modelId="{D8CED1BA-F58F-4510-94ED-A0CAB9F1F45B}">
      <dgm:prSet phldrT="[Text]" custT="1"/>
      <dgm:spPr/>
      <dgm:t>
        <a:bodyPr/>
        <a:lstStyle/>
        <a:p>
          <a:r>
            <a:rPr lang="en-US" sz="2500" b="1" dirty="0" smtClean="0">
              <a:latin typeface="Cambria" pitchFamily="18" charset="0"/>
            </a:rPr>
            <a:t>Reliable Industry Data</a:t>
          </a:r>
          <a:endParaRPr lang="en-US" sz="2500" dirty="0">
            <a:latin typeface="Cambria" pitchFamily="18" charset="0"/>
          </a:endParaRPr>
        </a:p>
      </dgm:t>
    </dgm:pt>
    <dgm:pt modelId="{35DF7100-16C4-4C56-AC8C-4BD5CC1C7AFD}" type="parTrans" cxnId="{1B363EA5-0C94-47D3-BDBB-D0AE1E9DDE88}">
      <dgm:prSet/>
      <dgm:spPr/>
      <dgm:t>
        <a:bodyPr/>
        <a:lstStyle/>
        <a:p>
          <a:endParaRPr lang="en-US"/>
        </a:p>
      </dgm:t>
    </dgm:pt>
    <dgm:pt modelId="{F26CB1A8-6A0F-42FF-A33A-D1271193A8E1}" type="sibTrans" cxnId="{1B363EA5-0C94-47D3-BDBB-D0AE1E9DDE88}">
      <dgm:prSet/>
      <dgm:spPr/>
      <dgm:t>
        <a:bodyPr/>
        <a:lstStyle/>
        <a:p>
          <a:endParaRPr lang="en-US"/>
        </a:p>
      </dgm:t>
    </dgm:pt>
    <dgm:pt modelId="{48B0EA02-A0EB-4343-B210-08E625017F4A}">
      <dgm:prSet phldrT="[Text]" custT="1"/>
      <dgm:spPr/>
      <dgm:t>
        <a:bodyPr/>
        <a:lstStyle/>
        <a:p>
          <a:r>
            <a:rPr lang="en-US" sz="1800" dirty="0" smtClean="0">
              <a:latin typeface="Cambria" pitchFamily="18" charset="0"/>
            </a:rPr>
            <a:t>Coffee industry census</a:t>
          </a:r>
          <a:endParaRPr lang="en-US" sz="1800" dirty="0">
            <a:latin typeface="Cambria" pitchFamily="18" charset="0"/>
          </a:endParaRPr>
        </a:p>
      </dgm:t>
    </dgm:pt>
    <dgm:pt modelId="{BF1F1727-C3D9-4F25-A368-7E32A87D086F}" type="parTrans" cxnId="{0F8638C0-A000-4223-8646-5686988474D2}">
      <dgm:prSet/>
      <dgm:spPr/>
      <dgm:t>
        <a:bodyPr/>
        <a:lstStyle/>
        <a:p>
          <a:endParaRPr lang="en-US"/>
        </a:p>
      </dgm:t>
    </dgm:pt>
    <dgm:pt modelId="{AEDCB805-1104-42CC-A60B-FA5B06C1F807}" type="sibTrans" cxnId="{0F8638C0-A000-4223-8646-5686988474D2}">
      <dgm:prSet/>
      <dgm:spPr/>
      <dgm:t>
        <a:bodyPr/>
        <a:lstStyle/>
        <a:p>
          <a:endParaRPr lang="en-US"/>
        </a:p>
      </dgm:t>
    </dgm:pt>
    <dgm:pt modelId="{B6429B2E-3FFA-40BB-AF88-95CF231C7D4D}">
      <dgm:prSet phldrT="[Text]" custT="1"/>
      <dgm:spPr/>
      <dgm:t>
        <a:bodyPr/>
        <a:lstStyle/>
        <a:p>
          <a:r>
            <a:rPr lang="en-PH" sz="2500" b="1" dirty="0" smtClean="0">
              <a:latin typeface="Cambria" pitchFamily="18" charset="0"/>
            </a:rPr>
            <a:t>Industry Unity in Diversity</a:t>
          </a:r>
          <a:endParaRPr lang="en-US" sz="2500" dirty="0">
            <a:latin typeface="Cambria" pitchFamily="18" charset="0"/>
          </a:endParaRPr>
        </a:p>
      </dgm:t>
    </dgm:pt>
    <dgm:pt modelId="{68745D79-DE3D-4BD2-9EEA-BFE2B3F61F93}" type="parTrans" cxnId="{205AAD30-9ECB-465C-8E8E-D4B9156BD7FC}">
      <dgm:prSet/>
      <dgm:spPr/>
      <dgm:t>
        <a:bodyPr/>
        <a:lstStyle/>
        <a:p>
          <a:endParaRPr lang="en-US"/>
        </a:p>
      </dgm:t>
    </dgm:pt>
    <dgm:pt modelId="{4312B67C-8DCA-416E-8DFA-286543998638}" type="sibTrans" cxnId="{205AAD30-9ECB-465C-8E8E-D4B9156BD7FC}">
      <dgm:prSet/>
      <dgm:spPr/>
      <dgm:t>
        <a:bodyPr/>
        <a:lstStyle/>
        <a:p>
          <a:endParaRPr lang="en-US"/>
        </a:p>
      </dgm:t>
    </dgm:pt>
    <dgm:pt modelId="{F7DD9DF6-946F-420F-852F-AE1ED097349B}">
      <dgm:prSet phldrT="[Text]" custT="1"/>
      <dgm:spPr/>
      <dgm:t>
        <a:bodyPr/>
        <a:lstStyle/>
        <a:p>
          <a:r>
            <a:rPr lang="en-US" sz="1800" dirty="0" smtClean="0">
              <a:latin typeface="Cambria" pitchFamily="18" charset="0"/>
            </a:rPr>
            <a:t>Conduct seminar on organizational development</a:t>
          </a:r>
          <a:endParaRPr lang="en-US" sz="1800" dirty="0">
            <a:latin typeface="Cambria" pitchFamily="18" charset="0"/>
          </a:endParaRPr>
        </a:p>
      </dgm:t>
    </dgm:pt>
    <dgm:pt modelId="{F868AADE-2571-40FD-9CDA-C71BF35B4F25}" type="parTrans" cxnId="{4DF2EC21-53D6-4529-A6B9-0CC992B9DF05}">
      <dgm:prSet/>
      <dgm:spPr/>
      <dgm:t>
        <a:bodyPr/>
        <a:lstStyle/>
        <a:p>
          <a:endParaRPr lang="en-US"/>
        </a:p>
      </dgm:t>
    </dgm:pt>
    <dgm:pt modelId="{3AD088FF-F90C-49D7-BFBE-20C273DCCA52}" type="sibTrans" cxnId="{4DF2EC21-53D6-4529-A6B9-0CC992B9DF05}">
      <dgm:prSet/>
      <dgm:spPr/>
      <dgm:t>
        <a:bodyPr/>
        <a:lstStyle/>
        <a:p>
          <a:endParaRPr lang="en-US"/>
        </a:p>
      </dgm:t>
    </dgm:pt>
    <dgm:pt modelId="{0A86C042-A418-45CD-BECA-F49F6DFE45B6}">
      <dgm:prSet phldrT="[Text]" custT="1"/>
      <dgm:spPr/>
      <dgm:t>
        <a:bodyPr/>
        <a:lstStyle/>
        <a:p>
          <a:r>
            <a:rPr lang="en-US" sz="1800" dirty="0" smtClean="0">
              <a:latin typeface="Cambria" pitchFamily="18" charset="0"/>
            </a:rPr>
            <a:t>R and D program on variety by region</a:t>
          </a:r>
          <a:endParaRPr lang="en-US" sz="1800" dirty="0">
            <a:latin typeface="Cambria" pitchFamily="18" charset="0"/>
          </a:endParaRPr>
        </a:p>
      </dgm:t>
    </dgm:pt>
    <dgm:pt modelId="{6C08F2FE-7F8C-483A-AB6C-D29051C63A63}" type="parTrans" cxnId="{CCD9DC3A-47FD-42A0-8ABD-B92464A9A036}">
      <dgm:prSet/>
      <dgm:spPr/>
      <dgm:t>
        <a:bodyPr/>
        <a:lstStyle/>
        <a:p>
          <a:endParaRPr lang="en-US"/>
        </a:p>
      </dgm:t>
    </dgm:pt>
    <dgm:pt modelId="{0DCFA12F-97A9-4C3B-B022-BDB7A6E205EC}" type="sibTrans" cxnId="{CCD9DC3A-47FD-42A0-8ABD-B92464A9A036}">
      <dgm:prSet/>
      <dgm:spPr/>
      <dgm:t>
        <a:bodyPr/>
        <a:lstStyle/>
        <a:p>
          <a:endParaRPr lang="en-US"/>
        </a:p>
      </dgm:t>
    </dgm:pt>
    <dgm:pt modelId="{BEB66DF1-BE3C-44CA-9A09-4B5EDEC82F66}">
      <dgm:prSet phldrT="[Text]" custT="1"/>
      <dgm:spPr/>
      <dgm:t>
        <a:bodyPr/>
        <a:lstStyle/>
        <a:p>
          <a:endParaRPr lang="en-US" sz="1800" dirty="0">
            <a:latin typeface="Cambria" pitchFamily="18" charset="0"/>
          </a:endParaRPr>
        </a:p>
      </dgm:t>
    </dgm:pt>
    <dgm:pt modelId="{83C3499D-3F43-497E-BFA8-E6C09B6DEDEA}" type="parTrans" cxnId="{876AB40E-D8BE-4727-9624-33F5B81E288F}">
      <dgm:prSet/>
      <dgm:spPr/>
      <dgm:t>
        <a:bodyPr/>
        <a:lstStyle/>
        <a:p>
          <a:endParaRPr lang="en-US"/>
        </a:p>
      </dgm:t>
    </dgm:pt>
    <dgm:pt modelId="{EE7825E8-B405-4EEE-B925-0C7E1C8A2F6F}" type="sibTrans" cxnId="{876AB40E-D8BE-4727-9624-33F5B81E288F}">
      <dgm:prSet/>
      <dgm:spPr/>
      <dgm:t>
        <a:bodyPr/>
        <a:lstStyle/>
        <a:p>
          <a:endParaRPr lang="en-US"/>
        </a:p>
      </dgm:t>
    </dgm:pt>
    <dgm:pt modelId="{929284D3-7F26-408B-A399-4FB28B341CFC}">
      <dgm:prSet phldrT="[Text]" custT="1"/>
      <dgm:spPr/>
      <dgm:t>
        <a:bodyPr/>
        <a:lstStyle/>
        <a:p>
          <a:endParaRPr lang="en-US" sz="1800" dirty="0">
            <a:latin typeface="Cambria" pitchFamily="18" charset="0"/>
          </a:endParaRPr>
        </a:p>
      </dgm:t>
    </dgm:pt>
    <dgm:pt modelId="{6E65EC6F-FF5D-4E34-A0A2-A850F416BA0E}" type="parTrans" cxnId="{B51BE8C2-2446-4C76-8D7B-3E901A4DAE17}">
      <dgm:prSet/>
      <dgm:spPr/>
      <dgm:t>
        <a:bodyPr/>
        <a:lstStyle/>
        <a:p>
          <a:endParaRPr lang="en-US"/>
        </a:p>
      </dgm:t>
    </dgm:pt>
    <dgm:pt modelId="{6383A561-9539-416F-9253-9AF86497631F}" type="sibTrans" cxnId="{B51BE8C2-2446-4C76-8D7B-3E901A4DAE17}">
      <dgm:prSet/>
      <dgm:spPr/>
      <dgm:t>
        <a:bodyPr/>
        <a:lstStyle/>
        <a:p>
          <a:endParaRPr lang="en-US"/>
        </a:p>
      </dgm:t>
    </dgm:pt>
    <dgm:pt modelId="{BE0A8F0E-B03F-4FE8-B859-BBAA27B5303C}">
      <dgm:prSet phldrT="[Text]" custT="1"/>
      <dgm:spPr/>
      <dgm:t>
        <a:bodyPr/>
        <a:lstStyle/>
        <a:p>
          <a:r>
            <a:rPr lang="en-US" sz="1800" dirty="0" smtClean="0">
              <a:latin typeface="Cambria" pitchFamily="18" charset="0"/>
            </a:rPr>
            <a:t>Establishment of coffee grading and cupping laboratory</a:t>
          </a:r>
          <a:endParaRPr lang="en-US" sz="1800" dirty="0">
            <a:latin typeface="Cambria" pitchFamily="18" charset="0"/>
          </a:endParaRPr>
        </a:p>
      </dgm:t>
    </dgm:pt>
    <dgm:pt modelId="{5B1BB8C0-FAF0-4A75-9D31-ABBA9C0AF637}" type="parTrans" cxnId="{F324ADE2-306A-4076-A7B2-EE83084B4E37}">
      <dgm:prSet/>
      <dgm:spPr/>
      <dgm:t>
        <a:bodyPr/>
        <a:lstStyle/>
        <a:p>
          <a:endParaRPr lang="en-US"/>
        </a:p>
      </dgm:t>
    </dgm:pt>
    <dgm:pt modelId="{05950D48-91BE-4915-BB03-14E8072DDDF8}" type="sibTrans" cxnId="{F324ADE2-306A-4076-A7B2-EE83084B4E37}">
      <dgm:prSet/>
      <dgm:spPr/>
      <dgm:t>
        <a:bodyPr/>
        <a:lstStyle/>
        <a:p>
          <a:endParaRPr lang="en-US"/>
        </a:p>
      </dgm:t>
    </dgm:pt>
    <dgm:pt modelId="{AF85E1D3-D2F9-4DC1-A49D-3F65E2C37A82}">
      <dgm:prSet phldrT="[Text]" custT="1"/>
      <dgm:spPr/>
      <dgm:t>
        <a:bodyPr/>
        <a:lstStyle/>
        <a:p>
          <a:r>
            <a:rPr lang="en-US" sz="1800" dirty="0" smtClean="0">
              <a:latin typeface="Cambria" pitchFamily="18" charset="0"/>
            </a:rPr>
            <a:t>Establishment/ regular updating of buyer-supplier and coffee network database</a:t>
          </a:r>
          <a:endParaRPr lang="en-US" sz="1800" dirty="0">
            <a:latin typeface="Cambria" pitchFamily="18" charset="0"/>
          </a:endParaRPr>
        </a:p>
      </dgm:t>
    </dgm:pt>
    <dgm:pt modelId="{7D73001D-803A-4558-B7F7-14B08A11760E}" type="parTrans" cxnId="{152B5D5A-8BC0-465F-A97D-7C0CAEF1B952}">
      <dgm:prSet/>
      <dgm:spPr/>
      <dgm:t>
        <a:bodyPr/>
        <a:lstStyle/>
        <a:p>
          <a:endParaRPr lang="en-US"/>
        </a:p>
      </dgm:t>
    </dgm:pt>
    <dgm:pt modelId="{F604C090-7C89-4FAD-A6A9-D91FADD61DC6}" type="sibTrans" cxnId="{152B5D5A-8BC0-465F-A97D-7C0CAEF1B952}">
      <dgm:prSet/>
      <dgm:spPr/>
      <dgm:t>
        <a:bodyPr/>
        <a:lstStyle/>
        <a:p>
          <a:endParaRPr lang="en-US"/>
        </a:p>
      </dgm:t>
    </dgm:pt>
    <dgm:pt modelId="{9F10CF70-4F6B-4421-A3F3-BFFD37124201}">
      <dgm:prSet phldrT="[Text]" custT="1"/>
      <dgm:spPr/>
      <dgm:t>
        <a:bodyPr/>
        <a:lstStyle/>
        <a:p>
          <a:r>
            <a:rPr lang="en-US" sz="1800" dirty="0" smtClean="0">
              <a:latin typeface="Cambria" pitchFamily="18" charset="0"/>
            </a:rPr>
            <a:t>Team building	</a:t>
          </a:r>
          <a:endParaRPr lang="en-US" sz="1800" dirty="0">
            <a:latin typeface="Cambria" pitchFamily="18" charset="0"/>
          </a:endParaRPr>
        </a:p>
      </dgm:t>
    </dgm:pt>
    <dgm:pt modelId="{FF904503-AD43-427B-BF10-C02FABBFAB2C}" type="parTrans" cxnId="{B597A067-43BE-4F38-A82A-5CF2B1AC9FE3}">
      <dgm:prSet/>
      <dgm:spPr/>
      <dgm:t>
        <a:bodyPr/>
        <a:lstStyle/>
        <a:p>
          <a:endParaRPr lang="en-US"/>
        </a:p>
      </dgm:t>
    </dgm:pt>
    <dgm:pt modelId="{6DEC315A-BD4E-4F08-9E48-52AD822F0A88}" type="sibTrans" cxnId="{B597A067-43BE-4F38-A82A-5CF2B1AC9FE3}">
      <dgm:prSet/>
      <dgm:spPr/>
      <dgm:t>
        <a:bodyPr/>
        <a:lstStyle/>
        <a:p>
          <a:endParaRPr lang="en-US"/>
        </a:p>
      </dgm:t>
    </dgm:pt>
    <dgm:pt modelId="{87BD4A0E-CD38-466A-A436-FF0E9D33BB31}">
      <dgm:prSet phldrT="[Text]" custT="1"/>
      <dgm:spPr/>
      <dgm:t>
        <a:bodyPr/>
        <a:lstStyle/>
        <a:p>
          <a:r>
            <a:rPr lang="en-US" sz="1800" dirty="0" smtClean="0">
              <a:latin typeface="Cambria" pitchFamily="18" charset="0"/>
            </a:rPr>
            <a:t>Conduct Regular TWG/Council Meetings </a:t>
          </a:r>
          <a:endParaRPr lang="en-US" sz="1800" dirty="0">
            <a:latin typeface="Cambria" pitchFamily="18" charset="0"/>
          </a:endParaRPr>
        </a:p>
      </dgm:t>
    </dgm:pt>
    <dgm:pt modelId="{7DD782BA-82E4-4164-83A4-CC1DAA1C99DF}" type="parTrans" cxnId="{4401F4DB-36CD-4451-A3A5-B1029FF7DB75}">
      <dgm:prSet/>
      <dgm:spPr/>
      <dgm:t>
        <a:bodyPr/>
        <a:lstStyle/>
        <a:p>
          <a:endParaRPr lang="en-US"/>
        </a:p>
      </dgm:t>
    </dgm:pt>
    <dgm:pt modelId="{B8D31EB8-7F32-4823-A755-1C122DFA30B2}" type="sibTrans" cxnId="{4401F4DB-36CD-4451-A3A5-B1029FF7DB75}">
      <dgm:prSet/>
      <dgm:spPr/>
      <dgm:t>
        <a:bodyPr/>
        <a:lstStyle/>
        <a:p>
          <a:endParaRPr lang="en-US"/>
        </a:p>
      </dgm:t>
    </dgm:pt>
    <dgm:pt modelId="{D330C9F8-70E3-47F3-BB5B-FBD06B7C5895}" type="pres">
      <dgm:prSet presAssocID="{86FDB4E9-E280-4E0A-9312-635D413AB3A7}" presName="Name0" presStyleCnt="0">
        <dgm:presLayoutVars>
          <dgm:dir/>
          <dgm:animLvl val="lvl"/>
          <dgm:resizeHandles val="exact"/>
        </dgm:presLayoutVars>
      </dgm:prSet>
      <dgm:spPr/>
      <dgm:t>
        <a:bodyPr/>
        <a:lstStyle/>
        <a:p>
          <a:endParaRPr lang="en-US"/>
        </a:p>
      </dgm:t>
    </dgm:pt>
    <dgm:pt modelId="{0878D3E3-7272-442E-8ECC-7BC5E5540F91}" type="pres">
      <dgm:prSet presAssocID="{930774FB-DAF5-4DC4-957D-BE6375BC7388}" presName="linNode" presStyleCnt="0"/>
      <dgm:spPr/>
    </dgm:pt>
    <dgm:pt modelId="{0A5D2997-F0EF-4C1D-B115-7708FCF32819}" type="pres">
      <dgm:prSet presAssocID="{930774FB-DAF5-4DC4-957D-BE6375BC7388}" presName="parentText" presStyleLbl="node1" presStyleIdx="0" presStyleCnt="3">
        <dgm:presLayoutVars>
          <dgm:chMax val="1"/>
          <dgm:bulletEnabled val="1"/>
        </dgm:presLayoutVars>
      </dgm:prSet>
      <dgm:spPr/>
      <dgm:t>
        <a:bodyPr/>
        <a:lstStyle/>
        <a:p>
          <a:endParaRPr lang="en-US"/>
        </a:p>
      </dgm:t>
    </dgm:pt>
    <dgm:pt modelId="{62567958-DB98-42D1-9E29-F884E0523260}" type="pres">
      <dgm:prSet presAssocID="{930774FB-DAF5-4DC4-957D-BE6375BC7388}" presName="descendantText" presStyleLbl="alignAccFollowNode1" presStyleIdx="0" presStyleCnt="3" custScaleY="116824">
        <dgm:presLayoutVars>
          <dgm:bulletEnabled val="1"/>
        </dgm:presLayoutVars>
      </dgm:prSet>
      <dgm:spPr/>
      <dgm:t>
        <a:bodyPr/>
        <a:lstStyle/>
        <a:p>
          <a:endParaRPr lang="en-US"/>
        </a:p>
      </dgm:t>
    </dgm:pt>
    <dgm:pt modelId="{7CAD1D8C-9257-47B7-AE6C-038D4D6E4FE6}" type="pres">
      <dgm:prSet presAssocID="{4D18AB75-B071-4BF4-AF5E-186B205D0A0C}" presName="sp" presStyleCnt="0"/>
      <dgm:spPr/>
    </dgm:pt>
    <dgm:pt modelId="{844119A2-61EC-400E-A76C-EDE29A949FED}" type="pres">
      <dgm:prSet presAssocID="{D8CED1BA-F58F-4510-94ED-A0CAB9F1F45B}" presName="linNode" presStyleCnt="0"/>
      <dgm:spPr/>
    </dgm:pt>
    <dgm:pt modelId="{22DA29F6-CCFC-417B-8DF7-39C521C662FA}" type="pres">
      <dgm:prSet presAssocID="{D8CED1BA-F58F-4510-94ED-A0CAB9F1F45B}" presName="parentText" presStyleLbl="node1" presStyleIdx="1" presStyleCnt="3">
        <dgm:presLayoutVars>
          <dgm:chMax val="1"/>
          <dgm:bulletEnabled val="1"/>
        </dgm:presLayoutVars>
      </dgm:prSet>
      <dgm:spPr/>
      <dgm:t>
        <a:bodyPr/>
        <a:lstStyle/>
        <a:p>
          <a:endParaRPr lang="en-US"/>
        </a:p>
      </dgm:t>
    </dgm:pt>
    <dgm:pt modelId="{B3416A21-8AFE-4E23-B86E-92CB3B6C8542}" type="pres">
      <dgm:prSet presAssocID="{D8CED1BA-F58F-4510-94ED-A0CAB9F1F45B}" presName="descendantText" presStyleLbl="alignAccFollowNode1" presStyleIdx="1" presStyleCnt="3" custScaleX="100267" custScaleY="128194" custLinFactNeighborX="-342" custLinFactNeighborY="975">
        <dgm:presLayoutVars>
          <dgm:bulletEnabled val="1"/>
        </dgm:presLayoutVars>
      </dgm:prSet>
      <dgm:spPr/>
      <dgm:t>
        <a:bodyPr/>
        <a:lstStyle/>
        <a:p>
          <a:endParaRPr lang="en-US"/>
        </a:p>
      </dgm:t>
    </dgm:pt>
    <dgm:pt modelId="{304A52EA-2742-48CA-AB65-6FF677384AC9}" type="pres">
      <dgm:prSet presAssocID="{F26CB1A8-6A0F-42FF-A33A-D1271193A8E1}" presName="sp" presStyleCnt="0"/>
      <dgm:spPr/>
    </dgm:pt>
    <dgm:pt modelId="{C751C817-EA8A-4563-9A4B-5DC2D37287DE}" type="pres">
      <dgm:prSet presAssocID="{B6429B2E-3FFA-40BB-AF88-95CF231C7D4D}" presName="linNode" presStyleCnt="0"/>
      <dgm:spPr/>
    </dgm:pt>
    <dgm:pt modelId="{9DEBDA1F-ECB5-4C67-AFFF-3E499C5C7346}" type="pres">
      <dgm:prSet presAssocID="{B6429B2E-3FFA-40BB-AF88-95CF231C7D4D}" presName="parentText" presStyleLbl="node1" presStyleIdx="2" presStyleCnt="3">
        <dgm:presLayoutVars>
          <dgm:chMax val="1"/>
          <dgm:bulletEnabled val="1"/>
        </dgm:presLayoutVars>
      </dgm:prSet>
      <dgm:spPr/>
      <dgm:t>
        <a:bodyPr/>
        <a:lstStyle/>
        <a:p>
          <a:endParaRPr lang="en-US"/>
        </a:p>
      </dgm:t>
    </dgm:pt>
    <dgm:pt modelId="{02B2B307-4982-4A30-AE32-AFF188331FF7}" type="pres">
      <dgm:prSet presAssocID="{B6429B2E-3FFA-40BB-AF88-95CF231C7D4D}" presName="descendantText" presStyleLbl="alignAccFollowNode1" presStyleIdx="2" presStyleCnt="3" custScaleY="127354">
        <dgm:presLayoutVars>
          <dgm:bulletEnabled val="1"/>
        </dgm:presLayoutVars>
      </dgm:prSet>
      <dgm:spPr/>
      <dgm:t>
        <a:bodyPr/>
        <a:lstStyle/>
        <a:p>
          <a:endParaRPr lang="en-US"/>
        </a:p>
      </dgm:t>
    </dgm:pt>
  </dgm:ptLst>
  <dgm:cxnLst>
    <dgm:cxn modelId="{6941DB48-41EB-4852-88B8-6CF1948C73C3}" type="presOf" srcId="{BE0A8F0E-B03F-4FE8-B859-BBAA27B5303C}" destId="{62567958-DB98-42D1-9E29-F884E0523260}" srcOrd="0" destOrd="1" presId="urn:microsoft.com/office/officeart/2005/8/layout/vList5"/>
    <dgm:cxn modelId="{4401F4DB-36CD-4451-A3A5-B1029FF7DB75}" srcId="{B6429B2E-3FFA-40BB-AF88-95CF231C7D4D}" destId="{87BD4A0E-CD38-466A-A436-FF0E9D33BB31}" srcOrd="2" destOrd="0" parTransId="{7DD782BA-82E4-4164-83A4-CC1DAA1C99DF}" sibTransId="{B8D31EB8-7F32-4823-A755-1C122DFA30B2}"/>
    <dgm:cxn modelId="{547F9686-9685-4F1E-97B5-2DF0A5AD12B0}" type="presOf" srcId="{86FDB4E9-E280-4E0A-9312-635D413AB3A7}" destId="{D330C9F8-70E3-47F3-BB5B-FBD06B7C5895}" srcOrd="0" destOrd="0" presId="urn:microsoft.com/office/officeart/2005/8/layout/vList5"/>
    <dgm:cxn modelId="{B597A067-43BE-4F38-A82A-5CF2B1AC9FE3}" srcId="{B6429B2E-3FFA-40BB-AF88-95CF231C7D4D}" destId="{9F10CF70-4F6B-4421-A3F3-BFFD37124201}" srcOrd="1" destOrd="0" parTransId="{FF904503-AD43-427B-BF10-C02FABBFAB2C}" sibTransId="{6DEC315A-BD4E-4F08-9E48-52AD822F0A88}"/>
    <dgm:cxn modelId="{56ECED67-DBEE-4545-B103-69FAD5FE90D1}" type="presOf" srcId="{87BD4A0E-CD38-466A-A436-FF0E9D33BB31}" destId="{02B2B307-4982-4A30-AE32-AFF188331FF7}" srcOrd="0" destOrd="2" presId="urn:microsoft.com/office/officeart/2005/8/layout/vList5"/>
    <dgm:cxn modelId="{F324ADE2-306A-4076-A7B2-EE83084B4E37}" srcId="{930774FB-DAF5-4DC4-957D-BE6375BC7388}" destId="{BE0A8F0E-B03F-4FE8-B859-BBAA27B5303C}" srcOrd="1" destOrd="0" parTransId="{5B1BB8C0-FAF0-4A75-9D31-ABBA9C0AF637}" sibTransId="{05950D48-91BE-4915-BB03-14E8072DDDF8}"/>
    <dgm:cxn modelId="{CCD9DC3A-47FD-42A0-8ABD-B92464A9A036}" srcId="{930774FB-DAF5-4DC4-957D-BE6375BC7388}" destId="{0A86C042-A418-45CD-BECA-F49F6DFE45B6}" srcOrd="0" destOrd="0" parTransId="{6C08F2FE-7F8C-483A-AB6C-D29051C63A63}" sibTransId="{0DCFA12F-97A9-4C3B-B022-BDB7A6E205EC}"/>
    <dgm:cxn modelId="{D283091D-AF54-4390-BF0F-4409F9DEDA65}" type="presOf" srcId="{929284D3-7F26-408B-A399-4FB28B341CFC}" destId="{B3416A21-8AFE-4E23-B86E-92CB3B6C8542}" srcOrd="0" destOrd="0" presId="urn:microsoft.com/office/officeart/2005/8/layout/vList5"/>
    <dgm:cxn modelId="{205AAD30-9ECB-465C-8E8E-D4B9156BD7FC}" srcId="{86FDB4E9-E280-4E0A-9312-635D413AB3A7}" destId="{B6429B2E-3FFA-40BB-AF88-95CF231C7D4D}" srcOrd="2" destOrd="0" parTransId="{68745D79-DE3D-4BD2-9EEA-BFE2B3F61F93}" sibTransId="{4312B67C-8DCA-416E-8DFA-286543998638}"/>
    <dgm:cxn modelId="{5A7436AB-ABAE-4934-BB1C-AD5CA24CF8AD}" type="presOf" srcId="{AF85E1D3-D2F9-4DC1-A49D-3F65E2C37A82}" destId="{B3416A21-8AFE-4E23-B86E-92CB3B6C8542}" srcOrd="0" destOrd="2" presId="urn:microsoft.com/office/officeart/2005/8/layout/vList5"/>
    <dgm:cxn modelId="{F18F493F-3DDD-424D-AF9C-4750ADBA3571}" srcId="{86FDB4E9-E280-4E0A-9312-635D413AB3A7}" destId="{930774FB-DAF5-4DC4-957D-BE6375BC7388}" srcOrd="0" destOrd="0" parTransId="{8BEC0504-E1FE-4FC3-BC52-0BA233ABAF3C}" sibTransId="{4D18AB75-B071-4BF4-AF5E-186B205D0A0C}"/>
    <dgm:cxn modelId="{0F8638C0-A000-4223-8646-5686988474D2}" srcId="{D8CED1BA-F58F-4510-94ED-A0CAB9F1F45B}" destId="{48B0EA02-A0EB-4343-B210-08E625017F4A}" srcOrd="1" destOrd="0" parTransId="{BF1F1727-C3D9-4F25-A368-7E32A87D086F}" sibTransId="{AEDCB805-1104-42CC-A60B-FA5B06C1F807}"/>
    <dgm:cxn modelId="{B51BE8C2-2446-4C76-8D7B-3E901A4DAE17}" srcId="{D8CED1BA-F58F-4510-94ED-A0CAB9F1F45B}" destId="{929284D3-7F26-408B-A399-4FB28B341CFC}" srcOrd="0" destOrd="0" parTransId="{6E65EC6F-FF5D-4E34-A0A2-A850F416BA0E}" sibTransId="{6383A561-9539-416F-9253-9AF86497631F}"/>
    <dgm:cxn modelId="{5ECDCE6F-D65B-406B-9E7D-5C3AF279E958}" type="presOf" srcId="{F7DD9DF6-946F-420F-852F-AE1ED097349B}" destId="{02B2B307-4982-4A30-AE32-AFF188331FF7}" srcOrd="0" destOrd="0" presId="urn:microsoft.com/office/officeart/2005/8/layout/vList5"/>
    <dgm:cxn modelId="{CD29CB3D-0D22-4445-ABE7-607BD93FB67A}" type="presOf" srcId="{0A86C042-A418-45CD-BECA-F49F6DFE45B6}" destId="{62567958-DB98-42D1-9E29-F884E0523260}" srcOrd="0" destOrd="0" presId="urn:microsoft.com/office/officeart/2005/8/layout/vList5"/>
    <dgm:cxn modelId="{876AB40E-D8BE-4727-9624-33F5B81E288F}" srcId="{D8CED1BA-F58F-4510-94ED-A0CAB9F1F45B}" destId="{BEB66DF1-BE3C-44CA-9A09-4B5EDEC82F66}" srcOrd="3" destOrd="0" parTransId="{83C3499D-3F43-497E-BFA8-E6C09B6DEDEA}" sibTransId="{EE7825E8-B405-4EEE-B925-0C7E1C8A2F6F}"/>
    <dgm:cxn modelId="{17E716C5-9B89-41F5-8D70-E96171E61128}" type="presOf" srcId="{48B0EA02-A0EB-4343-B210-08E625017F4A}" destId="{B3416A21-8AFE-4E23-B86E-92CB3B6C8542}" srcOrd="0" destOrd="1" presId="urn:microsoft.com/office/officeart/2005/8/layout/vList5"/>
    <dgm:cxn modelId="{D4D9F972-259E-4F6E-8C89-FE4E3E21AEC2}" type="presOf" srcId="{D8CED1BA-F58F-4510-94ED-A0CAB9F1F45B}" destId="{22DA29F6-CCFC-417B-8DF7-39C521C662FA}" srcOrd="0" destOrd="0" presId="urn:microsoft.com/office/officeart/2005/8/layout/vList5"/>
    <dgm:cxn modelId="{152B5D5A-8BC0-465F-A97D-7C0CAEF1B952}" srcId="{D8CED1BA-F58F-4510-94ED-A0CAB9F1F45B}" destId="{AF85E1D3-D2F9-4DC1-A49D-3F65E2C37A82}" srcOrd="2" destOrd="0" parTransId="{7D73001D-803A-4558-B7F7-14B08A11760E}" sibTransId="{F604C090-7C89-4FAD-A6A9-D91FADD61DC6}"/>
    <dgm:cxn modelId="{0531BBD5-BB41-477A-984A-8F3E0BF71BFD}" type="presOf" srcId="{B6429B2E-3FFA-40BB-AF88-95CF231C7D4D}" destId="{9DEBDA1F-ECB5-4C67-AFFF-3E499C5C7346}" srcOrd="0" destOrd="0" presId="urn:microsoft.com/office/officeart/2005/8/layout/vList5"/>
    <dgm:cxn modelId="{771D5002-0FD0-4D0C-88CF-C975773F9C1C}" type="presOf" srcId="{9F10CF70-4F6B-4421-A3F3-BFFD37124201}" destId="{02B2B307-4982-4A30-AE32-AFF188331FF7}" srcOrd="0" destOrd="1" presId="urn:microsoft.com/office/officeart/2005/8/layout/vList5"/>
    <dgm:cxn modelId="{2F0D7985-207A-4AC7-8B87-DE75C92FD761}" type="presOf" srcId="{BEB66DF1-BE3C-44CA-9A09-4B5EDEC82F66}" destId="{B3416A21-8AFE-4E23-B86E-92CB3B6C8542}" srcOrd="0" destOrd="3" presId="urn:microsoft.com/office/officeart/2005/8/layout/vList5"/>
    <dgm:cxn modelId="{1B363EA5-0C94-47D3-BDBB-D0AE1E9DDE88}" srcId="{86FDB4E9-E280-4E0A-9312-635D413AB3A7}" destId="{D8CED1BA-F58F-4510-94ED-A0CAB9F1F45B}" srcOrd="1" destOrd="0" parTransId="{35DF7100-16C4-4C56-AC8C-4BD5CC1C7AFD}" sibTransId="{F26CB1A8-6A0F-42FF-A33A-D1271193A8E1}"/>
    <dgm:cxn modelId="{4DF2EC21-53D6-4529-A6B9-0CC992B9DF05}" srcId="{B6429B2E-3FFA-40BB-AF88-95CF231C7D4D}" destId="{F7DD9DF6-946F-420F-852F-AE1ED097349B}" srcOrd="0" destOrd="0" parTransId="{F868AADE-2571-40FD-9CDA-C71BF35B4F25}" sibTransId="{3AD088FF-F90C-49D7-BFBE-20C273DCCA52}"/>
    <dgm:cxn modelId="{1E724CC1-E904-4E9A-AB38-378F095E3264}" type="presOf" srcId="{930774FB-DAF5-4DC4-957D-BE6375BC7388}" destId="{0A5D2997-F0EF-4C1D-B115-7708FCF32819}" srcOrd="0" destOrd="0" presId="urn:microsoft.com/office/officeart/2005/8/layout/vList5"/>
    <dgm:cxn modelId="{1E0B0DB1-9C1E-4029-B46A-905607E57B1F}" type="presParOf" srcId="{D330C9F8-70E3-47F3-BB5B-FBD06B7C5895}" destId="{0878D3E3-7272-442E-8ECC-7BC5E5540F91}" srcOrd="0" destOrd="0" presId="urn:microsoft.com/office/officeart/2005/8/layout/vList5"/>
    <dgm:cxn modelId="{3327BBDA-E03E-490C-A715-8EA077DC2AA6}" type="presParOf" srcId="{0878D3E3-7272-442E-8ECC-7BC5E5540F91}" destId="{0A5D2997-F0EF-4C1D-B115-7708FCF32819}" srcOrd="0" destOrd="0" presId="urn:microsoft.com/office/officeart/2005/8/layout/vList5"/>
    <dgm:cxn modelId="{7EB85807-2BA3-45CF-9515-77895EF91FB5}" type="presParOf" srcId="{0878D3E3-7272-442E-8ECC-7BC5E5540F91}" destId="{62567958-DB98-42D1-9E29-F884E0523260}" srcOrd="1" destOrd="0" presId="urn:microsoft.com/office/officeart/2005/8/layout/vList5"/>
    <dgm:cxn modelId="{3DDCA04A-896C-43B8-B6EE-4F8BAE6391C8}" type="presParOf" srcId="{D330C9F8-70E3-47F3-BB5B-FBD06B7C5895}" destId="{7CAD1D8C-9257-47B7-AE6C-038D4D6E4FE6}" srcOrd="1" destOrd="0" presId="urn:microsoft.com/office/officeart/2005/8/layout/vList5"/>
    <dgm:cxn modelId="{A448FB03-8297-4A17-B4AC-43CFEF566DDF}" type="presParOf" srcId="{D330C9F8-70E3-47F3-BB5B-FBD06B7C5895}" destId="{844119A2-61EC-400E-A76C-EDE29A949FED}" srcOrd="2" destOrd="0" presId="urn:microsoft.com/office/officeart/2005/8/layout/vList5"/>
    <dgm:cxn modelId="{87389D58-74DE-4E1A-94DD-C950F7B94586}" type="presParOf" srcId="{844119A2-61EC-400E-A76C-EDE29A949FED}" destId="{22DA29F6-CCFC-417B-8DF7-39C521C662FA}" srcOrd="0" destOrd="0" presId="urn:microsoft.com/office/officeart/2005/8/layout/vList5"/>
    <dgm:cxn modelId="{335A8E7C-EEB7-491F-B672-AA2409060D39}" type="presParOf" srcId="{844119A2-61EC-400E-A76C-EDE29A949FED}" destId="{B3416A21-8AFE-4E23-B86E-92CB3B6C8542}" srcOrd="1" destOrd="0" presId="urn:microsoft.com/office/officeart/2005/8/layout/vList5"/>
    <dgm:cxn modelId="{1888C47A-7472-40ED-A340-5DEC1FC035CD}" type="presParOf" srcId="{D330C9F8-70E3-47F3-BB5B-FBD06B7C5895}" destId="{304A52EA-2742-48CA-AB65-6FF677384AC9}" srcOrd="3" destOrd="0" presId="urn:microsoft.com/office/officeart/2005/8/layout/vList5"/>
    <dgm:cxn modelId="{BF5C5E82-0325-403D-B9CC-1250113D7D2F}" type="presParOf" srcId="{D330C9F8-70E3-47F3-BB5B-FBD06B7C5895}" destId="{C751C817-EA8A-4563-9A4B-5DC2D37287DE}" srcOrd="4" destOrd="0" presId="urn:microsoft.com/office/officeart/2005/8/layout/vList5"/>
    <dgm:cxn modelId="{C990E46A-FC73-477E-9280-7126B8C9D4D5}" type="presParOf" srcId="{C751C817-EA8A-4563-9A4B-5DC2D37287DE}" destId="{9DEBDA1F-ECB5-4C67-AFFF-3E499C5C7346}" srcOrd="0" destOrd="0" presId="urn:microsoft.com/office/officeart/2005/8/layout/vList5"/>
    <dgm:cxn modelId="{0DBCD651-67E8-4617-98AA-C7CB9F1B610F}" type="presParOf" srcId="{C751C817-EA8A-4563-9A4B-5DC2D37287DE}" destId="{02B2B307-4982-4A30-AE32-AFF188331FF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FDB4E9-E280-4E0A-9312-635D413AB3A7}"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en-US"/>
        </a:p>
      </dgm:t>
    </dgm:pt>
    <dgm:pt modelId="{48B0EA02-A0EB-4343-B210-08E625017F4A}">
      <dgm:prSet phldrT="[Text]" custT="1"/>
      <dgm:spPr/>
      <dgm:t>
        <a:bodyPr/>
        <a:lstStyle/>
        <a:p>
          <a:r>
            <a:rPr lang="en-PH" sz="1400" dirty="0" smtClean="0"/>
            <a:t>Quality standards &amp; certification advocacy </a:t>
          </a:r>
          <a:endParaRPr lang="en-US" sz="1400" dirty="0"/>
        </a:p>
      </dgm:t>
    </dgm:pt>
    <dgm:pt modelId="{BF1F1727-C3D9-4F25-A368-7E32A87D086F}" type="parTrans" cxnId="{0F8638C0-A000-4223-8646-5686988474D2}">
      <dgm:prSet/>
      <dgm:spPr/>
      <dgm:t>
        <a:bodyPr/>
        <a:lstStyle/>
        <a:p>
          <a:endParaRPr lang="en-US"/>
        </a:p>
      </dgm:t>
    </dgm:pt>
    <dgm:pt modelId="{AEDCB805-1104-42CC-A60B-FA5B06C1F807}" type="sibTrans" cxnId="{0F8638C0-A000-4223-8646-5686988474D2}">
      <dgm:prSet/>
      <dgm:spPr/>
      <dgm:t>
        <a:bodyPr/>
        <a:lstStyle/>
        <a:p>
          <a:endParaRPr lang="en-US"/>
        </a:p>
      </dgm:t>
    </dgm:pt>
    <dgm:pt modelId="{0A86C042-A418-45CD-BECA-F49F6DFE45B6}">
      <dgm:prSet phldrT="[Text]" custT="1"/>
      <dgm:spPr/>
      <dgm:t>
        <a:bodyPr/>
        <a:lstStyle/>
        <a:p>
          <a:r>
            <a:rPr lang="en-PH" sz="1200" dirty="0" smtClean="0"/>
            <a:t>Conduct of Regional Convergence and Creation of  Regional Cacao Industry Councils </a:t>
          </a:r>
          <a:endParaRPr lang="en-US" sz="1200" dirty="0"/>
        </a:p>
      </dgm:t>
    </dgm:pt>
    <dgm:pt modelId="{6C08F2FE-7F8C-483A-AB6C-D29051C63A63}" type="parTrans" cxnId="{CCD9DC3A-47FD-42A0-8ABD-B92464A9A036}">
      <dgm:prSet/>
      <dgm:spPr/>
      <dgm:t>
        <a:bodyPr/>
        <a:lstStyle/>
        <a:p>
          <a:endParaRPr lang="en-US"/>
        </a:p>
      </dgm:t>
    </dgm:pt>
    <dgm:pt modelId="{0DCFA12F-97A9-4C3B-B022-BDB7A6E205EC}" type="sibTrans" cxnId="{CCD9DC3A-47FD-42A0-8ABD-B92464A9A036}">
      <dgm:prSet/>
      <dgm:spPr/>
      <dgm:t>
        <a:bodyPr/>
        <a:lstStyle/>
        <a:p>
          <a:endParaRPr lang="en-US"/>
        </a:p>
      </dgm:t>
    </dgm:pt>
    <dgm:pt modelId="{930774FB-DAF5-4DC4-957D-BE6375BC7388}">
      <dgm:prSet phldrT="[Text]" custT="1"/>
      <dgm:spPr/>
      <dgm:t>
        <a:bodyPr/>
        <a:lstStyle/>
        <a:p>
          <a:r>
            <a:rPr lang="en-US" sz="2500" b="1" dirty="0">
              <a:latin typeface="+mj-lt"/>
            </a:rPr>
            <a:t>Industry </a:t>
          </a:r>
          <a:r>
            <a:rPr lang="en-US" sz="2500" b="1" dirty="0" err="1" smtClean="0">
              <a:latin typeface="+mj-lt"/>
            </a:rPr>
            <a:t>Strengthening,Expansion</a:t>
          </a:r>
          <a:r>
            <a:rPr lang="en-US" sz="2500" b="1" dirty="0" smtClean="0">
              <a:latin typeface="+mj-lt"/>
            </a:rPr>
            <a:t> </a:t>
          </a:r>
          <a:r>
            <a:rPr lang="en-US" sz="2500" b="1" dirty="0">
              <a:latin typeface="+mj-lt"/>
            </a:rPr>
            <a:t>and </a:t>
          </a:r>
          <a:r>
            <a:rPr lang="en-US" sz="2500" b="1" dirty="0" smtClean="0">
              <a:latin typeface="+mj-lt"/>
            </a:rPr>
            <a:t>Production</a:t>
          </a:r>
          <a:endParaRPr lang="en-US" sz="2500" b="1" dirty="0">
            <a:latin typeface="+mj-lt"/>
          </a:endParaRPr>
        </a:p>
      </dgm:t>
    </dgm:pt>
    <dgm:pt modelId="{4D18AB75-B071-4BF4-AF5E-186B205D0A0C}" type="sibTrans" cxnId="{F18F493F-3DDD-424D-AF9C-4750ADBA3571}">
      <dgm:prSet/>
      <dgm:spPr/>
      <dgm:t>
        <a:bodyPr/>
        <a:lstStyle/>
        <a:p>
          <a:endParaRPr lang="en-US"/>
        </a:p>
      </dgm:t>
    </dgm:pt>
    <dgm:pt modelId="{8BEC0504-E1FE-4FC3-BC52-0BA233ABAF3C}" type="parTrans" cxnId="{F18F493F-3DDD-424D-AF9C-4750ADBA3571}">
      <dgm:prSet/>
      <dgm:spPr/>
      <dgm:t>
        <a:bodyPr/>
        <a:lstStyle/>
        <a:p>
          <a:endParaRPr lang="en-US"/>
        </a:p>
      </dgm:t>
    </dgm:pt>
    <dgm:pt modelId="{D8CED1BA-F58F-4510-94ED-A0CAB9F1F45B}">
      <dgm:prSet phldrT="[Text]" custT="1"/>
      <dgm:spPr/>
      <dgm:t>
        <a:bodyPr/>
        <a:lstStyle/>
        <a:p>
          <a:r>
            <a:rPr lang="en-US" sz="2500" b="1" dirty="0"/>
            <a:t>Strengthen market linkage and promotion</a:t>
          </a:r>
          <a:endParaRPr lang="en-US" sz="2500" dirty="0"/>
        </a:p>
      </dgm:t>
    </dgm:pt>
    <dgm:pt modelId="{F26CB1A8-6A0F-42FF-A33A-D1271193A8E1}" type="sibTrans" cxnId="{1B363EA5-0C94-47D3-BDBB-D0AE1E9DDE88}">
      <dgm:prSet/>
      <dgm:spPr/>
      <dgm:t>
        <a:bodyPr/>
        <a:lstStyle/>
        <a:p>
          <a:endParaRPr lang="en-US"/>
        </a:p>
      </dgm:t>
    </dgm:pt>
    <dgm:pt modelId="{35DF7100-16C4-4C56-AC8C-4BD5CC1C7AFD}" type="parTrans" cxnId="{1B363EA5-0C94-47D3-BDBB-D0AE1E9DDE88}">
      <dgm:prSet/>
      <dgm:spPr/>
      <dgm:t>
        <a:bodyPr/>
        <a:lstStyle/>
        <a:p>
          <a:endParaRPr lang="en-US"/>
        </a:p>
      </dgm:t>
    </dgm:pt>
    <dgm:pt modelId="{59391320-08DC-4CB1-8DA4-874D79D06DAC}">
      <dgm:prSet phldrT="[Text]" custT="1"/>
      <dgm:spPr/>
      <dgm:t>
        <a:bodyPr/>
        <a:lstStyle/>
        <a:p>
          <a:r>
            <a:rPr lang="en-PH" sz="1200" dirty="0" smtClean="0"/>
            <a:t>Facilitate RDC recognition of Regional Cacao Industry Council &amp; endorsement of cacao as priority sector </a:t>
          </a:r>
          <a:endParaRPr lang="en-US" sz="1200" dirty="0"/>
        </a:p>
      </dgm:t>
    </dgm:pt>
    <dgm:pt modelId="{54DDC8E8-9955-4A48-A0A9-B58EA4F1E549}" type="parTrans" cxnId="{BD85EBC1-46BE-4739-AA12-629FED424A81}">
      <dgm:prSet/>
      <dgm:spPr/>
      <dgm:t>
        <a:bodyPr/>
        <a:lstStyle/>
        <a:p>
          <a:endParaRPr lang="en-US"/>
        </a:p>
      </dgm:t>
    </dgm:pt>
    <dgm:pt modelId="{C0E7DFC2-9724-4154-9352-B11CFE3A4766}" type="sibTrans" cxnId="{BD85EBC1-46BE-4739-AA12-629FED424A81}">
      <dgm:prSet/>
      <dgm:spPr/>
      <dgm:t>
        <a:bodyPr/>
        <a:lstStyle/>
        <a:p>
          <a:endParaRPr lang="en-US"/>
        </a:p>
      </dgm:t>
    </dgm:pt>
    <dgm:pt modelId="{D693B1E7-6B57-484B-8917-BEA993ECDADF}">
      <dgm:prSet phldrT="[Text]" custT="1"/>
      <dgm:spPr/>
      <dgm:t>
        <a:bodyPr/>
        <a:lstStyle/>
        <a:p>
          <a:r>
            <a:rPr lang="en-US" sz="1200" dirty="0" smtClean="0"/>
            <a:t>Promote harmonization/convergence of agency budgets and production targets </a:t>
          </a:r>
          <a:endParaRPr lang="en-US" sz="1200" dirty="0"/>
        </a:p>
      </dgm:t>
    </dgm:pt>
    <dgm:pt modelId="{E3D38BD5-078F-4CDC-B86C-6DF31D30CBC6}" type="parTrans" cxnId="{CBDC9C11-337B-4C33-AF76-495364F17413}">
      <dgm:prSet/>
      <dgm:spPr/>
      <dgm:t>
        <a:bodyPr/>
        <a:lstStyle/>
        <a:p>
          <a:endParaRPr lang="en-US"/>
        </a:p>
      </dgm:t>
    </dgm:pt>
    <dgm:pt modelId="{3286F463-25E1-488C-B0DC-C9C572DF7C3E}" type="sibTrans" cxnId="{CBDC9C11-337B-4C33-AF76-495364F17413}">
      <dgm:prSet/>
      <dgm:spPr/>
      <dgm:t>
        <a:bodyPr/>
        <a:lstStyle/>
        <a:p>
          <a:endParaRPr lang="en-US"/>
        </a:p>
      </dgm:t>
    </dgm:pt>
    <dgm:pt modelId="{89F74356-46EA-4E3E-9A35-ECDC92A6E533}">
      <dgm:prSet phldrT="[Text]" custT="1"/>
      <dgm:spPr/>
      <dgm:t>
        <a:bodyPr/>
        <a:lstStyle/>
        <a:p>
          <a:r>
            <a:rPr lang="en-US" sz="1200" dirty="0" smtClean="0"/>
            <a:t>Conduct of Asia Pacific Cacao Conference </a:t>
          </a:r>
          <a:endParaRPr lang="en-US" sz="1200" dirty="0"/>
        </a:p>
      </dgm:t>
    </dgm:pt>
    <dgm:pt modelId="{2F30D3A9-C868-465F-A753-CEA2AC091B83}" type="parTrans" cxnId="{05A438C8-0335-4863-8D6F-098892FC048E}">
      <dgm:prSet/>
      <dgm:spPr/>
      <dgm:t>
        <a:bodyPr/>
        <a:lstStyle/>
        <a:p>
          <a:endParaRPr lang="en-US"/>
        </a:p>
      </dgm:t>
    </dgm:pt>
    <dgm:pt modelId="{089A5195-E3E9-4869-8831-ECEA6024D5D3}" type="sibTrans" cxnId="{05A438C8-0335-4863-8D6F-098892FC048E}">
      <dgm:prSet/>
      <dgm:spPr/>
      <dgm:t>
        <a:bodyPr/>
        <a:lstStyle/>
        <a:p>
          <a:endParaRPr lang="en-US"/>
        </a:p>
      </dgm:t>
    </dgm:pt>
    <dgm:pt modelId="{2185F9C6-1AFE-4BDE-AF8D-BC5B44E82ED8}">
      <dgm:prSet phldrT="[Text]" custT="1"/>
      <dgm:spPr/>
      <dgm:t>
        <a:bodyPr/>
        <a:lstStyle/>
        <a:p>
          <a:r>
            <a:rPr lang="en-PH" sz="1200" dirty="0" smtClean="0"/>
            <a:t>Conduct  investment and techno forum </a:t>
          </a:r>
          <a:endParaRPr lang="en-US" sz="1200" dirty="0"/>
        </a:p>
      </dgm:t>
    </dgm:pt>
    <dgm:pt modelId="{8BFE751E-643A-49E1-817B-823A17B28E7D}" type="parTrans" cxnId="{173384FC-F496-4F40-A74C-19A6C3068140}">
      <dgm:prSet/>
      <dgm:spPr/>
      <dgm:t>
        <a:bodyPr/>
        <a:lstStyle/>
        <a:p>
          <a:endParaRPr lang="en-US"/>
        </a:p>
      </dgm:t>
    </dgm:pt>
    <dgm:pt modelId="{AC78EB2F-DFAA-413D-B107-532B9780B47F}" type="sibTrans" cxnId="{173384FC-F496-4F40-A74C-19A6C3068140}">
      <dgm:prSet/>
      <dgm:spPr/>
      <dgm:t>
        <a:bodyPr/>
        <a:lstStyle/>
        <a:p>
          <a:endParaRPr lang="en-US"/>
        </a:p>
      </dgm:t>
    </dgm:pt>
    <dgm:pt modelId="{FCCED063-C44B-4D9F-94FD-A8B9F5F1A412}">
      <dgm:prSet phldrT="[Text]" custT="1"/>
      <dgm:spPr/>
      <dgm:t>
        <a:bodyPr/>
        <a:lstStyle/>
        <a:p>
          <a:r>
            <a:rPr lang="en-US" sz="1200" dirty="0" smtClean="0"/>
            <a:t>Establish of industry databank </a:t>
          </a:r>
          <a:endParaRPr lang="en-US" sz="1200" dirty="0"/>
        </a:p>
      </dgm:t>
    </dgm:pt>
    <dgm:pt modelId="{721780CB-DE0A-41A1-81F7-7811D3DBE4AA}" type="parTrans" cxnId="{6F045BB6-DECB-4270-975B-09A3CCFCA445}">
      <dgm:prSet/>
      <dgm:spPr/>
      <dgm:t>
        <a:bodyPr/>
        <a:lstStyle/>
        <a:p>
          <a:endParaRPr lang="en-US"/>
        </a:p>
      </dgm:t>
    </dgm:pt>
    <dgm:pt modelId="{01376A11-33DF-48EC-A18F-D24F7DE61670}" type="sibTrans" cxnId="{6F045BB6-DECB-4270-975B-09A3CCFCA445}">
      <dgm:prSet/>
      <dgm:spPr/>
      <dgm:t>
        <a:bodyPr/>
        <a:lstStyle/>
        <a:p>
          <a:endParaRPr lang="en-US"/>
        </a:p>
      </dgm:t>
    </dgm:pt>
    <dgm:pt modelId="{7198AEEA-9F95-43AF-B535-209CAE8E10FD}">
      <dgm:prSet phldrT="[Text]" custT="1"/>
      <dgm:spPr/>
      <dgm:t>
        <a:bodyPr/>
        <a:lstStyle/>
        <a:p>
          <a:r>
            <a:rPr lang="en-US" sz="1200" dirty="0" smtClean="0"/>
            <a:t>Creation of a Philippine Cacao Board or Council thru Presidential E.O.</a:t>
          </a:r>
          <a:endParaRPr lang="en-US" sz="1200" dirty="0"/>
        </a:p>
      </dgm:t>
    </dgm:pt>
    <dgm:pt modelId="{58AE5909-42FE-491D-A41B-BEB10AE46A06}" type="parTrans" cxnId="{72442D4E-AC7E-4D31-8A8A-92CEC8ECB39B}">
      <dgm:prSet/>
      <dgm:spPr/>
      <dgm:t>
        <a:bodyPr/>
        <a:lstStyle/>
        <a:p>
          <a:endParaRPr lang="en-US"/>
        </a:p>
      </dgm:t>
    </dgm:pt>
    <dgm:pt modelId="{204AA0D1-A232-415E-8442-372F0FAACB36}" type="sibTrans" cxnId="{72442D4E-AC7E-4D31-8A8A-92CEC8ECB39B}">
      <dgm:prSet/>
      <dgm:spPr/>
      <dgm:t>
        <a:bodyPr/>
        <a:lstStyle/>
        <a:p>
          <a:endParaRPr lang="en-US"/>
        </a:p>
      </dgm:t>
    </dgm:pt>
    <dgm:pt modelId="{49B03551-6D3B-4CAD-B8C8-CDC0EE863F89}">
      <dgm:prSet phldrT="[Text]" custT="1"/>
      <dgm:spPr/>
      <dgm:t>
        <a:bodyPr/>
        <a:lstStyle/>
        <a:p>
          <a:r>
            <a:rPr lang="en-US" sz="1200" dirty="0" smtClean="0"/>
            <a:t>Conduct farmer’s field day and indus</a:t>
          </a:r>
          <a:r>
            <a:rPr lang="en-US" sz="1400" dirty="0" smtClean="0"/>
            <a:t>try forum </a:t>
          </a:r>
          <a:endParaRPr lang="en-US" sz="1400" dirty="0"/>
        </a:p>
      </dgm:t>
    </dgm:pt>
    <dgm:pt modelId="{53BD5EF0-DE31-467D-9872-EDC096888EB2}" type="parTrans" cxnId="{10DF5F25-BFA7-4345-838D-DFA9A2EAA34E}">
      <dgm:prSet/>
      <dgm:spPr/>
      <dgm:t>
        <a:bodyPr/>
        <a:lstStyle/>
        <a:p>
          <a:endParaRPr lang="en-US"/>
        </a:p>
      </dgm:t>
    </dgm:pt>
    <dgm:pt modelId="{2FFEA0AF-E55A-48F4-97BA-57558269A09C}" type="sibTrans" cxnId="{10DF5F25-BFA7-4345-838D-DFA9A2EAA34E}">
      <dgm:prSet/>
      <dgm:spPr/>
      <dgm:t>
        <a:bodyPr/>
        <a:lstStyle/>
        <a:p>
          <a:endParaRPr lang="en-US"/>
        </a:p>
      </dgm:t>
    </dgm:pt>
    <dgm:pt modelId="{4EA4A779-B66E-4A48-AE6F-8CC9FEEE5804}">
      <dgm:prSet phldrT="[Text]" custT="1"/>
      <dgm:spPr/>
      <dgm:t>
        <a:bodyPr/>
        <a:lstStyle/>
        <a:p>
          <a:r>
            <a:rPr lang="en-US" sz="1400" dirty="0" smtClean="0"/>
            <a:t>Organize the Philippine Cacao Festival </a:t>
          </a:r>
          <a:endParaRPr lang="en-US" sz="1400" dirty="0"/>
        </a:p>
      </dgm:t>
    </dgm:pt>
    <dgm:pt modelId="{AB9DDB42-A8C1-4884-B3CE-468B60C620D7}" type="parTrans" cxnId="{308C32C6-C733-4F28-933C-6832AE0FC57F}">
      <dgm:prSet/>
      <dgm:spPr/>
      <dgm:t>
        <a:bodyPr/>
        <a:lstStyle/>
        <a:p>
          <a:endParaRPr lang="en-US"/>
        </a:p>
      </dgm:t>
    </dgm:pt>
    <dgm:pt modelId="{49780117-3FBE-4EF1-B99F-EF9A282C6F04}" type="sibTrans" cxnId="{308C32C6-C733-4F28-933C-6832AE0FC57F}">
      <dgm:prSet/>
      <dgm:spPr/>
      <dgm:t>
        <a:bodyPr/>
        <a:lstStyle/>
        <a:p>
          <a:endParaRPr lang="en-US"/>
        </a:p>
      </dgm:t>
    </dgm:pt>
    <dgm:pt modelId="{F0706EF7-94B3-49E5-8237-40FA5E5E3D79}">
      <dgm:prSet phldrT="[Text]" custT="1"/>
      <dgm:spPr/>
      <dgm:t>
        <a:bodyPr/>
        <a:lstStyle/>
        <a:p>
          <a:r>
            <a:rPr lang="en-PH" sz="1400" dirty="0" smtClean="0"/>
            <a:t>Participation to international, national and regional exhibits/fairs </a:t>
          </a:r>
          <a:endParaRPr lang="en-US" sz="1400" dirty="0"/>
        </a:p>
      </dgm:t>
    </dgm:pt>
    <dgm:pt modelId="{5021C3DC-9ECB-45FB-88F5-2D82F0B46B23}" type="parTrans" cxnId="{148A8AEF-89AC-4006-BFD2-8CB161434140}">
      <dgm:prSet/>
      <dgm:spPr/>
      <dgm:t>
        <a:bodyPr/>
        <a:lstStyle/>
        <a:p>
          <a:endParaRPr lang="en-US"/>
        </a:p>
      </dgm:t>
    </dgm:pt>
    <dgm:pt modelId="{0C2FF904-6D3E-431C-A9FE-50E538A6DD31}" type="sibTrans" cxnId="{148A8AEF-89AC-4006-BFD2-8CB161434140}">
      <dgm:prSet/>
      <dgm:spPr/>
      <dgm:t>
        <a:bodyPr/>
        <a:lstStyle/>
        <a:p>
          <a:endParaRPr lang="en-US"/>
        </a:p>
      </dgm:t>
    </dgm:pt>
    <dgm:pt modelId="{A8525A84-C167-4E6C-B97E-1584FDD6082E}">
      <dgm:prSet phldrT="[Text]" custT="1"/>
      <dgm:spPr/>
      <dgm:t>
        <a:bodyPr/>
        <a:lstStyle/>
        <a:p>
          <a:r>
            <a:rPr lang="en-PH" sz="1400" dirty="0" smtClean="0"/>
            <a:t>Market linkages and referrals (local and foreign) </a:t>
          </a:r>
          <a:endParaRPr lang="en-US" sz="1400" dirty="0"/>
        </a:p>
      </dgm:t>
    </dgm:pt>
    <dgm:pt modelId="{0E34695E-87FF-43E9-AFF6-685693171EC5}" type="parTrans" cxnId="{D9D45553-714E-453A-B447-8F8A56968616}">
      <dgm:prSet/>
      <dgm:spPr/>
      <dgm:t>
        <a:bodyPr/>
        <a:lstStyle/>
        <a:p>
          <a:endParaRPr lang="en-US"/>
        </a:p>
      </dgm:t>
    </dgm:pt>
    <dgm:pt modelId="{90BF06BC-CB0B-463D-9C47-B83042495D90}" type="sibTrans" cxnId="{D9D45553-714E-453A-B447-8F8A56968616}">
      <dgm:prSet/>
      <dgm:spPr/>
      <dgm:t>
        <a:bodyPr/>
        <a:lstStyle/>
        <a:p>
          <a:endParaRPr lang="en-US"/>
        </a:p>
      </dgm:t>
    </dgm:pt>
    <dgm:pt modelId="{2895423F-A10A-40B8-8920-B93D71DD685E}">
      <dgm:prSet phldrT="[Text]" custT="1"/>
      <dgm:spPr/>
      <dgm:t>
        <a:bodyPr/>
        <a:lstStyle/>
        <a:p>
          <a:r>
            <a:rPr lang="en-PH" sz="1400" dirty="0" smtClean="0"/>
            <a:t>Packaging and labelling consultancy </a:t>
          </a:r>
          <a:endParaRPr lang="en-US" sz="1400" dirty="0"/>
        </a:p>
      </dgm:t>
    </dgm:pt>
    <dgm:pt modelId="{164967FD-6CD2-4A82-A47B-C10F1F681356}" type="parTrans" cxnId="{6A043C23-DD87-4F7F-B7DC-2EB952F4878A}">
      <dgm:prSet/>
      <dgm:spPr/>
      <dgm:t>
        <a:bodyPr/>
        <a:lstStyle/>
        <a:p>
          <a:endParaRPr lang="en-US"/>
        </a:p>
      </dgm:t>
    </dgm:pt>
    <dgm:pt modelId="{3510FD78-F97E-4B94-99E4-A9DE687B7096}" type="sibTrans" cxnId="{6A043C23-DD87-4F7F-B7DC-2EB952F4878A}">
      <dgm:prSet/>
      <dgm:spPr/>
      <dgm:t>
        <a:bodyPr/>
        <a:lstStyle/>
        <a:p>
          <a:endParaRPr lang="en-US"/>
        </a:p>
      </dgm:t>
    </dgm:pt>
    <dgm:pt modelId="{62A804C1-2F0A-4C5E-9113-5D47A813AA47}">
      <dgm:prSet phldrT="[Text]" custT="1"/>
      <dgm:spPr/>
      <dgm:t>
        <a:bodyPr/>
        <a:lstStyle/>
        <a:p>
          <a:r>
            <a:rPr lang="en-PH" sz="1400" dirty="0" smtClean="0"/>
            <a:t>Orientation on single origin, traceability and </a:t>
          </a:r>
          <a:r>
            <a:rPr lang="en-US" sz="1400" dirty="0" smtClean="0"/>
            <a:t>GIS </a:t>
          </a:r>
          <a:endParaRPr lang="en-US" sz="1400" dirty="0"/>
        </a:p>
      </dgm:t>
    </dgm:pt>
    <dgm:pt modelId="{8E7A0CA9-A6B4-413A-8FE6-FA0B3EDE4B03}" type="parTrans" cxnId="{62071949-9456-41A1-8041-2A6E31898F02}">
      <dgm:prSet/>
      <dgm:spPr/>
      <dgm:t>
        <a:bodyPr/>
        <a:lstStyle/>
        <a:p>
          <a:endParaRPr lang="en-US"/>
        </a:p>
      </dgm:t>
    </dgm:pt>
    <dgm:pt modelId="{06E05514-9473-4C94-9D46-C72A9BF8EF9C}" type="sibTrans" cxnId="{62071949-9456-41A1-8041-2A6E31898F02}">
      <dgm:prSet/>
      <dgm:spPr/>
      <dgm:t>
        <a:bodyPr/>
        <a:lstStyle/>
        <a:p>
          <a:endParaRPr lang="en-US"/>
        </a:p>
      </dgm:t>
    </dgm:pt>
    <dgm:pt modelId="{5A14CA59-33E5-4F42-AB27-E51CCB4E8256}">
      <dgm:prSet phldrT="[Text]" custT="1"/>
      <dgm:spPr/>
      <dgm:t>
        <a:bodyPr/>
        <a:lstStyle/>
        <a:p>
          <a:r>
            <a:rPr lang="en-US" sz="1400" dirty="0" smtClean="0"/>
            <a:t>Credit &amp; marketing assistance program for ARBOs </a:t>
          </a:r>
          <a:endParaRPr lang="en-US" sz="1400" dirty="0"/>
        </a:p>
      </dgm:t>
    </dgm:pt>
    <dgm:pt modelId="{74EC56A8-EBED-4DA8-9F7F-0E8FA5539E07}" type="parTrans" cxnId="{1276015E-8885-4327-BED1-25B24EFDF494}">
      <dgm:prSet/>
      <dgm:spPr/>
      <dgm:t>
        <a:bodyPr/>
        <a:lstStyle/>
        <a:p>
          <a:endParaRPr lang="en-US"/>
        </a:p>
      </dgm:t>
    </dgm:pt>
    <dgm:pt modelId="{1E88C0E4-C419-4EFA-BCDA-6998F9D38B1D}" type="sibTrans" cxnId="{1276015E-8885-4327-BED1-25B24EFDF494}">
      <dgm:prSet/>
      <dgm:spPr/>
      <dgm:t>
        <a:bodyPr/>
        <a:lstStyle/>
        <a:p>
          <a:endParaRPr lang="en-US"/>
        </a:p>
      </dgm:t>
    </dgm:pt>
    <dgm:pt modelId="{FEA7C048-A66A-4D2E-8C0E-5B9855898C79}">
      <dgm:prSet phldrT="[Text]" custT="1"/>
      <dgm:spPr/>
      <dgm:t>
        <a:bodyPr/>
        <a:lstStyle/>
        <a:p>
          <a:r>
            <a:rPr lang="en-US" sz="1400" dirty="0" smtClean="0"/>
            <a:t>Promotion of a collective trademark for Philippine Cacao Export Products </a:t>
          </a:r>
          <a:endParaRPr lang="en-US" sz="1400" dirty="0"/>
        </a:p>
      </dgm:t>
    </dgm:pt>
    <dgm:pt modelId="{3A0521BB-03C6-4B61-9356-0F494802D3AD}" type="parTrans" cxnId="{6863246B-6903-4544-A6D0-A8774E70D7D7}">
      <dgm:prSet/>
      <dgm:spPr/>
      <dgm:t>
        <a:bodyPr/>
        <a:lstStyle/>
        <a:p>
          <a:endParaRPr lang="en-US"/>
        </a:p>
      </dgm:t>
    </dgm:pt>
    <dgm:pt modelId="{7C6A49A5-DDED-43F9-A188-E7C70124C8DD}" type="sibTrans" cxnId="{6863246B-6903-4544-A6D0-A8774E70D7D7}">
      <dgm:prSet/>
      <dgm:spPr/>
      <dgm:t>
        <a:bodyPr/>
        <a:lstStyle/>
        <a:p>
          <a:endParaRPr lang="en-US"/>
        </a:p>
      </dgm:t>
    </dgm:pt>
    <dgm:pt modelId="{6FEC2858-BD8C-4986-ACF0-0E2F1048458B}">
      <dgm:prSet phldrT="[Text]" custT="1"/>
      <dgm:spPr/>
      <dgm:t>
        <a:bodyPr/>
        <a:lstStyle/>
        <a:p>
          <a:r>
            <a:rPr lang="en-US" sz="1400" dirty="0" smtClean="0"/>
            <a:t>Standards  Development for Philippine Cacao Products </a:t>
          </a:r>
          <a:endParaRPr lang="en-US" sz="1400" dirty="0"/>
        </a:p>
      </dgm:t>
    </dgm:pt>
    <dgm:pt modelId="{A325F805-17DD-485D-B177-8823A977DCD8}" type="parTrans" cxnId="{E8C6310B-B968-4D62-A0A9-8BE5F3817D12}">
      <dgm:prSet/>
      <dgm:spPr/>
      <dgm:t>
        <a:bodyPr/>
        <a:lstStyle/>
        <a:p>
          <a:endParaRPr lang="en-US"/>
        </a:p>
      </dgm:t>
    </dgm:pt>
    <dgm:pt modelId="{1300B92B-E33C-430F-97AF-CFD80410BE17}" type="sibTrans" cxnId="{E8C6310B-B968-4D62-A0A9-8BE5F3817D12}">
      <dgm:prSet/>
      <dgm:spPr/>
      <dgm:t>
        <a:bodyPr/>
        <a:lstStyle/>
        <a:p>
          <a:endParaRPr lang="en-US"/>
        </a:p>
      </dgm:t>
    </dgm:pt>
    <dgm:pt modelId="{D330C9F8-70E3-47F3-BB5B-FBD06B7C5895}" type="pres">
      <dgm:prSet presAssocID="{86FDB4E9-E280-4E0A-9312-635D413AB3A7}" presName="Name0" presStyleCnt="0">
        <dgm:presLayoutVars>
          <dgm:dir/>
          <dgm:animLvl val="lvl"/>
          <dgm:resizeHandles val="exact"/>
        </dgm:presLayoutVars>
      </dgm:prSet>
      <dgm:spPr/>
      <dgm:t>
        <a:bodyPr/>
        <a:lstStyle/>
        <a:p>
          <a:endParaRPr lang="en-US"/>
        </a:p>
      </dgm:t>
    </dgm:pt>
    <dgm:pt modelId="{0878D3E3-7272-442E-8ECC-7BC5E5540F91}" type="pres">
      <dgm:prSet presAssocID="{930774FB-DAF5-4DC4-957D-BE6375BC7388}" presName="linNode" presStyleCnt="0"/>
      <dgm:spPr/>
    </dgm:pt>
    <dgm:pt modelId="{0A5D2997-F0EF-4C1D-B115-7708FCF32819}" type="pres">
      <dgm:prSet presAssocID="{930774FB-DAF5-4DC4-957D-BE6375BC7388}" presName="parentText" presStyleLbl="node1" presStyleIdx="0" presStyleCnt="2" custScaleX="85712" custScaleY="137905">
        <dgm:presLayoutVars>
          <dgm:chMax val="1"/>
          <dgm:bulletEnabled val="1"/>
        </dgm:presLayoutVars>
      </dgm:prSet>
      <dgm:spPr/>
      <dgm:t>
        <a:bodyPr/>
        <a:lstStyle/>
        <a:p>
          <a:endParaRPr lang="en-US"/>
        </a:p>
      </dgm:t>
    </dgm:pt>
    <dgm:pt modelId="{62567958-DB98-42D1-9E29-F884E0523260}" type="pres">
      <dgm:prSet presAssocID="{930774FB-DAF5-4DC4-957D-BE6375BC7388}" presName="descendantText" presStyleLbl="alignAccFollowNode1" presStyleIdx="0" presStyleCnt="2" custScaleX="100242" custScaleY="183379" custLinFactNeighborX="2750" custLinFactNeighborY="1010">
        <dgm:presLayoutVars>
          <dgm:bulletEnabled val="1"/>
        </dgm:presLayoutVars>
      </dgm:prSet>
      <dgm:spPr/>
      <dgm:t>
        <a:bodyPr/>
        <a:lstStyle/>
        <a:p>
          <a:endParaRPr lang="en-US"/>
        </a:p>
      </dgm:t>
    </dgm:pt>
    <dgm:pt modelId="{7CAD1D8C-9257-47B7-AE6C-038D4D6E4FE6}" type="pres">
      <dgm:prSet presAssocID="{4D18AB75-B071-4BF4-AF5E-186B205D0A0C}" presName="sp" presStyleCnt="0"/>
      <dgm:spPr/>
    </dgm:pt>
    <dgm:pt modelId="{844119A2-61EC-400E-A76C-EDE29A949FED}" type="pres">
      <dgm:prSet presAssocID="{D8CED1BA-F58F-4510-94ED-A0CAB9F1F45B}" presName="linNode" presStyleCnt="0"/>
      <dgm:spPr/>
    </dgm:pt>
    <dgm:pt modelId="{22DA29F6-CCFC-417B-8DF7-39C521C662FA}" type="pres">
      <dgm:prSet presAssocID="{D8CED1BA-F58F-4510-94ED-A0CAB9F1F45B}" presName="parentText" presStyleLbl="node1" presStyleIdx="1" presStyleCnt="2" custScaleX="85712" custScaleY="126119">
        <dgm:presLayoutVars>
          <dgm:chMax val="1"/>
          <dgm:bulletEnabled val="1"/>
        </dgm:presLayoutVars>
      </dgm:prSet>
      <dgm:spPr/>
      <dgm:t>
        <a:bodyPr/>
        <a:lstStyle/>
        <a:p>
          <a:endParaRPr lang="en-US"/>
        </a:p>
      </dgm:t>
    </dgm:pt>
    <dgm:pt modelId="{B3416A21-8AFE-4E23-B86E-92CB3B6C8542}" type="pres">
      <dgm:prSet presAssocID="{D8CED1BA-F58F-4510-94ED-A0CAB9F1F45B}" presName="descendantText" presStyleLbl="alignAccFollowNode1" presStyleIdx="1" presStyleCnt="2" custScaleX="101648" custScaleY="158940">
        <dgm:presLayoutVars>
          <dgm:bulletEnabled val="1"/>
        </dgm:presLayoutVars>
      </dgm:prSet>
      <dgm:spPr/>
      <dgm:t>
        <a:bodyPr/>
        <a:lstStyle/>
        <a:p>
          <a:endParaRPr lang="en-US"/>
        </a:p>
      </dgm:t>
    </dgm:pt>
  </dgm:ptLst>
  <dgm:cxnLst>
    <dgm:cxn modelId="{F18F493F-3DDD-424D-AF9C-4750ADBA3571}" srcId="{86FDB4E9-E280-4E0A-9312-635D413AB3A7}" destId="{930774FB-DAF5-4DC4-957D-BE6375BC7388}" srcOrd="0" destOrd="0" parTransId="{8BEC0504-E1FE-4FC3-BC52-0BA233ABAF3C}" sibTransId="{4D18AB75-B071-4BF4-AF5E-186B205D0A0C}"/>
    <dgm:cxn modelId="{916C4483-00EE-4E22-896F-922C4E41EAC0}" type="presOf" srcId="{86FDB4E9-E280-4E0A-9312-635D413AB3A7}" destId="{D330C9F8-70E3-47F3-BB5B-FBD06B7C5895}" srcOrd="0" destOrd="0" presId="urn:microsoft.com/office/officeart/2005/8/layout/vList5"/>
    <dgm:cxn modelId="{BD85EBC1-46BE-4739-AA12-629FED424A81}" srcId="{930774FB-DAF5-4DC4-957D-BE6375BC7388}" destId="{59391320-08DC-4CB1-8DA4-874D79D06DAC}" srcOrd="1" destOrd="0" parTransId="{54DDC8E8-9955-4A48-A0A9-B58EA4F1E549}" sibTransId="{C0E7DFC2-9724-4154-9352-B11CFE3A4766}"/>
    <dgm:cxn modelId="{0A1CEAD5-BDD6-47D2-BA8C-5CCA5B270A49}" type="presOf" srcId="{62A804C1-2F0A-4C5E-9113-5D47A813AA47}" destId="{B3416A21-8AFE-4E23-B86E-92CB3B6C8542}" srcOrd="0" destOrd="5" presId="urn:microsoft.com/office/officeart/2005/8/layout/vList5"/>
    <dgm:cxn modelId="{148A8AEF-89AC-4006-BFD2-8CB161434140}" srcId="{D8CED1BA-F58F-4510-94ED-A0CAB9F1F45B}" destId="{F0706EF7-94B3-49E5-8237-40FA5E5E3D79}" srcOrd="2" destOrd="0" parTransId="{5021C3DC-9ECB-45FB-88F5-2D82F0B46B23}" sibTransId="{0C2FF904-6D3E-431C-A9FE-50E538A6DD31}"/>
    <dgm:cxn modelId="{F5120C44-3527-46E3-8B79-E9196CCF418A}" type="presOf" srcId="{49B03551-6D3B-4CAD-B8C8-CDC0EE863F89}" destId="{62567958-DB98-42D1-9E29-F884E0523260}" srcOrd="0" destOrd="7" presId="urn:microsoft.com/office/officeart/2005/8/layout/vList5"/>
    <dgm:cxn modelId="{748F62D4-4997-4EDA-A655-0D1689F10820}" type="presOf" srcId="{5A14CA59-33E5-4F42-AB27-E51CCB4E8256}" destId="{B3416A21-8AFE-4E23-B86E-92CB3B6C8542}" srcOrd="0" destOrd="6" presId="urn:microsoft.com/office/officeart/2005/8/layout/vList5"/>
    <dgm:cxn modelId="{308C32C6-C733-4F28-933C-6832AE0FC57F}" srcId="{D8CED1BA-F58F-4510-94ED-A0CAB9F1F45B}" destId="{4EA4A779-B66E-4A48-AE6F-8CC9FEEE5804}" srcOrd="1" destOrd="0" parTransId="{AB9DDB42-A8C1-4884-B3CE-468B60C620D7}" sibTransId="{49780117-3FBE-4EF1-B99F-EF9A282C6F04}"/>
    <dgm:cxn modelId="{1B363EA5-0C94-47D3-BDBB-D0AE1E9DDE88}" srcId="{86FDB4E9-E280-4E0A-9312-635D413AB3A7}" destId="{D8CED1BA-F58F-4510-94ED-A0CAB9F1F45B}" srcOrd="1" destOrd="0" parTransId="{35DF7100-16C4-4C56-AC8C-4BD5CC1C7AFD}" sibTransId="{F26CB1A8-6A0F-42FF-A33A-D1271193A8E1}"/>
    <dgm:cxn modelId="{11C33976-2D8D-4C2E-A9E7-4806D4F1301D}" type="presOf" srcId="{F0706EF7-94B3-49E5-8237-40FA5E5E3D79}" destId="{B3416A21-8AFE-4E23-B86E-92CB3B6C8542}" srcOrd="0" destOrd="2" presId="urn:microsoft.com/office/officeart/2005/8/layout/vList5"/>
    <dgm:cxn modelId="{72442D4E-AC7E-4D31-8A8A-92CEC8ECB39B}" srcId="{930774FB-DAF5-4DC4-957D-BE6375BC7388}" destId="{7198AEEA-9F95-43AF-B535-209CAE8E10FD}" srcOrd="6" destOrd="0" parTransId="{58AE5909-42FE-491D-A41B-BEB10AE46A06}" sibTransId="{204AA0D1-A232-415E-8442-372F0FAACB36}"/>
    <dgm:cxn modelId="{A3E52F94-852F-41F0-89FD-0EDCF8474257}" type="presOf" srcId="{2895423F-A10A-40B8-8920-B93D71DD685E}" destId="{B3416A21-8AFE-4E23-B86E-92CB3B6C8542}" srcOrd="0" destOrd="4" presId="urn:microsoft.com/office/officeart/2005/8/layout/vList5"/>
    <dgm:cxn modelId="{D96DE083-EDF5-4312-82DA-9BD41C74B944}" type="presOf" srcId="{D8CED1BA-F58F-4510-94ED-A0CAB9F1F45B}" destId="{22DA29F6-CCFC-417B-8DF7-39C521C662FA}" srcOrd="0" destOrd="0" presId="urn:microsoft.com/office/officeart/2005/8/layout/vList5"/>
    <dgm:cxn modelId="{9F5206F1-DE39-4595-97EA-BFE0748E0570}" type="presOf" srcId="{48B0EA02-A0EB-4343-B210-08E625017F4A}" destId="{B3416A21-8AFE-4E23-B86E-92CB3B6C8542}" srcOrd="0" destOrd="0" presId="urn:microsoft.com/office/officeart/2005/8/layout/vList5"/>
    <dgm:cxn modelId="{173384FC-F496-4F40-A74C-19A6C3068140}" srcId="{930774FB-DAF5-4DC4-957D-BE6375BC7388}" destId="{2185F9C6-1AFE-4BDE-AF8D-BC5B44E82ED8}" srcOrd="4" destOrd="0" parTransId="{8BFE751E-643A-49E1-817B-823A17B28E7D}" sibTransId="{AC78EB2F-DFAA-413D-B107-532B9780B47F}"/>
    <dgm:cxn modelId="{E5EC6BB9-38B8-4E49-A7A8-B6FF427444B8}" type="presOf" srcId="{6FEC2858-BD8C-4986-ACF0-0E2F1048458B}" destId="{B3416A21-8AFE-4E23-B86E-92CB3B6C8542}" srcOrd="0" destOrd="8" presId="urn:microsoft.com/office/officeart/2005/8/layout/vList5"/>
    <dgm:cxn modelId="{6863246B-6903-4544-A6D0-A8774E70D7D7}" srcId="{D8CED1BA-F58F-4510-94ED-A0CAB9F1F45B}" destId="{FEA7C048-A66A-4D2E-8C0E-5B9855898C79}" srcOrd="7" destOrd="0" parTransId="{3A0521BB-03C6-4B61-9356-0F494802D3AD}" sibTransId="{7C6A49A5-DDED-43F9-A188-E7C70124C8DD}"/>
    <dgm:cxn modelId="{62071949-9456-41A1-8041-2A6E31898F02}" srcId="{D8CED1BA-F58F-4510-94ED-A0CAB9F1F45B}" destId="{62A804C1-2F0A-4C5E-9113-5D47A813AA47}" srcOrd="5" destOrd="0" parTransId="{8E7A0CA9-A6B4-413A-8FE6-FA0B3EDE4B03}" sibTransId="{06E05514-9473-4C94-9D46-C72A9BF8EF9C}"/>
    <dgm:cxn modelId="{6F045BB6-DECB-4270-975B-09A3CCFCA445}" srcId="{930774FB-DAF5-4DC4-957D-BE6375BC7388}" destId="{FCCED063-C44B-4D9F-94FD-A8B9F5F1A412}" srcOrd="5" destOrd="0" parTransId="{721780CB-DE0A-41A1-81F7-7811D3DBE4AA}" sibTransId="{01376A11-33DF-48EC-A18F-D24F7DE61670}"/>
    <dgm:cxn modelId="{0F8638C0-A000-4223-8646-5686988474D2}" srcId="{D8CED1BA-F58F-4510-94ED-A0CAB9F1F45B}" destId="{48B0EA02-A0EB-4343-B210-08E625017F4A}" srcOrd="0" destOrd="0" parTransId="{BF1F1727-C3D9-4F25-A368-7E32A87D086F}" sibTransId="{AEDCB805-1104-42CC-A60B-FA5B06C1F807}"/>
    <dgm:cxn modelId="{10DF5F25-BFA7-4345-838D-DFA9A2EAA34E}" srcId="{930774FB-DAF5-4DC4-957D-BE6375BC7388}" destId="{49B03551-6D3B-4CAD-B8C8-CDC0EE863F89}" srcOrd="7" destOrd="0" parTransId="{53BD5EF0-DE31-467D-9872-EDC096888EB2}" sibTransId="{2FFEA0AF-E55A-48F4-97BA-57558269A09C}"/>
    <dgm:cxn modelId="{691960B9-6FEA-4ED8-B480-E35A73D701D9}" type="presOf" srcId="{4EA4A779-B66E-4A48-AE6F-8CC9FEEE5804}" destId="{B3416A21-8AFE-4E23-B86E-92CB3B6C8542}" srcOrd="0" destOrd="1" presId="urn:microsoft.com/office/officeart/2005/8/layout/vList5"/>
    <dgm:cxn modelId="{6A043C23-DD87-4F7F-B7DC-2EB952F4878A}" srcId="{D8CED1BA-F58F-4510-94ED-A0CAB9F1F45B}" destId="{2895423F-A10A-40B8-8920-B93D71DD685E}" srcOrd="4" destOrd="0" parTransId="{164967FD-6CD2-4A82-A47B-C10F1F681356}" sibTransId="{3510FD78-F97E-4B94-99E4-A9DE687B7096}"/>
    <dgm:cxn modelId="{1276015E-8885-4327-BED1-25B24EFDF494}" srcId="{D8CED1BA-F58F-4510-94ED-A0CAB9F1F45B}" destId="{5A14CA59-33E5-4F42-AB27-E51CCB4E8256}" srcOrd="6" destOrd="0" parTransId="{74EC56A8-EBED-4DA8-9F7F-0E8FA5539E07}" sibTransId="{1E88C0E4-C419-4EFA-BCDA-6998F9D38B1D}"/>
    <dgm:cxn modelId="{7BEC7D22-C5E9-4E4B-92A2-9BA623A80504}" type="presOf" srcId="{59391320-08DC-4CB1-8DA4-874D79D06DAC}" destId="{62567958-DB98-42D1-9E29-F884E0523260}" srcOrd="0" destOrd="1" presId="urn:microsoft.com/office/officeart/2005/8/layout/vList5"/>
    <dgm:cxn modelId="{DA5B9CE8-6006-4557-AEC6-78FF3B7E1749}" type="presOf" srcId="{7198AEEA-9F95-43AF-B535-209CAE8E10FD}" destId="{62567958-DB98-42D1-9E29-F884E0523260}" srcOrd="0" destOrd="6" presId="urn:microsoft.com/office/officeart/2005/8/layout/vList5"/>
    <dgm:cxn modelId="{E8C6310B-B968-4D62-A0A9-8BE5F3817D12}" srcId="{D8CED1BA-F58F-4510-94ED-A0CAB9F1F45B}" destId="{6FEC2858-BD8C-4986-ACF0-0E2F1048458B}" srcOrd="8" destOrd="0" parTransId="{A325F805-17DD-485D-B177-8823A977DCD8}" sibTransId="{1300B92B-E33C-430F-97AF-CFD80410BE17}"/>
    <dgm:cxn modelId="{B43D8A6D-87B8-4F3C-AE72-5276BB2C3FA4}" type="presOf" srcId="{930774FB-DAF5-4DC4-957D-BE6375BC7388}" destId="{0A5D2997-F0EF-4C1D-B115-7708FCF32819}" srcOrd="0" destOrd="0" presId="urn:microsoft.com/office/officeart/2005/8/layout/vList5"/>
    <dgm:cxn modelId="{05A438C8-0335-4863-8D6F-098892FC048E}" srcId="{930774FB-DAF5-4DC4-957D-BE6375BC7388}" destId="{89F74356-46EA-4E3E-9A35-ECDC92A6E533}" srcOrd="3" destOrd="0" parTransId="{2F30D3A9-C868-465F-A753-CEA2AC091B83}" sibTransId="{089A5195-E3E9-4869-8831-ECEA6024D5D3}"/>
    <dgm:cxn modelId="{4352B65F-C381-4641-8C8D-792DD5E8EB5D}" type="presOf" srcId="{2185F9C6-1AFE-4BDE-AF8D-BC5B44E82ED8}" destId="{62567958-DB98-42D1-9E29-F884E0523260}" srcOrd="0" destOrd="4" presId="urn:microsoft.com/office/officeart/2005/8/layout/vList5"/>
    <dgm:cxn modelId="{501C40F8-B92D-40A5-AC75-47EBC189D309}" type="presOf" srcId="{D693B1E7-6B57-484B-8917-BEA993ECDADF}" destId="{62567958-DB98-42D1-9E29-F884E0523260}" srcOrd="0" destOrd="2" presId="urn:microsoft.com/office/officeart/2005/8/layout/vList5"/>
    <dgm:cxn modelId="{6915FCB4-F848-4B15-B599-10D468512D55}" type="presOf" srcId="{0A86C042-A418-45CD-BECA-F49F6DFE45B6}" destId="{62567958-DB98-42D1-9E29-F884E0523260}" srcOrd="0" destOrd="0" presId="urn:microsoft.com/office/officeart/2005/8/layout/vList5"/>
    <dgm:cxn modelId="{CAB62888-08D0-4750-BC44-B59A947C4C3D}" type="presOf" srcId="{FEA7C048-A66A-4D2E-8C0E-5B9855898C79}" destId="{B3416A21-8AFE-4E23-B86E-92CB3B6C8542}" srcOrd="0" destOrd="7" presId="urn:microsoft.com/office/officeart/2005/8/layout/vList5"/>
    <dgm:cxn modelId="{CBDC9C11-337B-4C33-AF76-495364F17413}" srcId="{930774FB-DAF5-4DC4-957D-BE6375BC7388}" destId="{D693B1E7-6B57-484B-8917-BEA993ECDADF}" srcOrd="2" destOrd="0" parTransId="{E3D38BD5-078F-4CDC-B86C-6DF31D30CBC6}" sibTransId="{3286F463-25E1-488C-B0DC-C9C572DF7C3E}"/>
    <dgm:cxn modelId="{5DC70902-E65A-4338-8CF1-3C21E24B0F86}" type="presOf" srcId="{A8525A84-C167-4E6C-B97E-1584FDD6082E}" destId="{B3416A21-8AFE-4E23-B86E-92CB3B6C8542}" srcOrd="0" destOrd="3" presId="urn:microsoft.com/office/officeart/2005/8/layout/vList5"/>
    <dgm:cxn modelId="{D9D45553-714E-453A-B447-8F8A56968616}" srcId="{D8CED1BA-F58F-4510-94ED-A0CAB9F1F45B}" destId="{A8525A84-C167-4E6C-B97E-1584FDD6082E}" srcOrd="3" destOrd="0" parTransId="{0E34695E-87FF-43E9-AFF6-685693171EC5}" sibTransId="{90BF06BC-CB0B-463D-9C47-B83042495D90}"/>
    <dgm:cxn modelId="{E5677C60-4D50-49DA-A89D-72306D12A860}" type="presOf" srcId="{FCCED063-C44B-4D9F-94FD-A8B9F5F1A412}" destId="{62567958-DB98-42D1-9E29-F884E0523260}" srcOrd="0" destOrd="5" presId="urn:microsoft.com/office/officeart/2005/8/layout/vList5"/>
    <dgm:cxn modelId="{CCD9DC3A-47FD-42A0-8ABD-B92464A9A036}" srcId="{930774FB-DAF5-4DC4-957D-BE6375BC7388}" destId="{0A86C042-A418-45CD-BECA-F49F6DFE45B6}" srcOrd="0" destOrd="0" parTransId="{6C08F2FE-7F8C-483A-AB6C-D29051C63A63}" sibTransId="{0DCFA12F-97A9-4C3B-B022-BDB7A6E205EC}"/>
    <dgm:cxn modelId="{8BE00775-74F5-4F9B-9FC2-4DCFEDEFF495}" type="presOf" srcId="{89F74356-46EA-4E3E-9A35-ECDC92A6E533}" destId="{62567958-DB98-42D1-9E29-F884E0523260}" srcOrd="0" destOrd="3" presId="urn:microsoft.com/office/officeart/2005/8/layout/vList5"/>
    <dgm:cxn modelId="{EB0B76B6-D728-4C32-A129-92B364CD6C39}" type="presParOf" srcId="{D330C9F8-70E3-47F3-BB5B-FBD06B7C5895}" destId="{0878D3E3-7272-442E-8ECC-7BC5E5540F91}" srcOrd="0" destOrd="0" presId="urn:microsoft.com/office/officeart/2005/8/layout/vList5"/>
    <dgm:cxn modelId="{30AE8182-D353-4113-AA20-4F0E8CDC4C72}" type="presParOf" srcId="{0878D3E3-7272-442E-8ECC-7BC5E5540F91}" destId="{0A5D2997-F0EF-4C1D-B115-7708FCF32819}" srcOrd="0" destOrd="0" presId="urn:microsoft.com/office/officeart/2005/8/layout/vList5"/>
    <dgm:cxn modelId="{E836A05C-6BA2-4557-A442-5DEE89345E96}" type="presParOf" srcId="{0878D3E3-7272-442E-8ECC-7BC5E5540F91}" destId="{62567958-DB98-42D1-9E29-F884E0523260}" srcOrd="1" destOrd="0" presId="urn:microsoft.com/office/officeart/2005/8/layout/vList5"/>
    <dgm:cxn modelId="{D190D131-F1F9-45F8-928B-04E0CB95787D}" type="presParOf" srcId="{D330C9F8-70E3-47F3-BB5B-FBD06B7C5895}" destId="{7CAD1D8C-9257-47B7-AE6C-038D4D6E4FE6}" srcOrd="1" destOrd="0" presId="urn:microsoft.com/office/officeart/2005/8/layout/vList5"/>
    <dgm:cxn modelId="{57E7240C-A9DA-4C78-82C5-B164BEB8DCF4}" type="presParOf" srcId="{D330C9F8-70E3-47F3-BB5B-FBD06B7C5895}" destId="{844119A2-61EC-400E-A76C-EDE29A949FED}" srcOrd="2" destOrd="0" presId="urn:microsoft.com/office/officeart/2005/8/layout/vList5"/>
    <dgm:cxn modelId="{8C800FDB-C625-4182-91E2-320DE4429956}" type="presParOf" srcId="{844119A2-61EC-400E-A76C-EDE29A949FED}" destId="{22DA29F6-CCFC-417B-8DF7-39C521C662FA}" srcOrd="0" destOrd="0" presId="urn:microsoft.com/office/officeart/2005/8/layout/vList5"/>
    <dgm:cxn modelId="{97959850-ABC7-409A-ADEB-AA3135BB16AA}" type="presParOf" srcId="{844119A2-61EC-400E-A76C-EDE29A949FED}" destId="{B3416A21-8AFE-4E23-B86E-92CB3B6C854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FDB4E9-E280-4E0A-9312-635D413AB3A7}"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48B0EA02-A0EB-4343-B210-08E625017F4A}">
      <dgm:prSet phldrT="[Text]" custT="1"/>
      <dgm:spPr/>
      <dgm:t>
        <a:bodyPr/>
        <a:lstStyle/>
        <a:p>
          <a:r>
            <a:rPr lang="en-US" sz="1400" dirty="0"/>
            <a:t>GAP on Cacao</a:t>
          </a:r>
        </a:p>
      </dgm:t>
    </dgm:pt>
    <dgm:pt modelId="{BF1F1727-C3D9-4F25-A368-7E32A87D086F}" type="parTrans" cxnId="{0F8638C0-A000-4223-8646-5686988474D2}">
      <dgm:prSet/>
      <dgm:spPr/>
      <dgm:t>
        <a:bodyPr/>
        <a:lstStyle/>
        <a:p>
          <a:endParaRPr lang="en-US"/>
        </a:p>
      </dgm:t>
    </dgm:pt>
    <dgm:pt modelId="{AEDCB805-1104-42CC-A60B-FA5B06C1F807}" type="sibTrans" cxnId="{0F8638C0-A000-4223-8646-5686988474D2}">
      <dgm:prSet/>
      <dgm:spPr/>
      <dgm:t>
        <a:bodyPr/>
        <a:lstStyle/>
        <a:p>
          <a:endParaRPr lang="en-US"/>
        </a:p>
      </dgm:t>
    </dgm:pt>
    <dgm:pt modelId="{0A86C042-A418-45CD-BECA-F49F6DFE45B6}">
      <dgm:prSet phldrT="[Text]" custT="1"/>
      <dgm:spPr/>
      <dgm:t>
        <a:bodyPr/>
        <a:lstStyle/>
        <a:p>
          <a:r>
            <a:rPr lang="en-PH" sz="1400" dirty="0" smtClean="0"/>
            <a:t>Establishment of nurseries and </a:t>
          </a:r>
          <a:r>
            <a:rPr lang="en-PH" sz="1400" dirty="0" err="1" smtClean="0"/>
            <a:t>budwood</a:t>
          </a:r>
          <a:r>
            <a:rPr lang="en-PH" sz="1400" dirty="0" smtClean="0"/>
            <a:t> gardens (including training) </a:t>
          </a:r>
          <a:endParaRPr lang="en-US" sz="1400" dirty="0"/>
        </a:p>
      </dgm:t>
    </dgm:pt>
    <dgm:pt modelId="{6C08F2FE-7F8C-483A-AB6C-D29051C63A63}" type="parTrans" cxnId="{CCD9DC3A-47FD-42A0-8ABD-B92464A9A036}">
      <dgm:prSet/>
      <dgm:spPr/>
      <dgm:t>
        <a:bodyPr/>
        <a:lstStyle/>
        <a:p>
          <a:endParaRPr lang="en-US"/>
        </a:p>
      </dgm:t>
    </dgm:pt>
    <dgm:pt modelId="{0DCFA12F-97A9-4C3B-B022-BDB7A6E205EC}" type="sibTrans" cxnId="{CCD9DC3A-47FD-42A0-8ABD-B92464A9A036}">
      <dgm:prSet/>
      <dgm:spPr/>
      <dgm:t>
        <a:bodyPr/>
        <a:lstStyle/>
        <a:p>
          <a:endParaRPr lang="en-US"/>
        </a:p>
      </dgm:t>
    </dgm:pt>
    <dgm:pt modelId="{930774FB-DAF5-4DC4-957D-BE6375BC7388}">
      <dgm:prSet phldrT="[Text]" custT="1"/>
      <dgm:spPr/>
      <dgm:t>
        <a:bodyPr/>
        <a:lstStyle/>
        <a:p>
          <a:r>
            <a:rPr lang="en-US" sz="2500" b="1" dirty="0">
              <a:latin typeface="+mn-lt"/>
            </a:rPr>
            <a:t>Increase Production and Access to Quality Planting Materials</a:t>
          </a:r>
        </a:p>
      </dgm:t>
    </dgm:pt>
    <dgm:pt modelId="{4D18AB75-B071-4BF4-AF5E-186B205D0A0C}" type="sibTrans" cxnId="{F18F493F-3DDD-424D-AF9C-4750ADBA3571}">
      <dgm:prSet/>
      <dgm:spPr/>
      <dgm:t>
        <a:bodyPr/>
        <a:lstStyle/>
        <a:p>
          <a:endParaRPr lang="en-US"/>
        </a:p>
      </dgm:t>
    </dgm:pt>
    <dgm:pt modelId="{8BEC0504-E1FE-4FC3-BC52-0BA233ABAF3C}" type="parTrans" cxnId="{F18F493F-3DDD-424D-AF9C-4750ADBA3571}">
      <dgm:prSet/>
      <dgm:spPr/>
      <dgm:t>
        <a:bodyPr/>
        <a:lstStyle/>
        <a:p>
          <a:endParaRPr lang="en-US"/>
        </a:p>
      </dgm:t>
    </dgm:pt>
    <dgm:pt modelId="{D8CED1BA-F58F-4510-94ED-A0CAB9F1F45B}">
      <dgm:prSet phldrT="[Text]" custT="1"/>
      <dgm:spPr/>
      <dgm:t>
        <a:bodyPr/>
        <a:lstStyle/>
        <a:p>
          <a:r>
            <a:rPr lang="en-US" sz="2500" b="1" dirty="0"/>
            <a:t>Improve Farm Productivity</a:t>
          </a:r>
          <a:endParaRPr lang="en-US" sz="2500" dirty="0"/>
        </a:p>
      </dgm:t>
    </dgm:pt>
    <dgm:pt modelId="{F26CB1A8-6A0F-42FF-A33A-D1271193A8E1}" type="sibTrans" cxnId="{1B363EA5-0C94-47D3-BDBB-D0AE1E9DDE88}">
      <dgm:prSet/>
      <dgm:spPr/>
      <dgm:t>
        <a:bodyPr/>
        <a:lstStyle/>
        <a:p>
          <a:endParaRPr lang="en-US"/>
        </a:p>
      </dgm:t>
    </dgm:pt>
    <dgm:pt modelId="{35DF7100-16C4-4C56-AC8C-4BD5CC1C7AFD}" type="parTrans" cxnId="{1B363EA5-0C94-47D3-BDBB-D0AE1E9DDE88}">
      <dgm:prSet/>
      <dgm:spPr/>
      <dgm:t>
        <a:bodyPr/>
        <a:lstStyle/>
        <a:p>
          <a:endParaRPr lang="en-US"/>
        </a:p>
      </dgm:t>
    </dgm:pt>
    <dgm:pt modelId="{A1609D0E-6B0C-4E8D-B52C-926D6F20F4A4}">
      <dgm:prSet phldrT="[Text]" custT="1"/>
      <dgm:spPr/>
      <dgm:t>
        <a:bodyPr/>
        <a:lstStyle/>
        <a:p>
          <a:r>
            <a:rPr lang="en-US" sz="1400" dirty="0"/>
            <a:t>Integrated Pest Management</a:t>
          </a:r>
        </a:p>
      </dgm:t>
    </dgm:pt>
    <dgm:pt modelId="{79799705-E737-461C-98D6-0FCB0EB7AC96}" type="parTrans" cxnId="{5A2A079E-B9FC-4EB0-B55A-172F0076CC28}">
      <dgm:prSet/>
      <dgm:spPr/>
      <dgm:t>
        <a:bodyPr/>
        <a:lstStyle/>
        <a:p>
          <a:endParaRPr lang="en-US"/>
        </a:p>
      </dgm:t>
    </dgm:pt>
    <dgm:pt modelId="{031018E1-1C29-4046-94A5-D163291DC41E}" type="sibTrans" cxnId="{5A2A079E-B9FC-4EB0-B55A-172F0076CC28}">
      <dgm:prSet/>
      <dgm:spPr/>
      <dgm:t>
        <a:bodyPr/>
        <a:lstStyle/>
        <a:p>
          <a:endParaRPr lang="en-US"/>
        </a:p>
      </dgm:t>
    </dgm:pt>
    <dgm:pt modelId="{27C89113-EFCE-47E8-A6A2-74CADEA88115}">
      <dgm:prSet phldrT="[Text]" custT="1"/>
      <dgm:spPr/>
      <dgm:t>
        <a:bodyPr/>
        <a:lstStyle/>
        <a:p>
          <a:r>
            <a:rPr lang="en-US" sz="1400" dirty="0" smtClean="0"/>
            <a:t>Streamline plant nursery accreditation and certification </a:t>
          </a:r>
          <a:endParaRPr lang="en-US" sz="1400" dirty="0"/>
        </a:p>
      </dgm:t>
    </dgm:pt>
    <dgm:pt modelId="{AB20BCEE-79EF-4509-8531-06E91164F15A}" type="parTrans" cxnId="{2366DDE6-263D-438B-8ADE-57A824A170E4}">
      <dgm:prSet/>
      <dgm:spPr/>
      <dgm:t>
        <a:bodyPr/>
        <a:lstStyle/>
        <a:p>
          <a:endParaRPr lang="en-US"/>
        </a:p>
      </dgm:t>
    </dgm:pt>
    <dgm:pt modelId="{2422B665-B9B4-48B5-AFB2-04B7285D4E48}" type="sibTrans" cxnId="{2366DDE6-263D-438B-8ADE-57A824A170E4}">
      <dgm:prSet/>
      <dgm:spPr/>
      <dgm:t>
        <a:bodyPr/>
        <a:lstStyle/>
        <a:p>
          <a:endParaRPr lang="en-US"/>
        </a:p>
      </dgm:t>
    </dgm:pt>
    <dgm:pt modelId="{76743363-0DEF-43E7-9AAC-83D81CAD003D}">
      <dgm:prSet phldrT="[Text]" custT="1"/>
      <dgm:spPr/>
      <dgm:t>
        <a:bodyPr/>
        <a:lstStyle/>
        <a:p>
          <a:r>
            <a:rPr lang="en-PH" sz="1400" dirty="0" smtClean="0"/>
            <a:t>Planting material distribution(PCA, DA, DENR) </a:t>
          </a:r>
          <a:endParaRPr lang="en-US" sz="1400" dirty="0"/>
        </a:p>
      </dgm:t>
    </dgm:pt>
    <dgm:pt modelId="{7855958E-70EC-4E06-A449-F0C70352268C}" type="parTrans" cxnId="{2FE10CD1-8BCE-40DA-B4BC-31945F4B1BF4}">
      <dgm:prSet/>
      <dgm:spPr/>
      <dgm:t>
        <a:bodyPr/>
        <a:lstStyle/>
        <a:p>
          <a:endParaRPr lang="en-US"/>
        </a:p>
      </dgm:t>
    </dgm:pt>
    <dgm:pt modelId="{6A865C7D-5A4B-4108-8ECA-42DB998F7E77}" type="sibTrans" cxnId="{2FE10CD1-8BCE-40DA-B4BC-31945F4B1BF4}">
      <dgm:prSet/>
      <dgm:spPr/>
      <dgm:t>
        <a:bodyPr/>
        <a:lstStyle/>
        <a:p>
          <a:endParaRPr lang="en-US"/>
        </a:p>
      </dgm:t>
    </dgm:pt>
    <dgm:pt modelId="{16CB57E7-31D9-405D-A580-7175FA8409A9}">
      <dgm:prSet phldrT="[Text]" custT="1"/>
      <dgm:spPr/>
      <dgm:t>
        <a:bodyPr/>
        <a:lstStyle/>
        <a:p>
          <a:r>
            <a:rPr lang="en-US" sz="1400" dirty="0" smtClean="0"/>
            <a:t>Provision of supplies and materials to expand the established nurseries </a:t>
          </a:r>
          <a:endParaRPr lang="en-US" sz="1400" dirty="0"/>
        </a:p>
      </dgm:t>
    </dgm:pt>
    <dgm:pt modelId="{E46F6E35-40AF-4C7D-96D9-C0F66AEAEF60}" type="parTrans" cxnId="{3273BC10-E622-4C8B-8A26-146068C81E1D}">
      <dgm:prSet/>
      <dgm:spPr/>
      <dgm:t>
        <a:bodyPr/>
        <a:lstStyle/>
        <a:p>
          <a:endParaRPr lang="en-US"/>
        </a:p>
      </dgm:t>
    </dgm:pt>
    <dgm:pt modelId="{55EA4AC3-DDBD-4640-B1E5-55EF2C037E9F}" type="sibTrans" cxnId="{3273BC10-E622-4C8B-8A26-146068C81E1D}">
      <dgm:prSet/>
      <dgm:spPr/>
      <dgm:t>
        <a:bodyPr/>
        <a:lstStyle/>
        <a:p>
          <a:endParaRPr lang="en-US"/>
        </a:p>
      </dgm:t>
    </dgm:pt>
    <dgm:pt modelId="{2C3CD659-5DF5-4450-B247-9FECC5FDF56E}">
      <dgm:prSet phldrT="[Text]" custT="1"/>
      <dgm:spPr/>
      <dgm:t>
        <a:bodyPr/>
        <a:lstStyle/>
        <a:p>
          <a:r>
            <a:rPr lang="en-US" sz="1400" dirty="0" smtClean="0"/>
            <a:t>Provision of farm infrastructures (FMR, Irrigation system) </a:t>
          </a:r>
          <a:endParaRPr lang="en-US" sz="1400" dirty="0"/>
        </a:p>
      </dgm:t>
    </dgm:pt>
    <dgm:pt modelId="{016E28BF-AC19-4AE5-8B96-986182D6C5DB}" type="parTrans" cxnId="{53306E97-EF86-4712-8DB8-BAB3272FE4DF}">
      <dgm:prSet/>
      <dgm:spPr/>
      <dgm:t>
        <a:bodyPr/>
        <a:lstStyle/>
        <a:p>
          <a:endParaRPr lang="en-US"/>
        </a:p>
      </dgm:t>
    </dgm:pt>
    <dgm:pt modelId="{68C3736C-42B2-4095-A080-5F09575CD781}" type="sibTrans" cxnId="{53306E97-EF86-4712-8DB8-BAB3272FE4DF}">
      <dgm:prSet/>
      <dgm:spPr/>
      <dgm:t>
        <a:bodyPr/>
        <a:lstStyle/>
        <a:p>
          <a:endParaRPr lang="en-US"/>
        </a:p>
      </dgm:t>
    </dgm:pt>
    <dgm:pt modelId="{CC19D0CA-9F91-4185-9BFB-8A0A015D06AA}">
      <dgm:prSet phldrT="[Text]" custT="1"/>
      <dgm:spPr/>
      <dgm:t>
        <a:bodyPr/>
        <a:lstStyle/>
        <a:p>
          <a:r>
            <a:rPr lang="en-US" sz="1400" dirty="0" smtClean="0"/>
            <a:t>Provision of Postharvest facilities, fermentation, dryers, </a:t>
          </a:r>
          <a:r>
            <a:rPr lang="en-US" sz="1400" dirty="0" err="1" smtClean="0"/>
            <a:t>etc</a:t>
          </a:r>
          <a:endParaRPr lang="en-US" sz="1400" dirty="0"/>
        </a:p>
      </dgm:t>
    </dgm:pt>
    <dgm:pt modelId="{D621EADC-4E6C-452D-B762-27251714F439}" type="parTrans" cxnId="{043264F4-42E0-44EB-97A7-A9FEA75AB699}">
      <dgm:prSet/>
      <dgm:spPr/>
      <dgm:t>
        <a:bodyPr/>
        <a:lstStyle/>
        <a:p>
          <a:endParaRPr lang="en-US"/>
        </a:p>
      </dgm:t>
    </dgm:pt>
    <dgm:pt modelId="{BC2C7111-6446-4D10-9978-C832D30BA927}" type="sibTrans" cxnId="{043264F4-42E0-44EB-97A7-A9FEA75AB699}">
      <dgm:prSet/>
      <dgm:spPr/>
      <dgm:t>
        <a:bodyPr/>
        <a:lstStyle/>
        <a:p>
          <a:endParaRPr lang="en-US"/>
        </a:p>
      </dgm:t>
    </dgm:pt>
    <dgm:pt modelId="{2D15966B-2254-4FD7-B08A-827D70812A3E}">
      <dgm:prSet phldrT="[Text]" custT="1"/>
      <dgm:spPr/>
      <dgm:t>
        <a:bodyPr/>
        <a:lstStyle/>
        <a:p>
          <a:r>
            <a:rPr lang="en-US" sz="1400" dirty="0" smtClean="0"/>
            <a:t>Training on cacao fermentation and drying </a:t>
          </a:r>
          <a:endParaRPr lang="en-US" sz="1400" dirty="0"/>
        </a:p>
      </dgm:t>
    </dgm:pt>
    <dgm:pt modelId="{AA980571-98D0-4429-8072-DABC74F9E975}" type="parTrans" cxnId="{8147A8C5-E71A-4F93-A292-A0FDA8B2BD68}">
      <dgm:prSet/>
      <dgm:spPr/>
      <dgm:t>
        <a:bodyPr/>
        <a:lstStyle/>
        <a:p>
          <a:endParaRPr lang="en-US"/>
        </a:p>
      </dgm:t>
    </dgm:pt>
    <dgm:pt modelId="{6DE077F6-0BF7-4260-9D43-78AF2AD1B134}" type="sibTrans" cxnId="{8147A8C5-E71A-4F93-A292-A0FDA8B2BD68}">
      <dgm:prSet/>
      <dgm:spPr/>
      <dgm:t>
        <a:bodyPr/>
        <a:lstStyle/>
        <a:p>
          <a:endParaRPr lang="en-US"/>
        </a:p>
      </dgm:t>
    </dgm:pt>
    <dgm:pt modelId="{88B11063-F7D3-4C00-8A4E-39860E7C3FD1}">
      <dgm:prSet phldrT="[Text]" custT="1"/>
      <dgm:spPr/>
      <dgm:t>
        <a:bodyPr/>
        <a:lstStyle/>
        <a:p>
          <a:r>
            <a:rPr lang="en-PH" sz="1400" dirty="0" smtClean="0"/>
            <a:t>Support to FITS </a:t>
          </a:r>
          <a:r>
            <a:rPr lang="en-PH" sz="1400" dirty="0" err="1" smtClean="0"/>
            <a:t>Centers</a:t>
          </a:r>
          <a:r>
            <a:rPr lang="en-PH" sz="1400" dirty="0" smtClean="0"/>
            <a:t>, School on the Air, Farmers’ Field Schools,  </a:t>
          </a:r>
          <a:r>
            <a:rPr lang="en-PH" sz="1400" dirty="0" err="1" smtClean="0"/>
            <a:t>etc</a:t>
          </a:r>
          <a:r>
            <a:rPr lang="en-PH" sz="1400" dirty="0" smtClean="0"/>
            <a:t> </a:t>
          </a:r>
          <a:endParaRPr lang="en-US" sz="1400" dirty="0"/>
        </a:p>
      </dgm:t>
    </dgm:pt>
    <dgm:pt modelId="{AFADCC1B-0674-4D53-ADFB-F220D3B9F6A6}" type="parTrans" cxnId="{41776B83-2CAC-4200-9E01-7FF254EAE9AA}">
      <dgm:prSet/>
      <dgm:spPr/>
      <dgm:t>
        <a:bodyPr/>
        <a:lstStyle/>
        <a:p>
          <a:endParaRPr lang="en-US"/>
        </a:p>
      </dgm:t>
    </dgm:pt>
    <dgm:pt modelId="{48519051-3330-4B81-A64B-5FC2D7FFA828}" type="sibTrans" cxnId="{41776B83-2CAC-4200-9E01-7FF254EAE9AA}">
      <dgm:prSet/>
      <dgm:spPr/>
      <dgm:t>
        <a:bodyPr/>
        <a:lstStyle/>
        <a:p>
          <a:endParaRPr lang="en-US"/>
        </a:p>
      </dgm:t>
    </dgm:pt>
    <dgm:pt modelId="{D8736F9A-F147-4ED0-A8BF-EAED95502093}">
      <dgm:prSet phldrT="[Text]" custT="1"/>
      <dgm:spPr/>
      <dgm:t>
        <a:bodyPr/>
        <a:lstStyle/>
        <a:p>
          <a:r>
            <a:rPr lang="en-US" sz="1400" dirty="0" smtClean="0"/>
            <a:t>Creation of Inter-Agency Convergence Initiatives to support the various Capacity Building Activities </a:t>
          </a:r>
          <a:endParaRPr lang="en-US" sz="1400" dirty="0"/>
        </a:p>
      </dgm:t>
    </dgm:pt>
    <dgm:pt modelId="{B09F47AF-F35E-418B-A47D-3E9E5E1F2BD3}" type="parTrans" cxnId="{634699BA-FDC5-4FF9-B8EE-1DB82AE62A14}">
      <dgm:prSet/>
      <dgm:spPr/>
      <dgm:t>
        <a:bodyPr/>
        <a:lstStyle/>
        <a:p>
          <a:endParaRPr lang="en-US"/>
        </a:p>
      </dgm:t>
    </dgm:pt>
    <dgm:pt modelId="{ED068DDC-F733-4C6D-8830-506B5462BC6C}" type="sibTrans" cxnId="{634699BA-FDC5-4FF9-B8EE-1DB82AE62A14}">
      <dgm:prSet/>
      <dgm:spPr/>
      <dgm:t>
        <a:bodyPr/>
        <a:lstStyle/>
        <a:p>
          <a:endParaRPr lang="en-US"/>
        </a:p>
      </dgm:t>
    </dgm:pt>
    <dgm:pt modelId="{B02AAEE7-6C41-4148-A123-E95A45C79EAA}">
      <dgm:prSet phldrT="[Text]" custT="1"/>
      <dgm:spPr/>
      <dgm:t>
        <a:bodyPr/>
        <a:lstStyle/>
        <a:p>
          <a:r>
            <a:rPr lang="en-US" sz="1400" dirty="0" smtClean="0"/>
            <a:t>Science and Technology Community Based Farming (STCBF) </a:t>
          </a:r>
          <a:endParaRPr lang="en-US" sz="1400" dirty="0"/>
        </a:p>
      </dgm:t>
    </dgm:pt>
    <dgm:pt modelId="{2A32AA3A-73FB-47C8-9A89-1B4E6F0EBC89}" type="parTrans" cxnId="{E8B7CCA5-871A-43E8-A5E0-8043F125FE80}">
      <dgm:prSet/>
      <dgm:spPr/>
      <dgm:t>
        <a:bodyPr/>
        <a:lstStyle/>
        <a:p>
          <a:endParaRPr lang="en-US"/>
        </a:p>
      </dgm:t>
    </dgm:pt>
    <dgm:pt modelId="{A80894A8-FB73-440C-9355-BCA41A6680D3}" type="sibTrans" cxnId="{E8B7CCA5-871A-43E8-A5E0-8043F125FE80}">
      <dgm:prSet/>
      <dgm:spPr/>
      <dgm:t>
        <a:bodyPr/>
        <a:lstStyle/>
        <a:p>
          <a:endParaRPr lang="en-US"/>
        </a:p>
      </dgm:t>
    </dgm:pt>
    <dgm:pt modelId="{5BCE0677-4448-4254-B421-4A91E4995955}">
      <dgm:prSet phldrT="[Text]" custT="1"/>
      <dgm:spPr/>
      <dgm:t>
        <a:bodyPr/>
        <a:lstStyle/>
        <a:p>
          <a:r>
            <a:rPr lang="en-US" sz="1400" dirty="0" smtClean="0"/>
            <a:t>Inventory of existing &amp; potential cacao production areas particularly on ARC’s </a:t>
          </a:r>
          <a:endParaRPr lang="en-US" sz="1400" dirty="0"/>
        </a:p>
      </dgm:t>
    </dgm:pt>
    <dgm:pt modelId="{6B9D8757-810F-4D0B-984D-ED5BA2B48B53}" type="parTrans" cxnId="{95B7C783-AE1B-462C-A0F5-9D75FC33F1BE}">
      <dgm:prSet/>
      <dgm:spPr/>
      <dgm:t>
        <a:bodyPr/>
        <a:lstStyle/>
        <a:p>
          <a:endParaRPr lang="en-US"/>
        </a:p>
      </dgm:t>
    </dgm:pt>
    <dgm:pt modelId="{243C64A2-4904-4A44-9022-52C8B671C5CE}" type="sibTrans" cxnId="{95B7C783-AE1B-462C-A0F5-9D75FC33F1BE}">
      <dgm:prSet/>
      <dgm:spPr/>
      <dgm:t>
        <a:bodyPr/>
        <a:lstStyle/>
        <a:p>
          <a:endParaRPr lang="en-US"/>
        </a:p>
      </dgm:t>
    </dgm:pt>
    <dgm:pt modelId="{D330C9F8-70E3-47F3-BB5B-FBD06B7C5895}" type="pres">
      <dgm:prSet presAssocID="{86FDB4E9-E280-4E0A-9312-635D413AB3A7}" presName="Name0" presStyleCnt="0">
        <dgm:presLayoutVars>
          <dgm:dir/>
          <dgm:animLvl val="lvl"/>
          <dgm:resizeHandles val="exact"/>
        </dgm:presLayoutVars>
      </dgm:prSet>
      <dgm:spPr/>
      <dgm:t>
        <a:bodyPr/>
        <a:lstStyle/>
        <a:p>
          <a:endParaRPr lang="en-US"/>
        </a:p>
      </dgm:t>
    </dgm:pt>
    <dgm:pt modelId="{0878D3E3-7272-442E-8ECC-7BC5E5540F91}" type="pres">
      <dgm:prSet presAssocID="{930774FB-DAF5-4DC4-957D-BE6375BC7388}" presName="linNode" presStyleCnt="0"/>
      <dgm:spPr/>
    </dgm:pt>
    <dgm:pt modelId="{0A5D2997-F0EF-4C1D-B115-7708FCF32819}" type="pres">
      <dgm:prSet presAssocID="{930774FB-DAF5-4DC4-957D-BE6375BC7388}" presName="parentText" presStyleLbl="node1" presStyleIdx="0" presStyleCnt="2" custScaleX="95261" custScaleY="61244">
        <dgm:presLayoutVars>
          <dgm:chMax val="1"/>
          <dgm:bulletEnabled val="1"/>
        </dgm:presLayoutVars>
      </dgm:prSet>
      <dgm:spPr/>
      <dgm:t>
        <a:bodyPr/>
        <a:lstStyle/>
        <a:p>
          <a:endParaRPr lang="en-US"/>
        </a:p>
      </dgm:t>
    </dgm:pt>
    <dgm:pt modelId="{62567958-DB98-42D1-9E29-F884E0523260}" type="pres">
      <dgm:prSet presAssocID="{930774FB-DAF5-4DC4-957D-BE6375BC7388}" presName="descendantText" presStyleLbl="alignAccFollowNode1" presStyleIdx="0" presStyleCnt="2" custScaleX="100661" custScaleY="66860" custLinFactNeighborX="487">
        <dgm:presLayoutVars>
          <dgm:bulletEnabled val="1"/>
        </dgm:presLayoutVars>
      </dgm:prSet>
      <dgm:spPr/>
      <dgm:t>
        <a:bodyPr/>
        <a:lstStyle/>
        <a:p>
          <a:endParaRPr lang="en-US"/>
        </a:p>
      </dgm:t>
    </dgm:pt>
    <dgm:pt modelId="{7CAD1D8C-9257-47B7-AE6C-038D4D6E4FE6}" type="pres">
      <dgm:prSet presAssocID="{4D18AB75-B071-4BF4-AF5E-186B205D0A0C}" presName="sp" presStyleCnt="0"/>
      <dgm:spPr/>
    </dgm:pt>
    <dgm:pt modelId="{844119A2-61EC-400E-A76C-EDE29A949FED}" type="pres">
      <dgm:prSet presAssocID="{D8CED1BA-F58F-4510-94ED-A0CAB9F1F45B}" presName="linNode" presStyleCnt="0"/>
      <dgm:spPr/>
    </dgm:pt>
    <dgm:pt modelId="{22DA29F6-CCFC-417B-8DF7-39C521C662FA}" type="pres">
      <dgm:prSet presAssocID="{D8CED1BA-F58F-4510-94ED-A0CAB9F1F45B}" presName="parentText" presStyleLbl="node1" presStyleIdx="1" presStyleCnt="2" custScaleX="96807" custScaleY="69035" custLinFactNeighborX="-849" custLinFactNeighborY="-8038">
        <dgm:presLayoutVars>
          <dgm:chMax val="1"/>
          <dgm:bulletEnabled val="1"/>
        </dgm:presLayoutVars>
      </dgm:prSet>
      <dgm:spPr/>
      <dgm:t>
        <a:bodyPr/>
        <a:lstStyle/>
        <a:p>
          <a:endParaRPr lang="en-US"/>
        </a:p>
      </dgm:t>
    </dgm:pt>
    <dgm:pt modelId="{B3416A21-8AFE-4E23-B86E-92CB3B6C8542}" type="pres">
      <dgm:prSet presAssocID="{D8CED1BA-F58F-4510-94ED-A0CAB9F1F45B}" presName="descendantText" presStyleLbl="alignAccFollowNode1" presStyleIdx="1" presStyleCnt="2" custScaleX="105834" custScaleY="122907" custLinFactNeighborX="50097" custLinFactNeighborY="-7802">
        <dgm:presLayoutVars>
          <dgm:bulletEnabled val="1"/>
        </dgm:presLayoutVars>
      </dgm:prSet>
      <dgm:spPr/>
      <dgm:t>
        <a:bodyPr/>
        <a:lstStyle/>
        <a:p>
          <a:endParaRPr lang="en-US"/>
        </a:p>
      </dgm:t>
    </dgm:pt>
  </dgm:ptLst>
  <dgm:cxnLst>
    <dgm:cxn modelId="{762C33B8-10E8-4E43-9D41-94B37CAB511A}" type="presOf" srcId="{16CB57E7-31D9-405D-A580-7175FA8409A9}" destId="{62567958-DB98-42D1-9E29-F884E0523260}" srcOrd="0" destOrd="3" presId="urn:microsoft.com/office/officeart/2005/8/layout/vList5"/>
    <dgm:cxn modelId="{043264F4-42E0-44EB-97A7-A9FEA75AB699}" srcId="{D8CED1BA-F58F-4510-94ED-A0CAB9F1F45B}" destId="{CC19D0CA-9F91-4185-9BFB-8A0A015D06AA}" srcOrd="3" destOrd="0" parTransId="{D621EADC-4E6C-452D-B762-27251714F439}" sibTransId="{BC2C7111-6446-4D10-9978-C832D30BA927}"/>
    <dgm:cxn modelId="{10A7CADE-D99B-4CA3-85F0-F515C860C756}" type="presOf" srcId="{88B11063-F7D3-4C00-8A4E-39860E7C3FD1}" destId="{B3416A21-8AFE-4E23-B86E-92CB3B6C8542}" srcOrd="0" destOrd="5" presId="urn:microsoft.com/office/officeart/2005/8/layout/vList5"/>
    <dgm:cxn modelId="{E8B7CCA5-871A-43E8-A5E0-8043F125FE80}" srcId="{D8CED1BA-F58F-4510-94ED-A0CAB9F1F45B}" destId="{B02AAEE7-6C41-4148-A123-E95A45C79EAA}" srcOrd="7" destOrd="0" parTransId="{2A32AA3A-73FB-47C8-9A89-1B4E6F0EBC89}" sibTransId="{A80894A8-FB73-440C-9355-BCA41A6680D3}"/>
    <dgm:cxn modelId="{5A2A079E-B9FC-4EB0-B55A-172F0076CC28}" srcId="{D8CED1BA-F58F-4510-94ED-A0CAB9F1F45B}" destId="{A1609D0E-6B0C-4E8D-B52C-926D6F20F4A4}" srcOrd="1" destOrd="0" parTransId="{79799705-E737-461C-98D6-0FCB0EB7AC96}" sibTransId="{031018E1-1C29-4046-94A5-D163291DC41E}"/>
    <dgm:cxn modelId="{1E5CD294-1CC3-431A-BA47-B45887CEE9AB}" type="presOf" srcId="{2D15966B-2254-4FD7-B08A-827D70812A3E}" destId="{B3416A21-8AFE-4E23-B86E-92CB3B6C8542}" srcOrd="0" destOrd="4" presId="urn:microsoft.com/office/officeart/2005/8/layout/vList5"/>
    <dgm:cxn modelId="{41776B83-2CAC-4200-9E01-7FF254EAE9AA}" srcId="{D8CED1BA-F58F-4510-94ED-A0CAB9F1F45B}" destId="{88B11063-F7D3-4C00-8A4E-39860E7C3FD1}" srcOrd="5" destOrd="0" parTransId="{AFADCC1B-0674-4D53-ADFB-F220D3B9F6A6}" sibTransId="{48519051-3330-4B81-A64B-5FC2D7FFA828}"/>
    <dgm:cxn modelId="{E5540C24-8798-4D2E-A971-56C28F135F43}" type="presOf" srcId="{27C89113-EFCE-47E8-A6A2-74CADEA88115}" destId="{62567958-DB98-42D1-9E29-F884E0523260}" srcOrd="0" destOrd="1" presId="urn:microsoft.com/office/officeart/2005/8/layout/vList5"/>
    <dgm:cxn modelId="{BA93B41A-EEBB-48D7-BAF9-519370774552}" type="presOf" srcId="{D8736F9A-F147-4ED0-A8BF-EAED95502093}" destId="{B3416A21-8AFE-4E23-B86E-92CB3B6C8542}" srcOrd="0" destOrd="6" presId="urn:microsoft.com/office/officeart/2005/8/layout/vList5"/>
    <dgm:cxn modelId="{4F1E90B7-ED83-4355-BF9B-EF819066BF7A}" type="presOf" srcId="{86FDB4E9-E280-4E0A-9312-635D413AB3A7}" destId="{D330C9F8-70E3-47F3-BB5B-FBD06B7C5895}" srcOrd="0" destOrd="0" presId="urn:microsoft.com/office/officeart/2005/8/layout/vList5"/>
    <dgm:cxn modelId="{2366DDE6-263D-438B-8ADE-57A824A170E4}" srcId="{930774FB-DAF5-4DC4-957D-BE6375BC7388}" destId="{27C89113-EFCE-47E8-A6A2-74CADEA88115}" srcOrd="1" destOrd="0" parTransId="{AB20BCEE-79EF-4509-8531-06E91164F15A}" sibTransId="{2422B665-B9B4-48B5-AFB2-04B7285D4E48}"/>
    <dgm:cxn modelId="{2FE10CD1-8BCE-40DA-B4BC-31945F4B1BF4}" srcId="{930774FB-DAF5-4DC4-957D-BE6375BC7388}" destId="{76743363-0DEF-43E7-9AAC-83D81CAD003D}" srcOrd="2" destOrd="0" parTransId="{7855958E-70EC-4E06-A449-F0C70352268C}" sibTransId="{6A865C7D-5A4B-4108-8ECA-42DB998F7E77}"/>
    <dgm:cxn modelId="{F1136C50-E01C-4467-BED0-570B47E881B8}" type="presOf" srcId="{B02AAEE7-6C41-4148-A123-E95A45C79EAA}" destId="{B3416A21-8AFE-4E23-B86E-92CB3B6C8542}" srcOrd="0" destOrd="7" presId="urn:microsoft.com/office/officeart/2005/8/layout/vList5"/>
    <dgm:cxn modelId="{8147A8C5-E71A-4F93-A292-A0FDA8B2BD68}" srcId="{D8CED1BA-F58F-4510-94ED-A0CAB9F1F45B}" destId="{2D15966B-2254-4FD7-B08A-827D70812A3E}" srcOrd="4" destOrd="0" parTransId="{AA980571-98D0-4429-8072-DABC74F9E975}" sibTransId="{6DE077F6-0BF7-4260-9D43-78AF2AD1B134}"/>
    <dgm:cxn modelId="{880CD561-20D0-4141-97E8-2195B2365D8F}" type="presOf" srcId="{48B0EA02-A0EB-4343-B210-08E625017F4A}" destId="{B3416A21-8AFE-4E23-B86E-92CB3B6C8542}" srcOrd="0" destOrd="0" presId="urn:microsoft.com/office/officeart/2005/8/layout/vList5"/>
    <dgm:cxn modelId="{3273BC10-E622-4C8B-8A26-146068C81E1D}" srcId="{930774FB-DAF5-4DC4-957D-BE6375BC7388}" destId="{16CB57E7-31D9-405D-A580-7175FA8409A9}" srcOrd="3" destOrd="0" parTransId="{E46F6E35-40AF-4C7D-96D9-C0F66AEAEF60}" sibTransId="{55EA4AC3-DDBD-4640-B1E5-55EF2C037E9F}"/>
    <dgm:cxn modelId="{CCD9DC3A-47FD-42A0-8ABD-B92464A9A036}" srcId="{930774FB-DAF5-4DC4-957D-BE6375BC7388}" destId="{0A86C042-A418-45CD-BECA-F49F6DFE45B6}" srcOrd="0" destOrd="0" parTransId="{6C08F2FE-7F8C-483A-AB6C-D29051C63A63}" sibTransId="{0DCFA12F-97A9-4C3B-B022-BDB7A6E205EC}"/>
    <dgm:cxn modelId="{F18F493F-3DDD-424D-AF9C-4750ADBA3571}" srcId="{86FDB4E9-E280-4E0A-9312-635D413AB3A7}" destId="{930774FB-DAF5-4DC4-957D-BE6375BC7388}" srcOrd="0" destOrd="0" parTransId="{8BEC0504-E1FE-4FC3-BC52-0BA233ABAF3C}" sibTransId="{4D18AB75-B071-4BF4-AF5E-186B205D0A0C}"/>
    <dgm:cxn modelId="{0F8638C0-A000-4223-8646-5686988474D2}" srcId="{D8CED1BA-F58F-4510-94ED-A0CAB9F1F45B}" destId="{48B0EA02-A0EB-4343-B210-08E625017F4A}" srcOrd="0" destOrd="0" parTransId="{BF1F1727-C3D9-4F25-A368-7E32A87D086F}" sibTransId="{AEDCB805-1104-42CC-A60B-FA5B06C1F807}"/>
    <dgm:cxn modelId="{2A590F61-0201-425C-B0B6-036A21F077B2}" type="presOf" srcId="{2C3CD659-5DF5-4450-B247-9FECC5FDF56E}" destId="{B3416A21-8AFE-4E23-B86E-92CB3B6C8542}" srcOrd="0" destOrd="2" presId="urn:microsoft.com/office/officeart/2005/8/layout/vList5"/>
    <dgm:cxn modelId="{6B20E61E-8580-4482-9AEA-4EFCE1D56B47}" type="presOf" srcId="{76743363-0DEF-43E7-9AAC-83D81CAD003D}" destId="{62567958-DB98-42D1-9E29-F884E0523260}" srcOrd="0" destOrd="2" presId="urn:microsoft.com/office/officeart/2005/8/layout/vList5"/>
    <dgm:cxn modelId="{29C033CB-FEA2-45D4-9A33-4523C867EF9D}" type="presOf" srcId="{5BCE0677-4448-4254-B421-4A91E4995955}" destId="{B3416A21-8AFE-4E23-B86E-92CB3B6C8542}" srcOrd="0" destOrd="8" presId="urn:microsoft.com/office/officeart/2005/8/layout/vList5"/>
    <dgm:cxn modelId="{2E11BA69-164D-4A5F-A920-004946FEDCF9}" type="presOf" srcId="{A1609D0E-6B0C-4E8D-B52C-926D6F20F4A4}" destId="{B3416A21-8AFE-4E23-B86E-92CB3B6C8542}" srcOrd="0" destOrd="1" presId="urn:microsoft.com/office/officeart/2005/8/layout/vList5"/>
    <dgm:cxn modelId="{1AFCD3D6-820F-4405-BCE3-04CCEF283613}" type="presOf" srcId="{0A86C042-A418-45CD-BECA-F49F6DFE45B6}" destId="{62567958-DB98-42D1-9E29-F884E0523260}" srcOrd="0" destOrd="0" presId="urn:microsoft.com/office/officeart/2005/8/layout/vList5"/>
    <dgm:cxn modelId="{55966A22-881F-4C9B-ACBF-1D9C30F87871}" type="presOf" srcId="{CC19D0CA-9F91-4185-9BFB-8A0A015D06AA}" destId="{B3416A21-8AFE-4E23-B86E-92CB3B6C8542}" srcOrd="0" destOrd="3" presId="urn:microsoft.com/office/officeart/2005/8/layout/vList5"/>
    <dgm:cxn modelId="{1B363EA5-0C94-47D3-BDBB-D0AE1E9DDE88}" srcId="{86FDB4E9-E280-4E0A-9312-635D413AB3A7}" destId="{D8CED1BA-F58F-4510-94ED-A0CAB9F1F45B}" srcOrd="1" destOrd="0" parTransId="{35DF7100-16C4-4C56-AC8C-4BD5CC1C7AFD}" sibTransId="{F26CB1A8-6A0F-42FF-A33A-D1271193A8E1}"/>
    <dgm:cxn modelId="{634699BA-FDC5-4FF9-B8EE-1DB82AE62A14}" srcId="{D8CED1BA-F58F-4510-94ED-A0CAB9F1F45B}" destId="{D8736F9A-F147-4ED0-A8BF-EAED95502093}" srcOrd="6" destOrd="0" parTransId="{B09F47AF-F35E-418B-A47D-3E9E5E1F2BD3}" sibTransId="{ED068DDC-F733-4C6D-8830-506B5462BC6C}"/>
    <dgm:cxn modelId="{11CF84C4-7BBB-4F52-BDC1-A3B064C15C58}" type="presOf" srcId="{930774FB-DAF5-4DC4-957D-BE6375BC7388}" destId="{0A5D2997-F0EF-4C1D-B115-7708FCF32819}" srcOrd="0" destOrd="0" presId="urn:microsoft.com/office/officeart/2005/8/layout/vList5"/>
    <dgm:cxn modelId="{53306E97-EF86-4712-8DB8-BAB3272FE4DF}" srcId="{D8CED1BA-F58F-4510-94ED-A0CAB9F1F45B}" destId="{2C3CD659-5DF5-4450-B247-9FECC5FDF56E}" srcOrd="2" destOrd="0" parTransId="{016E28BF-AC19-4AE5-8B96-986182D6C5DB}" sibTransId="{68C3736C-42B2-4095-A080-5F09575CD781}"/>
    <dgm:cxn modelId="{95B7C783-AE1B-462C-A0F5-9D75FC33F1BE}" srcId="{D8CED1BA-F58F-4510-94ED-A0CAB9F1F45B}" destId="{5BCE0677-4448-4254-B421-4A91E4995955}" srcOrd="8" destOrd="0" parTransId="{6B9D8757-810F-4D0B-984D-ED5BA2B48B53}" sibTransId="{243C64A2-4904-4A44-9022-52C8B671C5CE}"/>
    <dgm:cxn modelId="{C7D0EA9E-732B-4387-BDCD-FE1836B117FD}" type="presOf" srcId="{D8CED1BA-F58F-4510-94ED-A0CAB9F1F45B}" destId="{22DA29F6-CCFC-417B-8DF7-39C521C662FA}" srcOrd="0" destOrd="0" presId="urn:microsoft.com/office/officeart/2005/8/layout/vList5"/>
    <dgm:cxn modelId="{D8755D9C-28F9-4E1A-B552-C7F20C565BF8}" type="presParOf" srcId="{D330C9F8-70E3-47F3-BB5B-FBD06B7C5895}" destId="{0878D3E3-7272-442E-8ECC-7BC5E5540F91}" srcOrd="0" destOrd="0" presId="urn:microsoft.com/office/officeart/2005/8/layout/vList5"/>
    <dgm:cxn modelId="{ED1A5C8F-D825-423B-A233-D80FDD3E5C72}" type="presParOf" srcId="{0878D3E3-7272-442E-8ECC-7BC5E5540F91}" destId="{0A5D2997-F0EF-4C1D-B115-7708FCF32819}" srcOrd="0" destOrd="0" presId="urn:microsoft.com/office/officeart/2005/8/layout/vList5"/>
    <dgm:cxn modelId="{4DA5CF43-4758-41E5-84FE-2DD2EE0F067A}" type="presParOf" srcId="{0878D3E3-7272-442E-8ECC-7BC5E5540F91}" destId="{62567958-DB98-42D1-9E29-F884E0523260}" srcOrd="1" destOrd="0" presId="urn:microsoft.com/office/officeart/2005/8/layout/vList5"/>
    <dgm:cxn modelId="{AE6395B3-932C-45F3-966D-4C4C9CF36615}" type="presParOf" srcId="{D330C9F8-70E3-47F3-BB5B-FBD06B7C5895}" destId="{7CAD1D8C-9257-47B7-AE6C-038D4D6E4FE6}" srcOrd="1" destOrd="0" presId="urn:microsoft.com/office/officeart/2005/8/layout/vList5"/>
    <dgm:cxn modelId="{3A0CB8C9-C8A2-4837-8FA0-D68B8C923842}" type="presParOf" srcId="{D330C9F8-70E3-47F3-BB5B-FBD06B7C5895}" destId="{844119A2-61EC-400E-A76C-EDE29A949FED}" srcOrd="2" destOrd="0" presId="urn:microsoft.com/office/officeart/2005/8/layout/vList5"/>
    <dgm:cxn modelId="{3AC9473F-072E-402C-A5FC-981B6B2C38CC}" type="presParOf" srcId="{844119A2-61EC-400E-A76C-EDE29A949FED}" destId="{22DA29F6-CCFC-417B-8DF7-39C521C662FA}" srcOrd="0" destOrd="0" presId="urn:microsoft.com/office/officeart/2005/8/layout/vList5"/>
    <dgm:cxn modelId="{3FC30D21-10E4-492D-A366-9931A00FB30D}" type="presParOf" srcId="{844119A2-61EC-400E-A76C-EDE29A949FED}" destId="{B3416A21-8AFE-4E23-B86E-92CB3B6C854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FDB4E9-E280-4E0A-9312-635D413AB3A7}"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48B0EA02-A0EB-4343-B210-08E625017F4A}">
      <dgm:prSet phldrT="[Text]" custT="1"/>
      <dgm:spPr/>
      <dgm:t>
        <a:bodyPr/>
        <a:lstStyle/>
        <a:p>
          <a:r>
            <a:rPr lang="en-PH" sz="1400" dirty="0" smtClean="0"/>
            <a:t>Varietal Improvement Program </a:t>
          </a:r>
          <a:endParaRPr lang="en-US" sz="1400" dirty="0"/>
        </a:p>
      </dgm:t>
    </dgm:pt>
    <dgm:pt modelId="{AEDCB805-1104-42CC-A60B-FA5B06C1F807}" type="sibTrans" cxnId="{0F8638C0-A000-4223-8646-5686988474D2}">
      <dgm:prSet/>
      <dgm:spPr/>
      <dgm:t>
        <a:bodyPr/>
        <a:lstStyle/>
        <a:p>
          <a:endParaRPr lang="en-US"/>
        </a:p>
      </dgm:t>
    </dgm:pt>
    <dgm:pt modelId="{BF1F1727-C3D9-4F25-A368-7E32A87D086F}" type="parTrans" cxnId="{0F8638C0-A000-4223-8646-5686988474D2}">
      <dgm:prSet/>
      <dgm:spPr/>
      <dgm:t>
        <a:bodyPr/>
        <a:lstStyle/>
        <a:p>
          <a:endParaRPr lang="en-US"/>
        </a:p>
      </dgm:t>
    </dgm:pt>
    <dgm:pt modelId="{930774FB-DAF5-4DC4-957D-BE6375BC7388}">
      <dgm:prSet phldrT="[Text]" custT="1"/>
      <dgm:spPr/>
      <dgm:t>
        <a:bodyPr/>
        <a:lstStyle/>
        <a:p>
          <a:pPr algn="ctr"/>
          <a:r>
            <a:rPr lang="en-PH" sz="2500" b="1" dirty="0">
              <a:effectLst>
                <a:outerShdw blurRad="38100" dist="38100" dir="2700000" algn="tl">
                  <a:srgbClr val="000000">
                    <a:alpha val="43137"/>
                  </a:srgbClr>
                </a:outerShdw>
              </a:effectLst>
            </a:rPr>
            <a:t>Promotion of Value-Added Products</a:t>
          </a:r>
          <a:endParaRPr lang="en-US" sz="2500" dirty="0">
            <a:effectLst>
              <a:outerShdw blurRad="38100" dist="38100" dir="2700000" algn="tl">
                <a:srgbClr val="000000">
                  <a:alpha val="43137"/>
                </a:srgbClr>
              </a:outerShdw>
            </a:effectLst>
          </a:endParaRPr>
        </a:p>
      </dgm:t>
    </dgm:pt>
    <dgm:pt modelId="{4D18AB75-B071-4BF4-AF5E-186B205D0A0C}" type="sibTrans" cxnId="{F18F493F-3DDD-424D-AF9C-4750ADBA3571}">
      <dgm:prSet/>
      <dgm:spPr/>
      <dgm:t>
        <a:bodyPr/>
        <a:lstStyle/>
        <a:p>
          <a:endParaRPr lang="en-US"/>
        </a:p>
      </dgm:t>
    </dgm:pt>
    <dgm:pt modelId="{8BEC0504-E1FE-4FC3-BC52-0BA233ABAF3C}" type="parTrans" cxnId="{F18F493F-3DDD-424D-AF9C-4750ADBA3571}">
      <dgm:prSet/>
      <dgm:spPr/>
      <dgm:t>
        <a:bodyPr/>
        <a:lstStyle/>
        <a:p>
          <a:endParaRPr lang="en-US"/>
        </a:p>
      </dgm:t>
    </dgm:pt>
    <dgm:pt modelId="{D47D93C1-4B61-44A5-BDC5-7B790B2CBDC6}">
      <dgm:prSet phldrT="[Text]" custT="1"/>
      <dgm:spPr/>
      <dgm:t>
        <a:bodyPr/>
        <a:lstStyle/>
        <a:p>
          <a:r>
            <a:rPr lang="en-US" sz="2500" b="1" dirty="0"/>
            <a:t>Continual </a:t>
          </a:r>
          <a:r>
            <a:rPr lang="en-US" sz="2500" b="1" dirty="0" smtClean="0"/>
            <a:t>Research </a:t>
          </a:r>
          <a:r>
            <a:rPr lang="en-US" sz="2500" b="1" dirty="0"/>
            <a:t>and Development</a:t>
          </a:r>
          <a:endParaRPr kumimoji="0" lang="en-US" sz="2500" b="0" i="0" u="none" baseline="0" dirty="0"/>
        </a:p>
      </dgm:t>
    </dgm:pt>
    <dgm:pt modelId="{13FC3F08-8775-4248-A90F-FA5824583EC1}" type="parTrans" cxnId="{CBFB7C5B-9542-4322-9910-608AC579FFB2}">
      <dgm:prSet/>
      <dgm:spPr/>
      <dgm:t>
        <a:bodyPr/>
        <a:lstStyle/>
        <a:p>
          <a:endParaRPr lang="en-US"/>
        </a:p>
      </dgm:t>
    </dgm:pt>
    <dgm:pt modelId="{5AC71021-792C-4657-A7F3-F0B4BF759FBD}" type="sibTrans" cxnId="{CBFB7C5B-9542-4322-9910-608AC579FFB2}">
      <dgm:prSet/>
      <dgm:spPr/>
      <dgm:t>
        <a:bodyPr/>
        <a:lstStyle/>
        <a:p>
          <a:endParaRPr lang="en-US"/>
        </a:p>
      </dgm:t>
    </dgm:pt>
    <dgm:pt modelId="{3A104EFF-41FE-4AD1-B337-229135E13365}">
      <dgm:prSet phldrT="[Text]" custT="1"/>
      <dgm:spPr/>
      <dgm:t>
        <a:bodyPr/>
        <a:lstStyle/>
        <a:p>
          <a:pPr algn="l"/>
          <a:endParaRPr lang="en-US" sz="1300" dirty="0"/>
        </a:p>
      </dgm:t>
    </dgm:pt>
    <dgm:pt modelId="{D85EB846-E7F4-4E7B-B901-2F1F96024116}" type="parTrans" cxnId="{A7A28DCE-B8C9-40EE-B31C-CEDB719092C4}">
      <dgm:prSet/>
      <dgm:spPr/>
      <dgm:t>
        <a:bodyPr/>
        <a:lstStyle/>
        <a:p>
          <a:endParaRPr lang="en-US"/>
        </a:p>
      </dgm:t>
    </dgm:pt>
    <dgm:pt modelId="{ED48617A-0FB7-4DA8-B53A-549582D1A049}" type="sibTrans" cxnId="{A7A28DCE-B8C9-40EE-B31C-CEDB719092C4}">
      <dgm:prSet/>
      <dgm:spPr/>
      <dgm:t>
        <a:bodyPr/>
        <a:lstStyle/>
        <a:p>
          <a:endParaRPr lang="en-US"/>
        </a:p>
      </dgm:t>
    </dgm:pt>
    <dgm:pt modelId="{7CCBA2BC-3390-43D0-ACE2-23E239E89B0C}">
      <dgm:prSet phldrT="[Text]" custT="1"/>
      <dgm:spPr/>
      <dgm:t>
        <a:bodyPr/>
        <a:lstStyle/>
        <a:p>
          <a:pPr algn="l"/>
          <a:endParaRPr lang="en-US" sz="1000" dirty="0"/>
        </a:p>
      </dgm:t>
    </dgm:pt>
    <dgm:pt modelId="{E91BACC3-814F-40CB-B604-D97A98BE3D40}" type="parTrans" cxnId="{3EEB4EF9-1460-4CFC-9423-682293C800B6}">
      <dgm:prSet/>
      <dgm:spPr/>
      <dgm:t>
        <a:bodyPr/>
        <a:lstStyle/>
        <a:p>
          <a:endParaRPr lang="en-US"/>
        </a:p>
      </dgm:t>
    </dgm:pt>
    <dgm:pt modelId="{8A033FD9-951F-4F79-ACC8-F48A2A2F7C95}" type="sibTrans" cxnId="{3EEB4EF9-1460-4CFC-9423-682293C800B6}">
      <dgm:prSet/>
      <dgm:spPr/>
      <dgm:t>
        <a:bodyPr/>
        <a:lstStyle/>
        <a:p>
          <a:endParaRPr lang="en-US"/>
        </a:p>
      </dgm:t>
    </dgm:pt>
    <dgm:pt modelId="{981E7870-4FCC-4F96-B613-DCB4EF9C2F0E}">
      <dgm:prSet phldrT="[Text]" custT="1"/>
      <dgm:spPr/>
      <dgm:t>
        <a:bodyPr/>
        <a:lstStyle/>
        <a:p>
          <a:pPr algn="l"/>
          <a:r>
            <a:rPr lang="en-PH" sz="1300" dirty="0" smtClean="0"/>
            <a:t>Conduct of Skills and Techno Transfer Training on Cacao Processing </a:t>
          </a:r>
          <a:endParaRPr lang="en-US" sz="1300" dirty="0"/>
        </a:p>
      </dgm:t>
    </dgm:pt>
    <dgm:pt modelId="{81BF4B37-FD59-4A87-8174-59B8B6F851F4}" type="parTrans" cxnId="{80F8C91E-2E8B-4152-954C-D6E25A972FC5}">
      <dgm:prSet/>
      <dgm:spPr/>
      <dgm:t>
        <a:bodyPr/>
        <a:lstStyle/>
        <a:p>
          <a:endParaRPr lang="en-US"/>
        </a:p>
      </dgm:t>
    </dgm:pt>
    <dgm:pt modelId="{BA6A4735-E32A-4DE4-94D5-BAAF7ED06DB2}" type="sibTrans" cxnId="{80F8C91E-2E8B-4152-954C-D6E25A972FC5}">
      <dgm:prSet/>
      <dgm:spPr/>
      <dgm:t>
        <a:bodyPr/>
        <a:lstStyle/>
        <a:p>
          <a:endParaRPr lang="en-US"/>
        </a:p>
      </dgm:t>
    </dgm:pt>
    <dgm:pt modelId="{B82A3692-5FF0-4114-9943-C36509A14152}">
      <dgm:prSet phldrT="[Text]" custT="1"/>
      <dgm:spPr/>
      <dgm:t>
        <a:bodyPr/>
        <a:lstStyle/>
        <a:p>
          <a:pPr algn="l"/>
          <a:r>
            <a:rPr lang="en-PH" sz="1300" dirty="0" smtClean="0"/>
            <a:t>Conduct of entrepreneurship seminars </a:t>
          </a:r>
          <a:endParaRPr lang="en-US" sz="1300" dirty="0"/>
        </a:p>
      </dgm:t>
    </dgm:pt>
    <dgm:pt modelId="{7AD09B7F-9CA4-41C0-B10B-1B54F9C7CBD2}" type="parTrans" cxnId="{044F0CCE-18C8-4EEA-B6FD-C62FD95EA802}">
      <dgm:prSet/>
      <dgm:spPr/>
      <dgm:t>
        <a:bodyPr/>
        <a:lstStyle/>
        <a:p>
          <a:endParaRPr lang="en-US"/>
        </a:p>
      </dgm:t>
    </dgm:pt>
    <dgm:pt modelId="{1D315D87-5607-42AB-A3BC-DE1B326F57E1}" type="sibTrans" cxnId="{044F0CCE-18C8-4EEA-B6FD-C62FD95EA802}">
      <dgm:prSet/>
      <dgm:spPr/>
      <dgm:t>
        <a:bodyPr/>
        <a:lstStyle/>
        <a:p>
          <a:endParaRPr lang="en-US"/>
        </a:p>
      </dgm:t>
    </dgm:pt>
    <dgm:pt modelId="{8087DFDC-6C9E-4DF7-903D-98579ECC5BA0}">
      <dgm:prSet phldrT="[Text]" custT="1"/>
      <dgm:spPr/>
      <dgm:t>
        <a:bodyPr/>
        <a:lstStyle/>
        <a:p>
          <a:pPr algn="l"/>
          <a:r>
            <a:rPr lang="en-US" sz="1300" dirty="0" smtClean="0"/>
            <a:t>Conduct of Product Development Clinics and technology upgrading </a:t>
          </a:r>
          <a:endParaRPr lang="en-US" sz="1300" dirty="0"/>
        </a:p>
      </dgm:t>
    </dgm:pt>
    <dgm:pt modelId="{364F85CB-759D-4E47-9062-714AAE2F93C5}" type="parTrans" cxnId="{F87F44DA-6A89-44A5-A1FA-76956E78ED52}">
      <dgm:prSet/>
      <dgm:spPr/>
      <dgm:t>
        <a:bodyPr/>
        <a:lstStyle/>
        <a:p>
          <a:endParaRPr lang="en-US"/>
        </a:p>
      </dgm:t>
    </dgm:pt>
    <dgm:pt modelId="{0F51165C-F79B-491E-8E46-662C3A180084}" type="sibTrans" cxnId="{F87F44DA-6A89-44A5-A1FA-76956E78ED52}">
      <dgm:prSet/>
      <dgm:spPr/>
      <dgm:t>
        <a:bodyPr/>
        <a:lstStyle/>
        <a:p>
          <a:endParaRPr lang="en-US"/>
        </a:p>
      </dgm:t>
    </dgm:pt>
    <dgm:pt modelId="{D93E4D93-99E1-41F0-8D55-D710DAE588E3}">
      <dgm:prSet phldrT="[Text]" custT="1"/>
      <dgm:spPr/>
      <dgm:t>
        <a:bodyPr/>
        <a:lstStyle/>
        <a:p>
          <a:pPr algn="l"/>
          <a:r>
            <a:rPr lang="en-PH" sz="1300" dirty="0" smtClean="0"/>
            <a:t>Productivity Enhancement Trainings </a:t>
          </a:r>
          <a:endParaRPr lang="en-US" sz="1300" dirty="0"/>
        </a:p>
      </dgm:t>
    </dgm:pt>
    <dgm:pt modelId="{C12AC656-E975-480E-9981-B6753059122B}" type="parTrans" cxnId="{B66D2E6A-0915-4CCF-BD5D-B955BEAD98A9}">
      <dgm:prSet/>
      <dgm:spPr/>
      <dgm:t>
        <a:bodyPr/>
        <a:lstStyle/>
        <a:p>
          <a:endParaRPr lang="en-US"/>
        </a:p>
      </dgm:t>
    </dgm:pt>
    <dgm:pt modelId="{5A55AAFD-B6A7-47AD-AED3-05F4B61DE401}" type="sibTrans" cxnId="{B66D2E6A-0915-4CCF-BD5D-B955BEAD98A9}">
      <dgm:prSet/>
      <dgm:spPr/>
      <dgm:t>
        <a:bodyPr/>
        <a:lstStyle/>
        <a:p>
          <a:endParaRPr lang="en-US"/>
        </a:p>
      </dgm:t>
    </dgm:pt>
    <dgm:pt modelId="{63789E13-5938-4754-B6CC-67DDDC52697E}">
      <dgm:prSet phldrT="[Text]" custT="1"/>
      <dgm:spPr/>
      <dgm:t>
        <a:bodyPr/>
        <a:lstStyle/>
        <a:p>
          <a:pPr algn="l"/>
          <a:r>
            <a:rPr lang="en-US" sz="1300" dirty="0" smtClean="0"/>
            <a:t>Provision of Cacao Processing Facilities (Common Service Facilities) </a:t>
          </a:r>
          <a:endParaRPr lang="en-US" sz="1300" dirty="0"/>
        </a:p>
      </dgm:t>
    </dgm:pt>
    <dgm:pt modelId="{D872FAF0-62DB-4EB8-BA00-765254A72696}" type="parTrans" cxnId="{1D0A40F7-FA53-4F12-8CAC-D785653B6A8A}">
      <dgm:prSet/>
      <dgm:spPr/>
      <dgm:t>
        <a:bodyPr/>
        <a:lstStyle/>
        <a:p>
          <a:endParaRPr lang="en-US"/>
        </a:p>
      </dgm:t>
    </dgm:pt>
    <dgm:pt modelId="{390B941E-7250-4C5F-8564-255559890979}" type="sibTrans" cxnId="{1D0A40F7-FA53-4F12-8CAC-D785653B6A8A}">
      <dgm:prSet/>
      <dgm:spPr/>
      <dgm:t>
        <a:bodyPr/>
        <a:lstStyle/>
        <a:p>
          <a:endParaRPr lang="en-US"/>
        </a:p>
      </dgm:t>
    </dgm:pt>
    <dgm:pt modelId="{249E4A89-9583-4F38-962E-A119DCB6A8F9}">
      <dgm:prSet phldrT="[Text]" custT="1"/>
      <dgm:spPr/>
      <dgm:t>
        <a:bodyPr/>
        <a:lstStyle/>
        <a:p>
          <a:pPr algn="l"/>
          <a:r>
            <a:rPr lang="en-US" sz="1300" dirty="0" smtClean="0"/>
            <a:t>Creation of Inter-Agency Convergence Initiatives to support Capacity Building Activities for cacao processing </a:t>
          </a:r>
          <a:endParaRPr lang="en-US" sz="1300" dirty="0"/>
        </a:p>
      </dgm:t>
    </dgm:pt>
    <dgm:pt modelId="{E38541BB-BD65-4DEA-BE36-7BFA23F7E064}" type="parTrans" cxnId="{1BBC5C43-710A-4B30-AF49-A666E4E1DA3A}">
      <dgm:prSet/>
      <dgm:spPr/>
      <dgm:t>
        <a:bodyPr/>
        <a:lstStyle/>
        <a:p>
          <a:endParaRPr lang="en-US"/>
        </a:p>
      </dgm:t>
    </dgm:pt>
    <dgm:pt modelId="{2275F356-A6F4-46DA-9454-8DA047748D98}" type="sibTrans" cxnId="{1BBC5C43-710A-4B30-AF49-A666E4E1DA3A}">
      <dgm:prSet/>
      <dgm:spPr/>
      <dgm:t>
        <a:bodyPr/>
        <a:lstStyle/>
        <a:p>
          <a:endParaRPr lang="en-US"/>
        </a:p>
      </dgm:t>
    </dgm:pt>
    <dgm:pt modelId="{3A360F8B-1573-46A7-9334-CC89119A60E2}">
      <dgm:prSet phldrT="[Text]" custT="1"/>
      <dgm:spPr/>
      <dgm:t>
        <a:bodyPr/>
        <a:lstStyle/>
        <a:p>
          <a:pPr algn="l"/>
          <a:r>
            <a:rPr lang="en-US" sz="1300" dirty="0" smtClean="0"/>
            <a:t>Utilization of cacao pod husk as fuel briquettes, cellulose acetate, feeds and pectin</a:t>
          </a:r>
          <a:endParaRPr lang="en-US" sz="1300" dirty="0"/>
        </a:p>
      </dgm:t>
    </dgm:pt>
    <dgm:pt modelId="{87D29935-8047-444B-9AF7-FEBEBA9AE399}" type="parTrans" cxnId="{73700CB9-616E-4465-8146-CD557C17867D}">
      <dgm:prSet/>
      <dgm:spPr/>
      <dgm:t>
        <a:bodyPr/>
        <a:lstStyle/>
        <a:p>
          <a:endParaRPr lang="en-US"/>
        </a:p>
      </dgm:t>
    </dgm:pt>
    <dgm:pt modelId="{0FB207A8-D5F1-40B1-A95A-63A9A6841BF1}" type="sibTrans" cxnId="{73700CB9-616E-4465-8146-CD557C17867D}">
      <dgm:prSet/>
      <dgm:spPr/>
      <dgm:t>
        <a:bodyPr/>
        <a:lstStyle/>
        <a:p>
          <a:endParaRPr lang="en-US"/>
        </a:p>
      </dgm:t>
    </dgm:pt>
    <dgm:pt modelId="{AD1F7D0F-2402-4FF0-AA78-0D27B5AF7771}">
      <dgm:prSet phldrT="[Text]" custT="1"/>
      <dgm:spPr/>
      <dgm:t>
        <a:bodyPr/>
        <a:lstStyle/>
        <a:p>
          <a:pPr algn="l"/>
          <a:r>
            <a:rPr lang="en-US" sz="1300" dirty="0" smtClean="0"/>
            <a:t>Utilization of cacao dripping as wine, vinegar, ethanol and pectin</a:t>
          </a:r>
          <a:endParaRPr lang="en-US" sz="1300" dirty="0"/>
        </a:p>
      </dgm:t>
    </dgm:pt>
    <dgm:pt modelId="{C5419276-2C3D-48C9-A99D-66B02DB5F656}" type="parTrans" cxnId="{9D91AC15-76DF-44C7-9D6C-93B60F0C2DA0}">
      <dgm:prSet/>
      <dgm:spPr/>
      <dgm:t>
        <a:bodyPr/>
        <a:lstStyle/>
        <a:p>
          <a:endParaRPr lang="en-US"/>
        </a:p>
      </dgm:t>
    </dgm:pt>
    <dgm:pt modelId="{F95F0201-A45C-4972-9C1E-865C5D2DA157}" type="sibTrans" cxnId="{9D91AC15-76DF-44C7-9D6C-93B60F0C2DA0}">
      <dgm:prSet/>
      <dgm:spPr/>
      <dgm:t>
        <a:bodyPr/>
        <a:lstStyle/>
        <a:p>
          <a:endParaRPr lang="en-US"/>
        </a:p>
      </dgm:t>
    </dgm:pt>
    <dgm:pt modelId="{DD89A00A-6E7B-4CD6-A02A-130AEAD4200B}">
      <dgm:prSet phldrT="[Text]" custT="1"/>
      <dgm:spPr/>
      <dgm:t>
        <a:bodyPr/>
        <a:lstStyle/>
        <a:p>
          <a:pPr algn="l"/>
          <a:r>
            <a:rPr lang="en-US" sz="1300" dirty="0" smtClean="0"/>
            <a:t>Building cacao waste village enterprise models in strategic growing areas.</a:t>
          </a:r>
          <a:endParaRPr lang="en-US" sz="1300" dirty="0"/>
        </a:p>
      </dgm:t>
    </dgm:pt>
    <dgm:pt modelId="{6D041A81-A04E-4A7D-8756-456633BED542}" type="parTrans" cxnId="{E2965FC0-876C-4D0E-A89A-D2E9D6E55A2F}">
      <dgm:prSet/>
      <dgm:spPr/>
      <dgm:t>
        <a:bodyPr/>
        <a:lstStyle/>
        <a:p>
          <a:endParaRPr lang="en-US"/>
        </a:p>
      </dgm:t>
    </dgm:pt>
    <dgm:pt modelId="{930C71BB-5820-4B33-8842-AAF1649E0513}" type="sibTrans" cxnId="{E2965FC0-876C-4D0E-A89A-D2E9D6E55A2F}">
      <dgm:prSet/>
      <dgm:spPr/>
      <dgm:t>
        <a:bodyPr/>
        <a:lstStyle/>
        <a:p>
          <a:endParaRPr lang="en-US"/>
        </a:p>
      </dgm:t>
    </dgm:pt>
    <dgm:pt modelId="{650DFCF6-9DBB-49F9-94BB-C918F1FF8DC2}">
      <dgm:prSet phldrT="[Text]" custT="1"/>
      <dgm:spPr/>
      <dgm:t>
        <a:bodyPr/>
        <a:lstStyle/>
        <a:p>
          <a:pPr algn="l"/>
          <a:endParaRPr lang="en-US" sz="1200" dirty="0"/>
        </a:p>
      </dgm:t>
    </dgm:pt>
    <dgm:pt modelId="{8D2C35F2-9948-4407-AE58-3F7594F9A269}" type="parTrans" cxnId="{BE687142-DEC6-4A94-B52E-FC250735634B}">
      <dgm:prSet/>
      <dgm:spPr/>
      <dgm:t>
        <a:bodyPr/>
        <a:lstStyle/>
        <a:p>
          <a:endParaRPr lang="en-US"/>
        </a:p>
      </dgm:t>
    </dgm:pt>
    <dgm:pt modelId="{986206A4-6186-492F-A924-F0FB2383DEBD}" type="sibTrans" cxnId="{BE687142-DEC6-4A94-B52E-FC250735634B}">
      <dgm:prSet/>
      <dgm:spPr/>
      <dgm:t>
        <a:bodyPr/>
        <a:lstStyle/>
        <a:p>
          <a:endParaRPr lang="en-US"/>
        </a:p>
      </dgm:t>
    </dgm:pt>
    <dgm:pt modelId="{763DBEE5-10E9-4734-9028-E83D9186500B}">
      <dgm:prSet phldrT="[Text]" custT="1"/>
      <dgm:spPr/>
      <dgm:t>
        <a:bodyPr/>
        <a:lstStyle/>
        <a:p>
          <a:pPr algn="l"/>
          <a:endParaRPr lang="en-US" sz="1200" dirty="0"/>
        </a:p>
      </dgm:t>
    </dgm:pt>
    <dgm:pt modelId="{2B8AEC48-6B5D-4376-A048-41E9C2607406}" type="parTrans" cxnId="{0A42CC14-0C31-453E-8DFC-1ADE826EE9FD}">
      <dgm:prSet/>
      <dgm:spPr/>
      <dgm:t>
        <a:bodyPr/>
        <a:lstStyle/>
        <a:p>
          <a:endParaRPr lang="en-US"/>
        </a:p>
      </dgm:t>
    </dgm:pt>
    <dgm:pt modelId="{EF0EBDC7-D1ED-4A21-908B-9BDCFB6EFD24}" type="sibTrans" cxnId="{0A42CC14-0C31-453E-8DFC-1ADE826EE9FD}">
      <dgm:prSet/>
      <dgm:spPr/>
      <dgm:t>
        <a:bodyPr/>
        <a:lstStyle/>
        <a:p>
          <a:endParaRPr lang="en-US"/>
        </a:p>
      </dgm:t>
    </dgm:pt>
    <dgm:pt modelId="{EF13C70C-045B-4F67-A630-73CAF063656B}">
      <dgm:prSet phldrT="[Text]" custT="1"/>
      <dgm:spPr/>
      <dgm:t>
        <a:bodyPr/>
        <a:lstStyle/>
        <a:p>
          <a:r>
            <a:rPr lang="en-US" sz="1400" dirty="0" smtClean="0"/>
            <a:t>Cultural Management Program </a:t>
          </a:r>
          <a:endParaRPr lang="en-US" sz="1400" dirty="0"/>
        </a:p>
      </dgm:t>
    </dgm:pt>
    <dgm:pt modelId="{1A9A0370-94EC-4964-885B-184C17128D00}" type="parTrans" cxnId="{A4CE30F4-1A23-419E-BE91-29AF65DDB96C}">
      <dgm:prSet/>
      <dgm:spPr/>
      <dgm:t>
        <a:bodyPr/>
        <a:lstStyle/>
        <a:p>
          <a:endParaRPr lang="en-US"/>
        </a:p>
      </dgm:t>
    </dgm:pt>
    <dgm:pt modelId="{B07F5F5C-9A94-44A3-9186-0B91C55E83CB}" type="sibTrans" cxnId="{A4CE30F4-1A23-419E-BE91-29AF65DDB96C}">
      <dgm:prSet/>
      <dgm:spPr/>
      <dgm:t>
        <a:bodyPr/>
        <a:lstStyle/>
        <a:p>
          <a:endParaRPr lang="en-US"/>
        </a:p>
      </dgm:t>
    </dgm:pt>
    <dgm:pt modelId="{B74D8669-B4BC-4AE8-8724-6087417544B5}">
      <dgm:prSet phldrT="[Text]" custT="1"/>
      <dgm:spPr/>
      <dgm:t>
        <a:bodyPr/>
        <a:lstStyle/>
        <a:p>
          <a:r>
            <a:rPr lang="en-PH" sz="1400" dirty="0" smtClean="0"/>
            <a:t>Pest and Diseases Control Program </a:t>
          </a:r>
          <a:endParaRPr lang="en-US" sz="1400" dirty="0"/>
        </a:p>
      </dgm:t>
    </dgm:pt>
    <dgm:pt modelId="{3B0C8E8B-3F62-4930-957E-6F910B72A746}" type="parTrans" cxnId="{41CC8EA1-56FB-4451-B024-D07107CE1807}">
      <dgm:prSet/>
      <dgm:spPr/>
      <dgm:t>
        <a:bodyPr/>
        <a:lstStyle/>
        <a:p>
          <a:endParaRPr lang="en-US"/>
        </a:p>
      </dgm:t>
    </dgm:pt>
    <dgm:pt modelId="{C2AF64BE-475A-4959-B1D6-ED3F94B654EF}" type="sibTrans" cxnId="{41CC8EA1-56FB-4451-B024-D07107CE1807}">
      <dgm:prSet/>
      <dgm:spPr/>
      <dgm:t>
        <a:bodyPr/>
        <a:lstStyle/>
        <a:p>
          <a:endParaRPr lang="en-US"/>
        </a:p>
      </dgm:t>
    </dgm:pt>
    <dgm:pt modelId="{E7C18D6C-D051-4695-964C-3A49BA280D79}">
      <dgm:prSet phldrT="[Text]" custT="1"/>
      <dgm:spPr/>
      <dgm:t>
        <a:bodyPr/>
        <a:lstStyle/>
        <a:p>
          <a:r>
            <a:rPr lang="en-US" sz="1400" dirty="0" smtClean="0"/>
            <a:t>Improvement of Post harvest Technologies and establishment of R&amp;D Center which include laboratory facilities</a:t>
          </a:r>
          <a:endParaRPr lang="en-US" sz="1400" dirty="0"/>
        </a:p>
      </dgm:t>
    </dgm:pt>
    <dgm:pt modelId="{A16C6892-C4CE-4367-A787-AFE0F4A94FDA}" type="parTrans" cxnId="{D3187EA6-F15E-4D5D-B31B-97EBB949F30C}">
      <dgm:prSet/>
      <dgm:spPr/>
      <dgm:t>
        <a:bodyPr/>
        <a:lstStyle/>
        <a:p>
          <a:endParaRPr lang="en-US"/>
        </a:p>
      </dgm:t>
    </dgm:pt>
    <dgm:pt modelId="{F5ACC0DC-BF95-40DF-B9D6-671878287719}" type="sibTrans" cxnId="{D3187EA6-F15E-4D5D-B31B-97EBB949F30C}">
      <dgm:prSet/>
      <dgm:spPr/>
      <dgm:t>
        <a:bodyPr/>
        <a:lstStyle/>
        <a:p>
          <a:endParaRPr lang="en-US"/>
        </a:p>
      </dgm:t>
    </dgm:pt>
    <dgm:pt modelId="{F434AB52-6B2F-48E1-94C0-D238D060A30A}">
      <dgm:prSet phldrT="[Text]" custT="1"/>
      <dgm:spPr/>
      <dgm:t>
        <a:bodyPr/>
        <a:lstStyle/>
        <a:p>
          <a:endParaRPr lang="en-US" sz="1400" dirty="0"/>
        </a:p>
      </dgm:t>
    </dgm:pt>
    <dgm:pt modelId="{B4ABA43E-E85A-4EF9-8F1D-48B78C05B283}" type="parTrans" cxnId="{9D3F24A3-405F-409C-8141-CAB14E3AED29}">
      <dgm:prSet/>
      <dgm:spPr/>
      <dgm:t>
        <a:bodyPr/>
        <a:lstStyle/>
        <a:p>
          <a:endParaRPr lang="en-US"/>
        </a:p>
      </dgm:t>
    </dgm:pt>
    <dgm:pt modelId="{42859C81-4D18-47A0-AFEE-9FC0C7F887F4}" type="sibTrans" cxnId="{9D3F24A3-405F-409C-8141-CAB14E3AED29}">
      <dgm:prSet/>
      <dgm:spPr/>
      <dgm:t>
        <a:bodyPr/>
        <a:lstStyle/>
        <a:p>
          <a:endParaRPr lang="en-US"/>
        </a:p>
      </dgm:t>
    </dgm:pt>
    <dgm:pt modelId="{1381C4DB-BBEB-4459-B109-DA4EF1EF6747}">
      <dgm:prSet phldrT="[Text]" custT="1"/>
      <dgm:spPr/>
      <dgm:t>
        <a:bodyPr/>
        <a:lstStyle/>
        <a:p>
          <a:r>
            <a:rPr lang="en-US" sz="1400" dirty="0" smtClean="0"/>
            <a:t>Cacao Industry Profiling, Mapping and Geo-Tagging</a:t>
          </a:r>
          <a:endParaRPr lang="en-US" sz="1400" dirty="0"/>
        </a:p>
      </dgm:t>
    </dgm:pt>
    <dgm:pt modelId="{1CE9D938-15F9-41AC-96B0-A417C752645E}" type="parTrans" cxnId="{55429B2E-557B-4309-9423-78C85FE1029F}">
      <dgm:prSet/>
      <dgm:spPr/>
      <dgm:t>
        <a:bodyPr/>
        <a:lstStyle/>
        <a:p>
          <a:endParaRPr lang="en-US"/>
        </a:p>
      </dgm:t>
    </dgm:pt>
    <dgm:pt modelId="{37EAD97A-E16C-4FC0-9803-442BD9F792B1}" type="sibTrans" cxnId="{55429B2E-557B-4309-9423-78C85FE1029F}">
      <dgm:prSet/>
      <dgm:spPr/>
      <dgm:t>
        <a:bodyPr/>
        <a:lstStyle/>
        <a:p>
          <a:endParaRPr lang="en-US"/>
        </a:p>
      </dgm:t>
    </dgm:pt>
    <dgm:pt modelId="{168734DC-605C-4018-AA3D-14F455391808}">
      <dgm:prSet phldrT="[Text]" custT="1"/>
      <dgm:spPr/>
      <dgm:t>
        <a:bodyPr/>
        <a:lstStyle/>
        <a:p>
          <a:r>
            <a:rPr lang="en-US" sz="1400" dirty="0" smtClean="0"/>
            <a:t>Explore R&amp;D Collaborations with Cacao Industry Experts in the BIMP-EAGA  </a:t>
          </a:r>
          <a:endParaRPr lang="en-US" sz="1400" dirty="0"/>
        </a:p>
      </dgm:t>
    </dgm:pt>
    <dgm:pt modelId="{59A48B76-514D-4E98-AAA9-504E27369306}" type="parTrans" cxnId="{2DA2AE24-3B83-4370-9463-B961A2FE772C}">
      <dgm:prSet/>
      <dgm:spPr/>
      <dgm:t>
        <a:bodyPr/>
        <a:lstStyle/>
        <a:p>
          <a:endParaRPr lang="en-US"/>
        </a:p>
      </dgm:t>
    </dgm:pt>
    <dgm:pt modelId="{2B0A86CB-8F7C-40AA-989F-5CD483216BB8}" type="sibTrans" cxnId="{2DA2AE24-3B83-4370-9463-B961A2FE772C}">
      <dgm:prSet/>
      <dgm:spPr/>
      <dgm:t>
        <a:bodyPr/>
        <a:lstStyle/>
        <a:p>
          <a:endParaRPr lang="en-US"/>
        </a:p>
      </dgm:t>
    </dgm:pt>
    <dgm:pt modelId="{D330C9F8-70E3-47F3-BB5B-FBD06B7C5895}" type="pres">
      <dgm:prSet presAssocID="{86FDB4E9-E280-4E0A-9312-635D413AB3A7}" presName="Name0" presStyleCnt="0">
        <dgm:presLayoutVars>
          <dgm:dir/>
          <dgm:animLvl val="lvl"/>
          <dgm:resizeHandles val="exact"/>
        </dgm:presLayoutVars>
      </dgm:prSet>
      <dgm:spPr/>
      <dgm:t>
        <a:bodyPr/>
        <a:lstStyle/>
        <a:p>
          <a:endParaRPr lang="en-US"/>
        </a:p>
      </dgm:t>
    </dgm:pt>
    <dgm:pt modelId="{0878D3E3-7272-442E-8ECC-7BC5E5540F91}" type="pres">
      <dgm:prSet presAssocID="{930774FB-DAF5-4DC4-957D-BE6375BC7388}" presName="linNode" presStyleCnt="0"/>
      <dgm:spPr/>
    </dgm:pt>
    <dgm:pt modelId="{0A5D2997-F0EF-4C1D-B115-7708FCF32819}" type="pres">
      <dgm:prSet presAssocID="{930774FB-DAF5-4DC4-957D-BE6375BC7388}" presName="parentText" presStyleLbl="node1" presStyleIdx="0" presStyleCnt="2" custScaleY="106003">
        <dgm:presLayoutVars>
          <dgm:chMax val="1"/>
          <dgm:bulletEnabled val="1"/>
        </dgm:presLayoutVars>
      </dgm:prSet>
      <dgm:spPr/>
      <dgm:t>
        <a:bodyPr/>
        <a:lstStyle/>
        <a:p>
          <a:endParaRPr lang="en-US"/>
        </a:p>
      </dgm:t>
    </dgm:pt>
    <dgm:pt modelId="{62567958-DB98-42D1-9E29-F884E0523260}" type="pres">
      <dgm:prSet presAssocID="{930774FB-DAF5-4DC4-957D-BE6375BC7388}" presName="descendantText" presStyleLbl="alignAccFollowNode1" presStyleIdx="0" presStyleCnt="2" custScaleY="179889" custLinFactNeighborX="-486" custLinFactNeighborY="1757">
        <dgm:presLayoutVars>
          <dgm:bulletEnabled val="1"/>
        </dgm:presLayoutVars>
      </dgm:prSet>
      <dgm:spPr/>
      <dgm:t>
        <a:bodyPr/>
        <a:lstStyle/>
        <a:p>
          <a:endParaRPr lang="en-US"/>
        </a:p>
      </dgm:t>
    </dgm:pt>
    <dgm:pt modelId="{7CAD1D8C-9257-47B7-AE6C-038D4D6E4FE6}" type="pres">
      <dgm:prSet presAssocID="{4D18AB75-B071-4BF4-AF5E-186B205D0A0C}" presName="sp" presStyleCnt="0"/>
      <dgm:spPr/>
    </dgm:pt>
    <dgm:pt modelId="{1E9DE65D-8AFB-4A08-AB3F-CAA6F7040345}" type="pres">
      <dgm:prSet presAssocID="{D47D93C1-4B61-44A5-BDC5-7B790B2CBDC6}" presName="linNode" presStyleCnt="0"/>
      <dgm:spPr/>
    </dgm:pt>
    <dgm:pt modelId="{D451AE4C-0AE9-4ADA-8730-51B2B43336AD}" type="pres">
      <dgm:prSet presAssocID="{D47D93C1-4B61-44A5-BDC5-7B790B2CBDC6}" presName="parentText" presStyleLbl="node1" presStyleIdx="1" presStyleCnt="2" custScaleY="94814">
        <dgm:presLayoutVars>
          <dgm:chMax val="1"/>
          <dgm:bulletEnabled val="1"/>
        </dgm:presLayoutVars>
      </dgm:prSet>
      <dgm:spPr/>
      <dgm:t>
        <a:bodyPr/>
        <a:lstStyle/>
        <a:p>
          <a:endParaRPr lang="en-US"/>
        </a:p>
      </dgm:t>
    </dgm:pt>
    <dgm:pt modelId="{925F0963-14C7-4DF9-B85C-C0E094921402}" type="pres">
      <dgm:prSet presAssocID="{D47D93C1-4B61-44A5-BDC5-7B790B2CBDC6}" presName="descendantText" presStyleLbl="alignAccFollowNode1" presStyleIdx="1" presStyleCnt="2" custScaleX="96909" custScaleY="115931">
        <dgm:presLayoutVars>
          <dgm:bulletEnabled val="1"/>
        </dgm:presLayoutVars>
      </dgm:prSet>
      <dgm:spPr/>
      <dgm:t>
        <a:bodyPr/>
        <a:lstStyle/>
        <a:p>
          <a:endParaRPr lang="en-US"/>
        </a:p>
      </dgm:t>
    </dgm:pt>
  </dgm:ptLst>
  <dgm:cxnLst>
    <dgm:cxn modelId="{F18F493F-3DDD-424D-AF9C-4750ADBA3571}" srcId="{86FDB4E9-E280-4E0A-9312-635D413AB3A7}" destId="{930774FB-DAF5-4DC4-957D-BE6375BC7388}" srcOrd="0" destOrd="0" parTransId="{8BEC0504-E1FE-4FC3-BC52-0BA233ABAF3C}" sibTransId="{4D18AB75-B071-4BF4-AF5E-186B205D0A0C}"/>
    <dgm:cxn modelId="{9D3F24A3-405F-409C-8141-CAB14E3AED29}" srcId="{D47D93C1-4B61-44A5-BDC5-7B790B2CBDC6}" destId="{F434AB52-6B2F-48E1-94C0-D238D060A30A}" srcOrd="6" destOrd="0" parTransId="{B4ABA43E-E85A-4EF9-8F1D-48B78C05B283}" sibTransId="{42859C81-4D18-47A0-AFEE-9FC0C7F887F4}"/>
    <dgm:cxn modelId="{E9E18649-2D51-4C33-AF9E-E96F1770BAAB}" type="presOf" srcId="{86FDB4E9-E280-4E0A-9312-635D413AB3A7}" destId="{D330C9F8-70E3-47F3-BB5B-FBD06B7C5895}" srcOrd="0" destOrd="0" presId="urn:microsoft.com/office/officeart/2005/8/layout/vList5"/>
    <dgm:cxn modelId="{D3187EA6-F15E-4D5D-B31B-97EBB949F30C}" srcId="{D47D93C1-4B61-44A5-BDC5-7B790B2CBDC6}" destId="{E7C18D6C-D051-4695-964C-3A49BA280D79}" srcOrd="3" destOrd="0" parTransId="{A16C6892-C4CE-4367-A787-AFE0F4A94FDA}" sibTransId="{F5ACC0DC-BF95-40DF-B9D6-671878287719}"/>
    <dgm:cxn modelId="{80605C36-D189-444F-A821-3EA041984B6B}" type="presOf" srcId="{B74D8669-B4BC-4AE8-8724-6087417544B5}" destId="{925F0963-14C7-4DF9-B85C-C0E094921402}" srcOrd="0" destOrd="2" presId="urn:microsoft.com/office/officeart/2005/8/layout/vList5"/>
    <dgm:cxn modelId="{3A3BB2F6-D0FC-4C0C-9326-E7DDF6E3EDDE}" type="presOf" srcId="{D47D93C1-4B61-44A5-BDC5-7B790B2CBDC6}" destId="{D451AE4C-0AE9-4ADA-8730-51B2B43336AD}" srcOrd="0" destOrd="0" presId="urn:microsoft.com/office/officeart/2005/8/layout/vList5"/>
    <dgm:cxn modelId="{A4CE30F4-1A23-419E-BE91-29AF65DDB96C}" srcId="{D47D93C1-4B61-44A5-BDC5-7B790B2CBDC6}" destId="{EF13C70C-045B-4F67-A630-73CAF063656B}" srcOrd="1" destOrd="0" parTransId="{1A9A0370-94EC-4964-885B-184C17128D00}" sibTransId="{B07F5F5C-9A94-44A3-9186-0B91C55E83CB}"/>
    <dgm:cxn modelId="{80F8C91E-2E8B-4152-954C-D6E25A972FC5}" srcId="{930774FB-DAF5-4DC4-957D-BE6375BC7388}" destId="{981E7870-4FCC-4F96-B613-DCB4EF9C2F0E}" srcOrd="2" destOrd="0" parTransId="{81BF4B37-FD59-4A87-8174-59B8B6F851F4}" sibTransId="{BA6A4735-E32A-4DE4-94D5-BAAF7ED06DB2}"/>
    <dgm:cxn modelId="{E2965FC0-876C-4D0E-A89A-D2E9D6E55A2F}" srcId="{930774FB-DAF5-4DC4-957D-BE6375BC7388}" destId="{DD89A00A-6E7B-4CD6-A02A-130AEAD4200B}" srcOrd="10" destOrd="0" parTransId="{6D041A81-A04E-4A7D-8756-456633BED542}" sibTransId="{930C71BB-5820-4B33-8842-AAF1649E0513}"/>
    <dgm:cxn modelId="{F87F44DA-6A89-44A5-A1FA-76956E78ED52}" srcId="{930774FB-DAF5-4DC4-957D-BE6375BC7388}" destId="{8087DFDC-6C9E-4DF7-903D-98579ECC5BA0}" srcOrd="4" destOrd="0" parTransId="{364F85CB-759D-4E47-9062-714AAE2F93C5}" sibTransId="{0F51165C-F79B-491E-8E46-662C3A180084}"/>
    <dgm:cxn modelId="{BCAC9D5B-2F34-4301-9DC7-EBA4F0D028F5}" type="presOf" srcId="{763DBEE5-10E9-4734-9028-E83D9186500B}" destId="{62567958-DB98-42D1-9E29-F884E0523260}" srcOrd="0" destOrd="1" presId="urn:microsoft.com/office/officeart/2005/8/layout/vList5"/>
    <dgm:cxn modelId="{2CCAE5DA-4781-4823-8434-0C40A4D8D625}" type="presOf" srcId="{3A104EFF-41FE-4AD1-B337-229135E13365}" destId="{62567958-DB98-42D1-9E29-F884E0523260}" srcOrd="0" destOrd="11" presId="urn:microsoft.com/office/officeart/2005/8/layout/vList5"/>
    <dgm:cxn modelId="{AD436309-2189-401B-9656-A451E5CEF73E}" type="presOf" srcId="{AD1F7D0F-2402-4FF0-AA78-0D27B5AF7771}" destId="{62567958-DB98-42D1-9E29-F884E0523260}" srcOrd="0" destOrd="9" presId="urn:microsoft.com/office/officeart/2005/8/layout/vList5"/>
    <dgm:cxn modelId="{D1B294F3-E1BA-415F-B4DD-E840EFD0E7F5}" type="presOf" srcId="{EF13C70C-045B-4F67-A630-73CAF063656B}" destId="{925F0963-14C7-4DF9-B85C-C0E094921402}" srcOrd="0" destOrd="1" presId="urn:microsoft.com/office/officeart/2005/8/layout/vList5"/>
    <dgm:cxn modelId="{3EEB4EF9-1460-4CFC-9423-682293C800B6}" srcId="{930774FB-DAF5-4DC4-957D-BE6375BC7388}" destId="{7CCBA2BC-3390-43D0-ACE2-23E239E89B0C}" srcOrd="12" destOrd="0" parTransId="{E91BACC3-814F-40CB-B604-D97A98BE3D40}" sibTransId="{8A033FD9-951F-4F79-ACC8-F48A2A2F7C95}"/>
    <dgm:cxn modelId="{1D0A40F7-FA53-4F12-8CAC-D785653B6A8A}" srcId="{930774FB-DAF5-4DC4-957D-BE6375BC7388}" destId="{63789E13-5938-4754-B6CC-67DDDC52697E}" srcOrd="6" destOrd="0" parTransId="{D872FAF0-62DB-4EB8-BA00-765254A72696}" sibTransId="{390B941E-7250-4C5F-8564-255559890979}"/>
    <dgm:cxn modelId="{FF8A4DBA-CE06-4116-BABF-7D15B614B729}" type="presOf" srcId="{1381C4DB-BBEB-4459-B109-DA4EF1EF6747}" destId="{925F0963-14C7-4DF9-B85C-C0E094921402}" srcOrd="0" destOrd="4" presId="urn:microsoft.com/office/officeart/2005/8/layout/vList5"/>
    <dgm:cxn modelId="{A8E2675A-58DA-46F5-8370-5717FAD672D8}" type="presOf" srcId="{650DFCF6-9DBB-49F9-94BB-C918F1FF8DC2}" destId="{62567958-DB98-42D1-9E29-F884E0523260}" srcOrd="0" destOrd="0" presId="urn:microsoft.com/office/officeart/2005/8/layout/vList5"/>
    <dgm:cxn modelId="{2A9D799E-DE80-44FE-B982-D8FF3B55F8E9}" type="presOf" srcId="{7CCBA2BC-3390-43D0-ACE2-23E239E89B0C}" destId="{62567958-DB98-42D1-9E29-F884E0523260}" srcOrd="0" destOrd="12" presId="urn:microsoft.com/office/officeart/2005/8/layout/vList5"/>
    <dgm:cxn modelId="{2DA2AE24-3B83-4370-9463-B961A2FE772C}" srcId="{D47D93C1-4B61-44A5-BDC5-7B790B2CBDC6}" destId="{168734DC-605C-4018-AA3D-14F455391808}" srcOrd="5" destOrd="0" parTransId="{59A48B76-514D-4E98-AAA9-504E27369306}" sibTransId="{2B0A86CB-8F7C-40AA-989F-5CD483216BB8}"/>
    <dgm:cxn modelId="{1CFAE5F0-A548-4002-A732-DCA39A33EE43}" type="presOf" srcId="{930774FB-DAF5-4DC4-957D-BE6375BC7388}" destId="{0A5D2997-F0EF-4C1D-B115-7708FCF32819}" srcOrd="0" destOrd="0" presId="urn:microsoft.com/office/officeart/2005/8/layout/vList5"/>
    <dgm:cxn modelId="{FDBCB8F6-1F25-4750-B15F-791DCB1EAE7D}" type="presOf" srcId="{F434AB52-6B2F-48E1-94C0-D238D060A30A}" destId="{925F0963-14C7-4DF9-B85C-C0E094921402}" srcOrd="0" destOrd="6" presId="urn:microsoft.com/office/officeart/2005/8/layout/vList5"/>
    <dgm:cxn modelId="{0F8638C0-A000-4223-8646-5686988474D2}" srcId="{D47D93C1-4B61-44A5-BDC5-7B790B2CBDC6}" destId="{48B0EA02-A0EB-4343-B210-08E625017F4A}" srcOrd="0" destOrd="0" parTransId="{BF1F1727-C3D9-4F25-A368-7E32A87D086F}" sibTransId="{AEDCB805-1104-42CC-A60B-FA5B06C1F807}"/>
    <dgm:cxn modelId="{CC70420E-F954-4FC7-B66E-C6398D6E5218}" type="presOf" srcId="{48B0EA02-A0EB-4343-B210-08E625017F4A}" destId="{925F0963-14C7-4DF9-B85C-C0E094921402}" srcOrd="0" destOrd="0" presId="urn:microsoft.com/office/officeart/2005/8/layout/vList5"/>
    <dgm:cxn modelId="{73700CB9-616E-4465-8146-CD557C17867D}" srcId="{930774FB-DAF5-4DC4-957D-BE6375BC7388}" destId="{3A360F8B-1573-46A7-9334-CC89119A60E2}" srcOrd="8" destOrd="0" parTransId="{87D29935-8047-444B-9AF7-FEBEBA9AE399}" sibTransId="{0FB207A8-D5F1-40B1-A95A-63A9A6841BF1}"/>
    <dgm:cxn modelId="{0D29DBFE-F58A-4F63-9217-71BF4B52AE90}" type="presOf" srcId="{D93E4D93-99E1-41F0-8D55-D710DAE588E3}" destId="{62567958-DB98-42D1-9E29-F884E0523260}" srcOrd="0" destOrd="5" presId="urn:microsoft.com/office/officeart/2005/8/layout/vList5"/>
    <dgm:cxn modelId="{A7A28DCE-B8C9-40EE-B31C-CEDB719092C4}" srcId="{930774FB-DAF5-4DC4-957D-BE6375BC7388}" destId="{3A104EFF-41FE-4AD1-B337-229135E13365}" srcOrd="11" destOrd="0" parTransId="{D85EB846-E7F4-4E7B-B901-2F1F96024116}" sibTransId="{ED48617A-0FB7-4DA8-B53A-549582D1A049}"/>
    <dgm:cxn modelId="{E3DFB436-4D98-4A92-A4D0-AE345736356F}" type="presOf" srcId="{249E4A89-9583-4F38-962E-A119DCB6A8F9}" destId="{62567958-DB98-42D1-9E29-F884E0523260}" srcOrd="0" destOrd="7" presId="urn:microsoft.com/office/officeart/2005/8/layout/vList5"/>
    <dgm:cxn modelId="{B66D2E6A-0915-4CCF-BD5D-B955BEAD98A9}" srcId="{930774FB-DAF5-4DC4-957D-BE6375BC7388}" destId="{D93E4D93-99E1-41F0-8D55-D710DAE588E3}" srcOrd="5" destOrd="0" parTransId="{C12AC656-E975-480E-9981-B6753059122B}" sibTransId="{5A55AAFD-B6A7-47AD-AED3-05F4B61DE401}"/>
    <dgm:cxn modelId="{A9469A1B-1FB2-42E2-9C15-5C34C0110EAE}" type="presOf" srcId="{981E7870-4FCC-4F96-B613-DCB4EF9C2F0E}" destId="{62567958-DB98-42D1-9E29-F884E0523260}" srcOrd="0" destOrd="2" presId="urn:microsoft.com/office/officeart/2005/8/layout/vList5"/>
    <dgm:cxn modelId="{1BBC5C43-710A-4B30-AF49-A666E4E1DA3A}" srcId="{930774FB-DAF5-4DC4-957D-BE6375BC7388}" destId="{249E4A89-9583-4F38-962E-A119DCB6A8F9}" srcOrd="7" destOrd="0" parTransId="{E38541BB-BD65-4DEA-BE36-7BFA23F7E064}" sibTransId="{2275F356-A6F4-46DA-9454-8DA047748D98}"/>
    <dgm:cxn modelId="{74E3D445-92C6-4206-B6CF-19FE9E67C302}" type="presOf" srcId="{63789E13-5938-4754-B6CC-67DDDC52697E}" destId="{62567958-DB98-42D1-9E29-F884E0523260}" srcOrd="0" destOrd="6" presId="urn:microsoft.com/office/officeart/2005/8/layout/vList5"/>
    <dgm:cxn modelId="{78652283-18BC-412C-908E-AA4C7C7B7656}" type="presOf" srcId="{3A360F8B-1573-46A7-9334-CC89119A60E2}" destId="{62567958-DB98-42D1-9E29-F884E0523260}" srcOrd="0" destOrd="8" presId="urn:microsoft.com/office/officeart/2005/8/layout/vList5"/>
    <dgm:cxn modelId="{55429B2E-557B-4309-9423-78C85FE1029F}" srcId="{D47D93C1-4B61-44A5-BDC5-7B790B2CBDC6}" destId="{1381C4DB-BBEB-4459-B109-DA4EF1EF6747}" srcOrd="4" destOrd="0" parTransId="{1CE9D938-15F9-41AC-96B0-A417C752645E}" sibTransId="{37EAD97A-E16C-4FC0-9803-442BD9F792B1}"/>
    <dgm:cxn modelId="{D6A37AE1-6F76-4732-A265-E8DBCFE6051E}" type="presOf" srcId="{DD89A00A-6E7B-4CD6-A02A-130AEAD4200B}" destId="{62567958-DB98-42D1-9E29-F884E0523260}" srcOrd="0" destOrd="10" presId="urn:microsoft.com/office/officeart/2005/8/layout/vList5"/>
    <dgm:cxn modelId="{044F0CCE-18C8-4EEA-B6FD-C62FD95EA802}" srcId="{930774FB-DAF5-4DC4-957D-BE6375BC7388}" destId="{B82A3692-5FF0-4114-9943-C36509A14152}" srcOrd="3" destOrd="0" parTransId="{7AD09B7F-9CA4-41C0-B10B-1B54F9C7CBD2}" sibTransId="{1D315D87-5607-42AB-A3BC-DE1B326F57E1}"/>
    <dgm:cxn modelId="{0A42CC14-0C31-453E-8DFC-1ADE826EE9FD}" srcId="{930774FB-DAF5-4DC4-957D-BE6375BC7388}" destId="{763DBEE5-10E9-4734-9028-E83D9186500B}" srcOrd="1" destOrd="0" parTransId="{2B8AEC48-6B5D-4376-A048-41E9C2607406}" sibTransId="{EF0EBDC7-D1ED-4A21-908B-9BDCFB6EFD24}"/>
    <dgm:cxn modelId="{CBFB7C5B-9542-4322-9910-608AC579FFB2}" srcId="{86FDB4E9-E280-4E0A-9312-635D413AB3A7}" destId="{D47D93C1-4B61-44A5-BDC5-7B790B2CBDC6}" srcOrd="1" destOrd="0" parTransId="{13FC3F08-8775-4248-A90F-FA5824583EC1}" sibTransId="{5AC71021-792C-4657-A7F3-F0B4BF759FBD}"/>
    <dgm:cxn modelId="{9D91AC15-76DF-44C7-9D6C-93B60F0C2DA0}" srcId="{930774FB-DAF5-4DC4-957D-BE6375BC7388}" destId="{AD1F7D0F-2402-4FF0-AA78-0D27B5AF7771}" srcOrd="9" destOrd="0" parTransId="{C5419276-2C3D-48C9-A99D-66B02DB5F656}" sibTransId="{F95F0201-A45C-4972-9C1E-865C5D2DA157}"/>
    <dgm:cxn modelId="{F5B3DADE-11C5-4036-A185-7638560FAEC4}" type="presOf" srcId="{168734DC-605C-4018-AA3D-14F455391808}" destId="{925F0963-14C7-4DF9-B85C-C0E094921402}" srcOrd="0" destOrd="5" presId="urn:microsoft.com/office/officeart/2005/8/layout/vList5"/>
    <dgm:cxn modelId="{158D76A2-B475-43EB-8D90-2A8764D98399}" type="presOf" srcId="{B82A3692-5FF0-4114-9943-C36509A14152}" destId="{62567958-DB98-42D1-9E29-F884E0523260}" srcOrd="0" destOrd="3" presId="urn:microsoft.com/office/officeart/2005/8/layout/vList5"/>
    <dgm:cxn modelId="{73D179C8-0ACE-4E4D-A5C5-ECF4DA8CFC50}" type="presOf" srcId="{E7C18D6C-D051-4695-964C-3A49BA280D79}" destId="{925F0963-14C7-4DF9-B85C-C0E094921402}" srcOrd="0" destOrd="3" presId="urn:microsoft.com/office/officeart/2005/8/layout/vList5"/>
    <dgm:cxn modelId="{21C6DC63-009A-4F6D-971D-3DBE28E964A9}" type="presOf" srcId="{8087DFDC-6C9E-4DF7-903D-98579ECC5BA0}" destId="{62567958-DB98-42D1-9E29-F884E0523260}" srcOrd="0" destOrd="4" presId="urn:microsoft.com/office/officeart/2005/8/layout/vList5"/>
    <dgm:cxn modelId="{BE687142-DEC6-4A94-B52E-FC250735634B}" srcId="{930774FB-DAF5-4DC4-957D-BE6375BC7388}" destId="{650DFCF6-9DBB-49F9-94BB-C918F1FF8DC2}" srcOrd="0" destOrd="0" parTransId="{8D2C35F2-9948-4407-AE58-3F7594F9A269}" sibTransId="{986206A4-6186-492F-A924-F0FB2383DEBD}"/>
    <dgm:cxn modelId="{41CC8EA1-56FB-4451-B024-D07107CE1807}" srcId="{D47D93C1-4B61-44A5-BDC5-7B790B2CBDC6}" destId="{B74D8669-B4BC-4AE8-8724-6087417544B5}" srcOrd="2" destOrd="0" parTransId="{3B0C8E8B-3F62-4930-957E-6F910B72A746}" sibTransId="{C2AF64BE-475A-4959-B1D6-ED3F94B654EF}"/>
    <dgm:cxn modelId="{AFC8A2EA-9A9A-4F38-8FF3-ACEED08135F9}" type="presParOf" srcId="{D330C9F8-70E3-47F3-BB5B-FBD06B7C5895}" destId="{0878D3E3-7272-442E-8ECC-7BC5E5540F91}" srcOrd="0" destOrd="0" presId="urn:microsoft.com/office/officeart/2005/8/layout/vList5"/>
    <dgm:cxn modelId="{EFA833F5-FC2E-430B-83A9-9E71D17E184E}" type="presParOf" srcId="{0878D3E3-7272-442E-8ECC-7BC5E5540F91}" destId="{0A5D2997-F0EF-4C1D-B115-7708FCF32819}" srcOrd="0" destOrd="0" presId="urn:microsoft.com/office/officeart/2005/8/layout/vList5"/>
    <dgm:cxn modelId="{4D6976A8-EEF2-4E29-96CE-A03E0BAB12EC}" type="presParOf" srcId="{0878D3E3-7272-442E-8ECC-7BC5E5540F91}" destId="{62567958-DB98-42D1-9E29-F884E0523260}" srcOrd="1" destOrd="0" presId="urn:microsoft.com/office/officeart/2005/8/layout/vList5"/>
    <dgm:cxn modelId="{B6121F67-30AA-4A7C-A44B-FBE67AFA4D46}" type="presParOf" srcId="{D330C9F8-70E3-47F3-BB5B-FBD06B7C5895}" destId="{7CAD1D8C-9257-47B7-AE6C-038D4D6E4FE6}" srcOrd="1" destOrd="0" presId="urn:microsoft.com/office/officeart/2005/8/layout/vList5"/>
    <dgm:cxn modelId="{CF7678D5-AFBD-4E85-99A3-E197F57536C6}" type="presParOf" srcId="{D330C9F8-70E3-47F3-BB5B-FBD06B7C5895}" destId="{1E9DE65D-8AFB-4A08-AB3F-CAA6F7040345}" srcOrd="2" destOrd="0" presId="urn:microsoft.com/office/officeart/2005/8/layout/vList5"/>
    <dgm:cxn modelId="{B09404BF-4490-4673-97B7-10035A9080ED}" type="presParOf" srcId="{1E9DE65D-8AFB-4A08-AB3F-CAA6F7040345}" destId="{D451AE4C-0AE9-4ADA-8730-51B2B43336AD}" srcOrd="0" destOrd="0" presId="urn:microsoft.com/office/officeart/2005/8/layout/vList5"/>
    <dgm:cxn modelId="{DAC23088-6A69-42EC-AD15-9A589A1A1B7F}" type="presParOf" srcId="{1E9DE65D-8AFB-4A08-AB3F-CAA6F7040345}" destId="{925F0963-14C7-4DF9-B85C-C0E09492140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6FDB4E9-E280-4E0A-9312-635D413AB3A7}" type="doc">
      <dgm:prSet loTypeId="urn:microsoft.com/office/officeart/2005/8/layout/vList5" loCatId="list" qsTypeId="urn:microsoft.com/office/officeart/2005/8/quickstyle/simple1" qsCatId="simple" csTypeId="urn:microsoft.com/office/officeart/2005/8/colors/colorful1#2" csCatId="colorful" phldr="1"/>
      <dgm:spPr/>
      <dgm:t>
        <a:bodyPr/>
        <a:lstStyle/>
        <a:p>
          <a:endParaRPr lang="en-US"/>
        </a:p>
      </dgm:t>
    </dgm:pt>
    <dgm:pt modelId="{930774FB-DAF5-4DC4-957D-BE6375BC7388}">
      <dgm:prSet phldrT="[Text]" custT="1"/>
      <dgm:spPr/>
      <dgm:t>
        <a:bodyPr/>
        <a:lstStyle/>
        <a:p>
          <a:pPr algn="ctr"/>
          <a:r>
            <a:rPr lang="en-US" sz="2500" b="1" dirty="0"/>
            <a:t>Resource Generation and Mobilization</a:t>
          </a:r>
        </a:p>
      </dgm:t>
    </dgm:pt>
    <dgm:pt modelId="{4D18AB75-B071-4BF4-AF5E-186B205D0A0C}" type="sibTrans" cxnId="{F18F493F-3DDD-424D-AF9C-4750ADBA3571}">
      <dgm:prSet/>
      <dgm:spPr/>
      <dgm:t>
        <a:bodyPr/>
        <a:lstStyle/>
        <a:p>
          <a:endParaRPr lang="en-US"/>
        </a:p>
      </dgm:t>
    </dgm:pt>
    <dgm:pt modelId="{8BEC0504-E1FE-4FC3-BC52-0BA233ABAF3C}" type="parTrans" cxnId="{F18F493F-3DDD-424D-AF9C-4750ADBA3571}">
      <dgm:prSet/>
      <dgm:spPr/>
      <dgm:t>
        <a:bodyPr/>
        <a:lstStyle/>
        <a:p>
          <a:endParaRPr lang="en-US"/>
        </a:p>
      </dgm:t>
    </dgm:pt>
    <dgm:pt modelId="{981E7870-4FCC-4F96-B613-DCB4EF9C2F0E}">
      <dgm:prSet phldrT="[Text]" custT="1"/>
      <dgm:spPr/>
      <dgm:t>
        <a:bodyPr/>
        <a:lstStyle/>
        <a:p>
          <a:pPr algn="l"/>
          <a:r>
            <a:rPr lang="en-US" sz="1400" dirty="0"/>
            <a:t>Credit facilitation</a:t>
          </a:r>
        </a:p>
      </dgm:t>
    </dgm:pt>
    <dgm:pt modelId="{81BF4B37-FD59-4A87-8174-59B8B6F851F4}" type="parTrans" cxnId="{80F8C91E-2E8B-4152-954C-D6E25A972FC5}">
      <dgm:prSet/>
      <dgm:spPr/>
      <dgm:t>
        <a:bodyPr/>
        <a:lstStyle/>
        <a:p>
          <a:endParaRPr lang="en-US"/>
        </a:p>
      </dgm:t>
    </dgm:pt>
    <dgm:pt modelId="{BA6A4735-E32A-4DE4-94D5-BAAF7ED06DB2}" type="sibTrans" cxnId="{80F8C91E-2E8B-4152-954C-D6E25A972FC5}">
      <dgm:prSet/>
      <dgm:spPr/>
      <dgm:t>
        <a:bodyPr/>
        <a:lstStyle/>
        <a:p>
          <a:endParaRPr lang="en-US"/>
        </a:p>
      </dgm:t>
    </dgm:pt>
    <dgm:pt modelId="{00CAB5D4-39FF-498F-998B-2FC7DBD744B8}">
      <dgm:prSet phldrT="[Text]" custT="1"/>
      <dgm:spPr/>
      <dgm:t>
        <a:bodyPr/>
        <a:lstStyle/>
        <a:p>
          <a:pPr algn="l"/>
          <a:r>
            <a:rPr lang="en-US" sz="1400" dirty="0"/>
            <a:t>Design Special Programs</a:t>
          </a:r>
        </a:p>
      </dgm:t>
    </dgm:pt>
    <dgm:pt modelId="{7C536E1A-7E8D-4065-A87E-DFD963DDCC14}" type="parTrans" cxnId="{BE418DDA-6190-4DC3-86E5-0C67502E7325}">
      <dgm:prSet/>
      <dgm:spPr/>
      <dgm:t>
        <a:bodyPr/>
        <a:lstStyle/>
        <a:p>
          <a:endParaRPr lang="en-US"/>
        </a:p>
      </dgm:t>
    </dgm:pt>
    <dgm:pt modelId="{39F545A8-243C-4FF9-923E-5D00ED8FAD85}" type="sibTrans" cxnId="{BE418DDA-6190-4DC3-86E5-0C67502E7325}">
      <dgm:prSet/>
      <dgm:spPr/>
      <dgm:t>
        <a:bodyPr/>
        <a:lstStyle/>
        <a:p>
          <a:endParaRPr lang="en-US"/>
        </a:p>
      </dgm:t>
    </dgm:pt>
    <dgm:pt modelId="{1DFE6622-F41C-4F48-BC80-4EB70E88C90C}">
      <dgm:prSet phldrT="[Text]" custT="1"/>
      <dgm:spPr/>
      <dgm:t>
        <a:bodyPr/>
        <a:lstStyle/>
        <a:p>
          <a:pPr algn="l"/>
          <a:r>
            <a:rPr lang="en-US" sz="1400" dirty="0"/>
            <a:t>LBP Cacao 100</a:t>
          </a:r>
        </a:p>
      </dgm:t>
    </dgm:pt>
    <dgm:pt modelId="{FD16F928-5268-4BA4-A7F9-13D9A8B63B11}" type="parTrans" cxnId="{33246E5F-B0F9-4C50-8BEE-9A6DF671FFB1}">
      <dgm:prSet/>
      <dgm:spPr/>
      <dgm:t>
        <a:bodyPr/>
        <a:lstStyle/>
        <a:p>
          <a:endParaRPr lang="en-US"/>
        </a:p>
      </dgm:t>
    </dgm:pt>
    <dgm:pt modelId="{2E0637C3-BE20-4FCD-9F20-3F4990AF1220}" type="sibTrans" cxnId="{33246E5F-B0F9-4C50-8BEE-9A6DF671FFB1}">
      <dgm:prSet/>
      <dgm:spPr/>
      <dgm:t>
        <a:bodyPr/>
        <a:lstStyle/>
        <a:p>
          <a:endParaRPr lang="en-US"/>
        </a:p>
      </dgm:t>
    </dgm:pt>
    <dgm:pt modelId="{021D1CFE-8668-4AF2-BED4-D9127F17E469}">
      <dgm:prSet phldrT="[Text]" custT="1"/>
      <dgm:spPr/>
      <dgm:t>
        <a:bodyPr/>
        <a:lstStyle/>
        <a:p>
          <a:pPr algn="l"/>
          <a:r>
            <a:rPr lang="en-US" sz="1400" dirty="0"/>
            <a:t>SBC Financing Program</a:t>
          </a:r>
        </a:p>
      </dgm:t>
    </dgm:pt>
    <dgm:pt modelId="{5F4E7883-8F4D-485E-8757-CFB358BCF1C9}" type="parTrans" cxnId="{84C1AADB-F4DE-4D3B-8CE5-710BA55CE1D4}">
      <dgm:prSet/>
      <dgm:spPr/>
      <dgm:t>
        <a:bodyPr/>
        <a:lstStyle/>
        <a:p>
          <a:endParaRPr lang="en-US"/>
        </a:p>
      </dgm:t>
    </dgm:pt>
    <dgm:pt modelId="{75B8A9C7-1664-406B-9EE5-D0C8A10A1B56}" type="sibTrans" cxnId="{84C1AADB-F4DE-4D3B-8CE5-710BA55CE1D4}">
      <dgm:prSet/>
      <dgm:spPr/>
      <dgm:t>
        <a:bodyPr/>
        <a:lstStyle/>
        <a:p>
          <a:endParaRPr lang="en-US"/>
        </a:p>
      </dgm:t>
    </dgm:pt>
    <dgm:pt modelId="{9E102B22-2DE7-4090-833A-BB98816F5DC8}">
      <dgm:prSet phldrT="[Text]" custT="1"/>
      <dgm:spPr/>
      <dgm:t>
        <a:bodyPr/>
        <a:lstStyle/>
        <a:p>
          <a:pPr algn="l"/>
          <a:r>
            <a:rPr lang="en-US" sz="1400" dirty="0"/>
            <a:t>Capacity Building for resource generation</a:t>
          </a:r>
        </a:p>
      </dgm:t>
    </dgm:pt>
    <dgm:pt modelId="{BD2028CD-E237-4E40-83B4-3E6899807EFA}" type="parTrans" cxnId="{183A8228-D764-4ACC-A990-C083AFDC2049}">
      <dgm:prSet/>
      <dgm:spPr/>
      <dgm:t>
        <a:bodyPr/>
        <a:lstStyle/>
        <a:p>
          <a:endParaRPr lang="en-US"/>
        </a:p>
      </dgm:t>
    </dgm:pt>
    <dgm:pt modelId="{A9291532-8240-4B51-9CE4-DCF89F47B37C}" type="sibTrans" cxnId="{183A8228-D764-4ACC-A990-C083AFDC2049}">
      <dgm:prSet/>
      <dgm:spPr/>
      <dgm:t>
        <a:bodyPr/>
        <a:lstStyle/>
        <a:p>
          <a:endParaRPr lang="en-US"/>
        </a:p>
      </dgm:t>
    </dgm:pt>
    <dgm:pt modelId="{CDAC3F15-B862-4787-B9BE-DE3891D4C559}">
      <dgm:prSet phldrT="[Text]" custT="1"/>
      <dgm:spPr/>
      <dgm:t>
        <a:bodyPr/>
        <a:lstStyle/>
        <a:p>
          <a:pPr algn="l"/>
          <a:r>
            <a:rPr lang="en-US" sz="1400" dirty="0"/>
            <a:t>APCP &amp; LBP: Financing Facilitation</a:t>
          </a:r>
        </a:p>
      </dgm:t>
    </dgm:pt>
    <dgm:pt modelId="{F880EC2A-4DAD-4907-BB51-D1227A26625F}" type="parTrans" cxnId="{DB301681-4027-4885-BC23-D65715DD47AF}">
      <dgm:prSet/>
      <dgm:spPr/>
      <dgm:t>
        <a:bodyPr/>
        <a:lstStyle/>
        <a:p>
          <a:endParaRPr lang="en-US"/>
        </a:p>
      </dgm:t>
    </dgm:pt>
    <dgm:pt modelId="{8CA2EEAB-98A4-410A-9BDB-96611312807B}" type="sibTrans" cxnId="{DB301681-4027-4885-BC23-D65715DD47AF}">
      <dgm:prSet/>
      <dgm:spPr/>
      <dgm:t>
        <a:bodyPr/>
        <a:lstStyle/>
        <a:p>
          <a:endParaRPr lang="en-US"/>
        </a:p>
      </dgm:t>
    </dgm:pt>
    <dgm:pt modelId="{127CC53E-B241-4208-B945-13733FB54357}">
      <dgm:prSet phldrT="[Text]" custT="1"/>
      <dgm:spPr/>
      <dgm:t>
        <a:bodyPr/>
        <a:lstStyle/>
        <a:p>
          <a:pPr algn="l"/>
          <a:r>
            <a:rPr lang="en-US" sz="1400" dirty="0"/>
            <a:t>Institutionalize a Convergence Mechanism for the preparation of Agency Budgets and Performance Targets Re: Cacao Industry Development</a:t>
          </a:r>
        </a:p>
      </dgm:t>
    </dgm:pt>
    <dgm:pt modelId="{0CCDD5AE-1298-40C9-8DE9-2E9F2C543B56}" type="parTrans" cxnId="{A076FE66-E3BC-4AE9-A9AE-BB297C0E9403}">
      <dgm:prSet/>
      <dgm:spPr/>
      <dgm:t>
        <a:bodyPr/>
        <a:lstStyle/>
        <a:p>
          <a:endParaRPr lang="en-US"/>
        </a:p>
      </dgm:t>
    </dgm:pt>
    <dgm:pt modelId="{50522C97-028B-4B0D-A1E1-6BD042478B65}" type="sibTrans" cxnId="{A076FE66-E3BC-4AE9-A9AE-BB297C0E9403}">
      <dgm:prSet/>
      <dgm:spPr/>
      <dgm:t>
        <a:bodyPr/>
        <a:lstStyle/>
        <a:p>
          <a:endParaRPr lang="en-US"/>
        </a:p>
      </dgm:t>
    </dgm:pt>
    <dgm:pt modelId="{B93433EE-41FA-4E36-9FFD-CE4813E51241}">
      <dgm:prSet phldrT="[Text]" custT="1"/>
      <dgm:spPr/>
      <dgm:t>
        <a:bodyPr/>
        <a:lstStyle/>
        <a:p>
          <a:pPr algn="l"/>
          <a:r>
            <a:rPr lang="en-US" sz="1400" dirty="0"/>
            <a:t>Agri-Insurance Program under ARAs</a:t>
          </a:r>
        </a:p>
      </dgm:t>
    </dgm:pt>
    <dgm:pt modelId="{1C07EDE6-EB74-4244-8092-309890113A99}" type="parTrans" cxnId="{40B1EBA2-B035-4CEE-B7AD-C478046A017C}">
      <dgm:prSet/>
      <dgm:spPr/>
      <dgm:t>
        <a:bodyPr/>
        <a:lstStyle/>
        <a:p>
          <a:endParaRPr lang="en-US"/>
        </a:p>
      </dgm:t>
    </dgm:pt>
    <dgm:pt modelId="{15EABBD2-1D0F-45B1-8944-032C25BC0821}" type="sibTrans" cxnId="{40B1EBA2-B035-4CEE-B7AD-C478046A017C}">
      <dgm:prSet/>
      <dgm:spPr/>
      <dgm:t>
        <a:bodyPr/>
        <a:lstStyle/>
        <a:p>
          <a:endParaRPr lang="en-US"/>
        </a:p>
      </dgm:t>
    </dgm:pt>
    <dgm:pt modelId="{D330C9F8-70E3-47F3-BB5B-FBD06B7C5895}" type="pres">
      <dgm:prSet presAssocID="{86FDB4E9-E280-4E0A-9312-635D413AB3A7}" presName="Name0" presStyleCnt="0">
        <dgm:presLayoutVars>
          <dgm:dir/>
          <dgm:animLvl val="lvl"/>
          <dgm:resizeHandles val="exact"/>
        </dgm:presLayoutVars>
      </dgm:prSet>
      <dgm:spPr/>
      <dgm:t>
        <a:bodyPr/>
        <a:lstStyle/>
        <a:p>
          <a:endParaRPr lang="en-US"/>
        </a:p>
      </dgm:t>
    </dgm:pt>
    <dgm:pt modelId="{0878D3E3-7272-442E-8ECC-7BC5E5540F91}" type="pres">
      <dgm:prSet presAssocID="{930774FB-DAF5-4DC4-957D-BE6375BC7388}" presName="linNode" presStyleCnt="0"/>
      <dgm:spPr/>
    </dgm:pt>
    <dgm:pt modelId="{0A5D2997-F0EF-4C1D-B115-7708FCF32819}" type="pres">
      <dgm:prSet presAssocID="{930774FB-DAF5-4DC4-957D-BE6375BC7388}" presName="parentText" presStyleLbl="node1" presStyleIdx="0" presStyleCnt="1" custScaleY="59121" custLinFactNeighborY="1219">
        <dgm:presLayoutVars>
          <dgm:chMax val="1"/>
          <dgm:bulletEnabled val="1"/>
        </dgm:presLayoutVars>
      </dgm:prSet>
      <dgm:spPr/>
      <dgm:t>
        <a:bodyPr/>
        <a:lstStyle/>
        <a:p>
          <a:endParaRPr lang="en-US"/>
        </a:p>
      </dgm:t>
    </dgm:pt>
    <dgm:pt modelId="{62567958-DB98-42D1-9E29-F884E0523260}" type="pres">
      <dgm:prSet presAssocID="{930774FB-DAF5-4DC4-957D-BE6375BC7388}" presName="descendantText" presStyleLbl="alignAccFollowNode1" presStyleIdx="0" presStyleCnt="1" custScaleY="74421" custLinFactNeighborX="-486" custLinFactNeighborY="1757">
        <dgm:presLayoutVars>
          <dgm:bulletEnabled val="1"/>
        </dgm:presLayoutVars>
      </dgm:prSet>
      <dgm:spPr/>
      <dgm:t>
        <a:bodyPr/>
        <a:lstStyle/>
        <a:p>
          <a:endParaRPr lang="en-US"/>
        </a:p>
      </dgm:t>
    </dgm:pt>
  </dgm:ptLst>
  <dgm:cxnLst>
    <dgm:cxn modelId="{BE418DDA-6190-4DC3-86E5-0C67502E7325}" srcId="{930774FB-DAF5-4DC4-957D-BE6375BC7388}" destId="{00CAB5D4-39FF-498F-998B-2FC7DBD744B8}" srcOrd="1" destOrd="0" parTransId="{7C536E1A-7E8D-4065-A87E-DFD963DDCC14}" sibTransId="{39F545A8-243C-4FF9-923E-5D00ED8FAD85}"/>
    <dgm:cxn modelId="{183A8228-D764-4ACC-A990-C083AFDC2049}" srcId="{930774FB-DAF5-4DC4-957D-BE6375BC7388}" destId="{9E102B22-2DE7-4090-833A-BB98816F5DC8}" srcOrd="4" destOrd="0" parTransId="{BD2028CD-E237-4E40-83B4-3E6899807EFA}" sibTransId="{A9291532-8240-4B51-9CE4-DCF89F47B37C}"/>
    <dgm:cxn modelId="{EB88FE2E-7A2F-4EEB-A605-ED0558B6804A}" type="presOf" srcId="{86FDB4E9-E280-4E0A-9312-635D413AB3A7}" destId="{D330C9F8-70E3-47F3-BB5B-FBD06B7C5895}" srcOrd="0" destOrd="0" presId="urn:microsoft.com/office/officeart/2005/8/layout/vList5"/>
    <dgm:cxn modelId="{86056FBE-472F-4A30-B343-5FF51C508B7C}" type="presOf" srcId="{127CC53E-B241-4208-B945-13733FB54357}" destId="{62567958-DB98-42D1-9E29-F884E0523260}" srcOrd="0" destOrd="6" presId="urn:microsoft.com/office/officeart/2005/8/layout/vList5"/>
    <dgm:cxn modelId="{40B1EBA2-B035-4CEE-B7AD-C478046A017C}" srcId="{930774FB-DAF5-4DC4-957D-BE6375BC7388}" destId="{B93433EE-41FA-4E36-9FFD-CE4813E51241}" srcOrd="7" destOrd="0" parTransId="{1C07EDE6-EB74-4244-8092-309890113A99}" sibTransId="{15EABBD2-1D0F-45B1-8944-032C25BC0821}"/>
    <dgm:cxn modelId="{A076FE66-E3BC-4AE9-A9AE-BB297C0E9403}" srcId="{930774FB-DAF5-4DC4-957D-BE6375BC7388}" destId="{127CC53E-B241-4208-B945-13733FB54357}" srcOrd="6" destOrd="0" parTransId="{0CCDD5AE-1298-40C9-8DE9-2E9F2C543B56}" sibTransId="{50522C97-028B-4B0D-A1E1-6BD042478B65}"/>
    <dgm:cxn modelId="{29E8E62C-6178-4BA7-8AF5-02A30C742803}" type="presOf" srcId="{981E7870-4FCC-4F96-B613-DCB4EF9C2F0E}" destId="{62567958-DB98-42D1-9E29-F884E0523260}" srcOrd="0" destOrd="0" presId="urn:microsoft.com/office/officeart/2005/8/layout/vList5"/>
    <dgm:cxn modelId="{F18F493F-3DDD-424D-AF9C-4750ADBA3571}" srcId="{86FDB4E9-E280-4E0A-9312-635D413AB3A7}" destId="{930774FB-DAF5-4DC4-957D-BE6375BC7388}" srcOrd="0" destOrd="0" parTransId="{8BEC0504-E1FE-4FC3-BC52-0BA233ABAF3C}" sibTransId="{4D18AB75-B071-4BF4-AF5E-186B205D0A0C}"/>
    <dgm:cxn modelId="{DE671AA6-FD75-41C2-A562-AC292B405E45}" type="presOf" srcId="{930774FB-DAF5-4DC4-957D-BE6375BC7388}" destId="{0A5D2997-F0EF-4C1D-B115-7708FCF32819}" srcOrd="0" destOrd="0" presId="urn:microsoft.com/office/officeart/2005/8/layout/vList5"/>
    <dgm:cxn modelId="{84C1AADB-F4DE-4D3B-8CE5-710BA55CE1D4}" srcId="{930774FB-DAF5-4DC4-957D-BE6375BC7388}" destId="{021D1CFE-8668-4AF2-BED4-D9127F17E469}" srcOrd="3" destOrd="0" parTransId="{5F4E7883-8F4D-485E-8757-CFB358BCF1C9}" sibTransId="{75B8A9C7-1664-406B-9EE5-D0C8A10A1B56}"/>
    <dgm:cxn modelId="{33246E5F-B0F9-4C50-8BEE-9A6DF671FFB1}" srcId="{930774FB-DAF5-4DC4-957D-BE6375BC7388}" destId="{1DFE6622-F41C-4F48-BC80-4EB70E88C90C}" srcOrd="2" destOrd="0" parTransId="{FD16F928-5268-4BA4-A7F9-13D9A8B63B11}" sibTransId="{2E0637C3-BE20-4FCD-9F20-3F4990AF1220}"/>
    <dgm:cxn modelId="{242F90B7-632D-448C-9DE4-725E3AE43316}" type="presOf" srcId="{CDAC3F15-B862-4787-B9BE-DE3891D4C559}" destId="{62567958-DB98-42D1-9E29-F884E0523260}" srcOrd="0" destOrd="5" presId="urn:microsoft.com/office/officeart/2005/8/layout/vList5"/>
    <dgm:cxn modelId="{E2D27258-E01F-4E38-B022-0231117F56C3}" type="presOf" srcId="{B93433EE-41FA-4E36-9FFD-CE4813E51241}" destId="{62567958-DB98-42D1-9E29-F884E0523260}" srcOrd="0" destOrd="7" presId="urn:microsoft.com/office/officeart/2005/8/layout/vList5"/>
    <dgm:cxn modelId="{DB301681-4027-4885-BC23-D65715DD47AF}" srcId="{930774FB-DAF5-4DC4-957D-BE6375BC7388}" destId="{CDAC3F15-B862-4787-B9BE-DE3891D4C559}" srcOrd="5" destOrd="0" parTransId="{F880EC2A-4DAD-4907-BB51-D1227A26625F}" sibTransId="{8CA2EEAB-98A4-410A-9BDB-96611312807B}"/>
    <dgm:cxn modelId="{50E196CB-559E-4161-895D-CA3D7A85C3F8}" type="presOf" srcId="{9E102B22-2DE7-4090-833A-BB98816F5DC8}" destId="{62567958-DB98-42D1-9E29-F884E0523260}" srcOrd="0" destOrd="4" presId="urn:microsoft.com/office/officeart/2005/8/layout/vList5"/>
    <dgm:cxn modelId="{80F8C91E-2E8B-4152-954C-D6E25A972FC5}" srcId="{930774FB-DAF5-4DC4-957D-BE6375BC7388}" destId="{981E7870-4FCC-4F96-B613-DCB4EF9C2F0E}" srcOrd="0" destOrd="0" parTransId="{81BF4B37-FD59-4A87-8174-59B8B6F851F4}" sibTransId="{BA6A4735-E32A-4DE4-94D5-BAAF7ED06DB2}"/>
    <dgm:cxn modelId="{98BCA18A-4A84-489D-B566-62FF642A0FAF}" type="presOf" srcId="{021D1CFE-8668-4AF2-BED4-D9127F17E469}" destId="{62567958-DB98-42D1-9E29-F884E0523260}" srcOrd="0" destOrd="3" presId="urn:microsoft.com/office/officeart/2005/8/layout/vList5"/>
    <dgm:cxn modelId="{692C8F3E-D985-4F10-9F65-9A55DF89E8A8}" type="presOf" srcId="{1DFE6622-F41C-4F48-BC80-4EB70E88C90C}" destId="{62567958-DB98-42D1-9E29-F884E0523260}" srcOrd="0" destOrd="2" presId="urn:microsoft.com/office/officeart/2005/8/layout/vList5"/>
    <dgm:cxn modelId="{CBA6B2FA-4852-46D9-A91A-1AA319D0510F}" type="presOf" srcId="{00CAB5D4-39FF-498F-998B-2FC7DBD744B8}" destId="{62567958-DB98-42D1-9E29-F884E0523260}" srcOrd="0" destOrd="1" presId="urn:microsoft.com/office/officeart/2005/8/layout/vList5"/>
    <dgm:cxn modelId="{819C4856-3AF8-4AA0-A8A3-AE072307233C}" type="presParOf" srcId="{D330C9F8-70E3-47F3-BB5B-FBD06B7C5895}" destId="{0878D3E3-7272-442E-8ECC-7BC5E5540F91}" srcOrd="0" destOrd="0" presId="urn:microsoft.com/office/officeart/2005/8/layout/vList5"/>
    <dgm:cxn modelId="{8717E109-9204-4A5F-A7E3-32236FA6ACAE}" type="presParOf" srcId="{0878D3E3-7272-442E-8ECC-7BC5E5540F91}" destId="{0A5D2997-F0EF-4C1D-B115-7708FCF32819}" srcOrd="0" destOrd="0" presId="urn:microsoft.com/office/officeart/2005/8/layout/vList5"/>
    <dgm:cxn modelId="{D8C00830-A293-4B26-BC89-911785B17513}" type="presParOf" srcId="{0878D3E3-7272-442E-8ECC-7BC5E5540F91}" destId="{62567958-DB98-42D1-9E29-F884E052326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6FDB4E9-E280-4E0A-9312-635D413AB3A7}"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en-US"/>
        </a:p>
      </dgm:t>
    </dgm:pt>
    <dgm:pt modelId="{930774FB-DAF5-4DC4-957D-BE6375BC7388}">
      <dgm:prSet phldrT="[Text]" custT="1"/>
      <dgm:spPr/>
      <dgm:t>
        <a:bodyPr/>
        <a:lstStyle/>
        <a:p>
          <a:r>
            <a:rPr lang="en-US" sz="2500" b="1" dirty="0" smtClean="0">
              <a:solidFill>
                <a:schemeClr val="bg1"/>
              </a:solidFill>
              <a:latin typeface="+mn-lt"/>
            </a:rPr>
            <a:t>Increase productivity and production</a:t>
          </a:r>
          <a:endParaRPr lang="en-US" sz="2500" b="1" dirty="0">
            <a:solidFill>
              <a:schemeClr val="bg1"/>
            </a:solidFill>
            <a:latin typeface="+mn-lt"/>
          </a:endParaRPr>
        </a:p>
      </dgm:t>
    </dgm:pt>
    <dgm:pt modelId="{8BEC0504-E1FE-4FC3-BC52-0BA233ABAF3C}" type="parTrans" cxnId="{F18F493F-3DDD-424D-AF9C-4750ADBA3571}">
      <dgm:prSet/>
      <dgm:spPr/>
      <dgm:t>
        <a:bodyPr/>
        <a:lstStyle/>
        <a:p>
          <a:endParaRPr lang="en-US"/>
        </a:p>
      </dgm:t>
    </dgm:pt>
    <dgm:pt modelId="{4D18AB75-B071-4BF4-AF5E-186B205D0A0C}" type="sibTrans" cxnId="{F18F493F-3DDD-424D-AF9C-4750ADBA3571}">
      <dgm:prSet/>
      <dgm:spPr/>
      <dgm:t>
        <a:bodyPr/>
        <a:lstStyle/>
        <a:p>
          <a:endParaRPr lang="en-US"/>
        </a:p>
      </dgm:t>
    </dgm:pt>
    <dgm:pt modelId="{0A86C042-A418-45CD-BECA-F49F6DFE45B6}">
      <dgm:prSet phldrT="[Text]" custT="1"/>
      <dgm:spPr/>
      <dgm:t>
        <a:bodyPr/>
        <a:lstStyle/>
        <a:p>
          <a:r>
            <a:rPr lang="en-US" sz="1400" dirty="0" smtClean="0"/>
            <a:t>Establishment, rehabilitation and maintenance of production facilities focusing on new varieties (nursery, foundation scion grove, etc.)</a:t>
          </a:r>
          <a:endParaRPr lang="en-US" sz="1400" dirty="0"/>
        </a:p>
      </dgm:t>
    </dgm:pt>
    <dgm:pt modelId="{6C08F2FE-7F8C-483A-AB6C-D29051C63A63}" type="parTrans" cxnId="{CCD9DC3A-47FD-42A0-8ABD-B92464A9A036}">
      <dgm:prSet/>
      <dgm:spPr/>
      <dgm:t>
        <a:bodyPr/>
        <a:lstStyle/>
        <a:p>
          <a:endParaRPr lang="en-US"/>
        </a:p>
      </dgm:t>
    </dgm:pt>
    <dgm:pt modelId="{0DCFA12F-97A9-4C3B-B022-BDB7A6E205EC}" type="sibTrans" cxnId="{CCD9DC3A-47FD-42A0-8ABD-B92464A9A036}">
      <dgm:prSet/>
      <dgm:spPr/>
      <dgm:t>
        <a:bodyPr/>
        <a:lstStyle/>
        <a:p>
          <a:endParaRPr lang="en-US"/>
        </a:p>
      </dgm:t>
    </dgm:pt>
    <dgm:pt modelId="{6C543FAA-8D31-44BF-9D65-773E49F22648}">
      <dgm:prSet phldrT="[Text]" custT="1"/>
      <dgm:spPr/>
      <dgm:t>
        <a:bodyPr/>
        <a:lstStyle/>
        <a:p>
          <a:endParaRPr lang="en-US" sz="1400" dirty="0"/>
        </a:p>
      </dgm:t>
    </dgm:pt>
    <dgm:pt modelId="{A9666FC8-47D6-4FD9-8FD0-BC9A67A1641D}" type="parTrans" cxnId="{5B418BC2-BC43-4D43-91B4-7563C70F7B1B}">
      <dgm:prSet/>
      <dgm:spPr/>
      <dgm:t>
        <a:bodyPr/>
        <a:lstStyle/>
        <a:p>
          <a:endParaRPr lang="en-US"/>
        </a:p>
      </dgm:t>
    </dgm:pt>
    <dgm:pt modelId="{E94DD288-905F-4651-94DA-A7941A62C806}" type="sibTrans" cxnId="{5B418BC2-BC43-4D43-91B4-7563C70F7B1B}">
      <dgm:prSet/>
      <dgm:spPr/>
      <dgm:t>
        <a:bodyPr/>
        <a:lstStyle/>
        <a:p>
          <a:endParaRPr lang="en-US"/>
        </a:p>
      </dgm:t>
    </dgm:pt>
    <dgm:pt modelId="{EE45BE03-6E76-41C4-B7ED-4C473496B229}">
      <dgm:prSet phldrT="[Text]" custT="1"/>
      <dgm:spPr/>
      <dgm:t>
        <a:bodyPr/>
        <a:lstStyle/>
        <a:p>
          <a:r>
            <a:rPr lang="en-US" sz="1400" dirty="0" smtClean="0"/>
            <a:t>Provision of production inputs and farm machineries /equipment (quality planting materials, power sprayers, flower inducers, bio control agents, etc.) </a:t>
          </a:r>
          <a:endParaRPr lang="en-US" sz="1400" dirty="0"/>
        </a:p>
      </dgm:t>
    </dgm:pt>
    <dgm:pt modelId="{7F189171-27B6-4811-AA90-2C1071F52ADB}" type="parTrans" cxnId="{E12DEC86-136A-462F-9780-DF503DDB4F19}">
      <dgm:prSet/>
      <dgm:spPr/>
      <dgm:t>
        <a:bodyPr/>
        <a:lstStyle/>
        <a:p>
          <a:endParaRPr lang="en-US"/>
        </a:p>
      </dgm:t>
    </dgm:pt>
    <dgm:pt modelId="{1F3DAED8-034B-4C83-8ACD-86B56A01A4BF}" type="sibTrans" cxnId="{E12DEC86-136A-462F-9780-DF503DDB4F19}">
      <dgm:prSet/>
      <dgm:spPr/>
      <dgm:t>
        <a:bodyPr/>
        <a:lstStyle/>
        <a:p>
          <a:endParaRPr lang="en-US"/>
        </a:p>
      </dgm:t>
    </dgm:pt>
    <dgm:pt modelId="{462CE615-D2D5-4352-8202-5D8B7160C411}">
      <dgm:prSet phldrT="[Text]" custT="1"/>
      <dgm:spPr/>
      <dgm:t>
        <a:bodyPr/>
        <a:lstStyle/>
        <a:p>
          <a:r>
            <a:rPr lang="en-US" sz="1400" dirty="0" smtClean="0"/>
            <a:t>Establishment of Learning Sites</a:t>
          </a:r>
          <a:endParaRPr lang="en-US" sz="1400" dirty="0"/>
        </a:p>
      </dgm:t>
    </dgm:pt>
    <dgm:pt modelId="{EC52CB1E-ACE9-4CE8-86DF-1FA86B5265B0}" type="parTrans" cxnId="{0D44AD2F-AA49-4A54-955D-3E423CE2F167}">
      <dgm:prSet/>
      <dgm:spPr/>
      <dgm:t>
        <a:bodyPr/>
        <a:lstStyle/>
        <a:p>
          <a:endParaRPr lang="en-US"/>
        </a:p>
      </dgm:t>
    </dgm:pt>
    <dgm:pt modelId="{46FAD19C-451F-4E08-8E25-F06CB09C2623}" type="sibTrans" cxnId="{0D44AD2F-AA49-4A54-955D-3E423CE2F167}">
      <dgm:prSet/>
      <dgm:spPr/>
      <dgm:t>
        <a:bodyPr/>
        <a:lstStyle/>
        <a:p>
          <a:endParaRPr lang="en-US"/>
        </a:p>
      </dgm:t>
    </dgm:pt>
    <dgm:pt modelId="{2D4C43AA-038C-4767-B28F-6404EA01F5B8}">
      <dgm:prSet phldrT="[Text]" custT="1"/>
      <dgm:spPr/>
      <dgm:t>
        <a:bodyPr/>
        <a:lstStyle/>
        <a:p>
          <a:r>
            <a:rPr lang="en-US" sz="1400" dirty="0" smtClean="0"/>
            <a:t>Pests and diseases monitoring and surveillance </a:t>
          </a:r>
          <a:endParaRPr lang="en-US" sz="1400" dirty="0"/>
        </a:p>
      </dgm:t>
    </dgm:pt>
    <dgm:pt modelId="{4390E8A4-FDCD-4E30-ACE4-4C73AC568A37}" type="parTrans" cxnId="{1998CE05-5969-46B1-AE4A-239E5584253B}">
      <dgm:prSet/>
      <dgm:spPr/>
      <dgm:t>
        <a:bodyPr/>
        <a:lstStyle/>
        <a:p>
          <a:endParaRPr lang="en-US"/>
        </a:p>
      </dgm:t>
    </dgm:pt>
    <dgm:pt modelId="{3F193E9E-0647-45BA-A187-49E00B0C8434}" type="sibTrans" cxnId="{1998CE05-5969-46B1-AE4A-239E5584253B}">
      <dgm:prSet/>
      <dgm:spPr/>
      <dgm:t>
        <a:bodyPr/>
        <a:lstStyle/>
        <a:p>
          <a:endParaRPr lang="en-US"/>
        </a:p>
      </dgm:t>
    </dgm:pt>
    <dgm:pt modelId="{8ADCF9D4-328E-4FD3-B5CE-13FA853D32CF}">
      <dgm:prSet phldrT="[Text]" custT="1"/>
      <dgm:spPr/>
      <dgm:t>
        <a:bodyPr/>
        <a:lstStyle/>
        <a:p>
          <a:r>
            <a:rPr lang="en-US" sz="1400" dirty="0" smtClean="0"/>
            <a:t>Information dissemination ( IPM, Quality enhancement, GAP, traceability, etc) through IEC and school on the air (SOA)</a:t>
          </a:r>
          <a:endParaRPr lang="en-US" sz="1400" dirty="0"/>
        </a:p>
      </dgm:t>
    </dgm:pt>
    <dgm:pt modelId="{3F4158BC-828B-47A6-8D27-5FF30CBA3D4C}" type="parTrans" cxnId="{2A4BE4A3-A7E0-42F5-A664-52126CF7A861}">
      <dgm:prSet/>
      <dgm:spPr/>
      <dgm:t>
        <a:bodyPr/>
        <a:lstStyle/>
        <a:p>
          <a:endParaRPr lang="en-US"/>
        </a:p>
      </dgm:t>
    </dgm:pt>
    <dgm:pt modelId="{566487C5-6E51-43C9-BE40-96A994105810}" type="sibTrans" cxnId="{2A4BE4A3-A7E0-42F5-A664-52126CF7A861}">
      <dgm:prSet/>
      <dgm:spPr/>
      <dgm:t>
        <a:bodyPr/>
        <a:lstStyle/>
        <a:p>
          <a:endParaRPr lang="en-US"/>
        </a:p>
      </dgm:t>
    </dgm:pt>
    <dgm:pt modelId="{CF9AD335-35F4-4F15-94E2-7140C721D93F}">
      <dgm:prSet phldrT="[Text]" custT="1"/>
      <dgm:spPr/>
      <dgm:t>
        <a:bodyPr/>
        <a:lstStyle/>
        <a:p>
          <a:r>
            <a:rPr lang="en-US" sz="1400" dirty="0" smtClean="0"/>
            <a:t>Research and development on variety development, bio control agents and other organic inputs, product development </a:t>
          </a:r>
          <a:endParaRPr lang="en-US" sz="1400" dirty="0"/>
        </a:p>
      </dgm:t>
    </dgm:pt>
    <dgm:pt modelId="{CA85C94D-17A3-4810-BB12-AE327380105D}" type="parTrans" cxnId="{70576CE2-6498-42A3-A110-F1C0A7522624}">
      <dgm:prSet/>
      <dgm:spPr/>
      <dgm:t>
        <a:bodyPr/>
        <a:lstStyle/>
        <a:p>
          <a:endParaRPr lang="en-US"/>
        </a:p>
      </dgm:t>
    </dgm:pt>
    <dgm:pt modelId="{824C7F31-62D0-470F-90D0-5F1D9277CCC1}" type="sibTrans" cxnId="{70576CE2-6498-42A3-A110-F1C0A7522624}">
      <dgm:prSet/>
      <dgm:spPr/>
      <dgm:t>
        <a:bodyPr/>
        <a:lstStyle/>
        <a:p>
          <a:endParaRPr lang="en-US"/>
        </a:p>
      </dgm:t>
    </dgm:pt>
    <dgm:pt modelId="{D330C9F8-70E3-47F3-BB5B-FBD06B7C5895}" type="pres">
      <dgm:prSet presAssocID="{86FDB4E9-E280-4E0A-9312-635D413AB3A7}" presName="Name0" presStyleCnt="0">
        <dgm:presLayoutVars>
          <dgm:dir/>
          <dgm:animLvl val="lvl"/>
          <dgm:resizeHandles val="exact"/>
        </dgm:presLayoutVars>
      </dgm:prSet>
      <dgm:spPr/>
      <dgm:t>
        <a:bodyPr/>
        <a:lstStyle/>
        <a:p>
          <a:endParaRPr lang="en-US"/>
        </a:p>
      </dgm:t>
    </dgm:pt>
    <dgm:pt modelId="{0878D3E3-7272-442E-8ECC-7BC5E5540F91}" type="pres">
      <dgm:prSet presAssocID="{930774FB-DAF5-4DC4-957D-BE6375BC7388}" presName="linNode" presStyleCnt="0"/>
      <dgm:spPr/>
    </dgm:pt>
    <dgm:pt modelId="{0A5D2997-F0EF-4C1D-B115-7708FCF32819}" type="pres">
      <dgm:prSet presAssocID="{930774FB-DAF5-4DC4-957D-BE6375BC7388}" presName="parentText" presStyleLbl="node1" presStyleIdx="0" presStyleCnt="1" custScaleY="86707">
        <dgm:presLayoutVars>
          <dgm:chMax val="1"/>
          <dgm:bulletEnabled val="1"/>
        </dgm:presLayoutVars>
      </dgm:prSet>
      <dgm:spPr/>
      <dgm:t>
        <a:bodyPr/>
        <a:lstStyle/>
        <a:p>
          <a:endParaRPr lang="en-US"/>
        </a:p>
      </dgm:t>
    </dgm:pt>
    <dgm:pt modelId="{62567958-DB98-42D1-9E29-F884E0523260}" type="pres">
      <dgm:prSet presAssocID="{930774FB-DAF5-4DC4-957D-BE6375BC7388}" presName="descendantText" presStyleLbl="alignAccFollowNode1" presStyleIdx="0" presStyleCnt="1" custScaleX="92651" custScaleY="108869" custLinFactNeighborX="441" custLinFactNeighborY="-243">
        <dgm:presLayoutVars>
          <dgm:bulletEnabled val="1"/>
        </dgm:presLayoutVars>
      </dgm:prSet>
      <dgm:spPr/>
      <dgm:t>
        <a:bodyPr/>
        <a:lstStyle/>
        <a:p>
          <a:endParaRPr lang="en-US"/>
        </a:p>
      </dgm:t>
    </dgm:pt>
  </dgm:ptLst>
  <dgm:cxnLst>
    <dgm:cxn modelId="{1998CE05-5969-46B1-AE4A-239E5584253B}" srcId="{930774FB-DAF5-4DC4-957D-BE6375BC7388}" destId="{2D4C43AA-038C-4767-B28F-6404EA01F5B8}" srcOrd="3" destOrd="0" parTransId="{4390E8A4-FDCD-4E30-ACE4-4C73AC568A37}" sibTransId="{3F193E9E-0647-45BA-A187-49E00B0C8434}"/>
    <dgm:cxn modelId="{237BF84A-CAB2-4D1C-AB5C-F9B3A9FD796F}" type="presOf" srcId="{0A86C042-A418-45CD-BECA-F49F6DFE45B6}" destId="{62567958-DB98-42D1-9E29-F884E0523260}" srcOrd="0" destOrd="0" presId="urn:microsoft.com/office/officeart/2005/8/layout/vList5"/>
    <dgm:cxn modelId="{5B418BC2-BC43-4D43-91B4-7563C70F7B1B}" srcId="{930774FB-DAF5-4DC4-957D-BE6375BC7388}" destId="{6C543FAA-8D31-44BF-9D65-773E49F22648}" srcOrd="6" destOrd="0" parTransId="{A9666FC8-47D6-4FD9-8FD0-BC9A67A1641D}" sibTransId="{E94DD288-905F-4651-94DA-A7941A62C806}"/>
    <dgm:cxn modelId="{CCD9DC3A-47FD-42A0-8ABD-B92464A9A036}" srcId="{930774FB-DAF5-4DC4-957D-BE6375BC7388}" destId="{0A86C042-A418-45CD-BECA-F49F6DFE45B6}" srcOrd="0" destOrd="0" parTransId="{6C08F2FE-7F8C-483A-AB6C-D29051C63A63}" sibTransId="{0DCFA12F-97A9-4C3B-B022-BDB7A6E205EC}"/>
    <dgm:cxn modelId="{2A4BE4A3-A7E0-42F5-A664-52126CF7A861}" srcId="{930774FB-DAF5-4DC4-957D-BE6375BC7388}" destId="{8ADCF9D4-328E-4FD3-B5CE-13FA853D32CF}" srcOrd="4" destOrd="0" parTransId="{3F4158BC-828B-47A6-8D27-5FF30CBA3D4C}" sibTransId="{566487C5-6E51-43C9-BE40-96A994105810}"/>
    <dgm:cxn modelId="{05064C61-917C-4A61-9467-6DD998B57F9E}" type="presOf" srcId="{6C543FAA-8D31-44BF-9D65-773E49F22648}" destId="{62567958-DB98-42D1-9E29-F884E0523260}" srcOrd="0" destOrd="6" presId="urn:microsoft.com/office/officeart/2005/8/layout/vList5"/>
    <dgm:cxn modelId="{E12DEC86-136A-462F-9780-DF503DDB4F19}" srcId="{930774FB-DAF5-4DC4-957D-BE6375BC7388}" destId="{EE45BE03-6E76-41C4-B7ED-4C473496B229}" srcOrd="1" destOrd="0" parTransId="{7F189171-27B6-4811-AA90-2C1071F52ADB}" sibTransId="{1F3DAED8-034B-4C83-8ACD-86B56A01A4BF}"/>
    <dgm:cxn modelId="{0BA2D510-9486-4C27-AFD9-34DDDA54D33A}" type="presOf" srcId="{462CE615-D2D5-4352-8202-5D8B7160C411}" destId="{62567958-DB98-42D1-9E29-F884E0523260}" srcOrd="0" destOrd="2" presId="urn:microsoft.com/office/officeart/2005/8/layout/vList5"/>
    <dgm:cxn modelId="{70576CE2-6498-42A3-A110-F1C0A7522624}" srcId="{930774FB-DAF5-4DC4-957D-BE6375BC7388}" destId="{CF9AD335-35F4-4F15-94E2-7140C721D93F}" srcOrd="5" destOrd="0" parTransId="{CA85C94D-17A3-4810-BB12-AE327380105D}" sibTransId="{824C7F31-62D0-470F-90D0-5F1D9277CCC1}"/>
    <dgm:cxn modelId="{F18F493F-3DDD-424D-AF9C-4750ADBA3571}" srcId="{86FDB4E9-E280-4E0A-9312-635D413AB3A7}" destId="{930774FB-DAF5-4DC4-957D-BE6375BC7388}" srcOrd="0" destOrd="0" parTransId="{8BEC0504-E1FE-4FC3-BC52-0BA233ABAF3C}" sibTransId="{4D18AB75-B071-4BF4-AF5E-186B205D0A0C}"/>
    <dgm:cxn modelId="{2B05D0CC-E4F3-4FF1-BF21-6843040795D0}" type="presOf" srcId="{930774FB-DAF5-4DC4-957D-BE6375BC7388}" destId="{0A5D2997-F0EF-4C1D-B115-7708FCF32819}" srcOrd="0" destOrd="0" presId="urn:microsoft.com/office/officeart/2005/8/layout/vList5"/>
    <dgm:cxn modelId="{EA9AE6EB-CB56-4203-A1C9-48C8F671727B}" type="presOf" srcId="{8ADCF9D4-328E-4FD3-B5CE-13FA853D32CF}" destId="{62567958-DB98-42D1-9E29-F884E0523260}" srcOrd="0" destOrd="4" presId="urn:microsoft.com/office/officeart/2005/8/layout/vList5"/>
    <dgm:cxn modelId="{1C974630-B8E1-4EE6-A098-9A7CE4869E77}" type="presOf" srcId="{CF9AD335-35F4-4F15-94E2-7140C721D93F}" destId="{62567958-DB98-42D1-9E29-F884E0523260}" srcOrd="0" destOrd="5" presId="urn:microsoft.com/office/officeart/2005/8/layout/vList5"/>
    <dgm:cxn modelId="{5C6E6365-95EB-4F74-8183-38F286E0A1FB}" type="presOf" srcId="{EE45BE03-6E76-41C4-B7ED-4C473496B229}" destId="{62567958-DB98-42D1-9E29-F884E0523260}" srcOrd="0" destOrd="1" presId="urn:microsoft.com/office/officeart/2005/8/layout/vList5"/>
    <dgm:cxn modelId="{A5ABA86B-C8C8-425F-B1A8-3903EB41B0F9}" type="presOf" srcId="{86FDB4E9-E280-4E0A-9312-635D413AB3A7}" destId="{D330C9F8-70E3-47F3-BB5B-FBD06B7C5895}" srcOrd="0" destOrd="0" presId="urn:microsoft.com/office/officeart/2005/8/layout/vList5"/>
    <dgm:cxn modelId="{0D44AD2F-AA49-4A54-955D-3E423CE2F167}" srcId="{930774FB-DAF5-4DC4-957D-BE6375BC7388}" destId="{462CE615-D2D5-4352-8202-5D8B7160C411}" srcOrd="2" destOrd="0" parTransId="{EC52CB1E-ACE9-4CE8-86DF-1FA86B5265B0}" sibTransId="{46FAD19C-451F-4E08-8E25-F06CB09C2623}"/>
    <dgm:cxn modelId="{67BB3DEF-2046-48E2-82BA-6B34163A053E}" type="presOf" srcId="{2D4C43AA-038C-4767-B28F-6404EA01F5B8}" destId="{62567958-DB98-42D1-9E29-F884E0523260}" srcOrd="0" destOrd="3" presId="urn:microsoft.com/office/officeart/2005/8/layout/vList5"/>
    <dgm:cxn modelId="{81EB2AB3-2045-4C47-83AA-A985F976B42F}" type="presParOf" srcId="{D330C9F8-70E3-47F3-BB5B-FBD06B7C5895}" destId="{0878D3E3-7272-442E-8ECC-7BC5E5540F91}" srcOrd="0" destOrd="0" presId="urn:microsoft.com/office/officeart/2005/8/layout/vList5"/>
    <dgm:cxn modelId="{05E81794-FA52-4AF6-8989-426D1C080708}" type="presParOf" srcId="{0878D3E3-7272-442E-8ECC-7BC5E5540F91}" destId="{0A5D2997-F0EF-4C1D-B115-7708FCF32819}" srcOrd="0" destOrd="0" presId="urn:microsoft.com/office/officeart/2005/8/layout/vList5"/>
    <dgm:cxn modelId="{3A06C34C-10C3-4811-8406-A77FB32986EF}" type="presParOf" srcId="{0878D3E3-7272-442E-8ECC-7BC5E5540F91}" destId="{62567958-DB98-42D1-9E29-F884E052326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67958-DB98-42D1-9E29-F884E0523260}">
      <dsp:nvSpPr>
        <dsp:cNvPr id="0" name=""/>
        <dsp:cNvSpPr/>
      </dsp:nvSpPr>
      <dsp:spPr>
        <a:xfrm rot="5400000">
          <a:off x="4385881" y="-1569902"/>
          <a:ext cx="1929366" cy="5069172"/>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latin typeface="Cambria" pitchFamily="18" charset="0"/>
            </a:rPr>
            <a:t>Promote accreditation of nurseries and plant material certification</a:t>
          </a:r>
          <a:endParaRPr lang="en-US" sz="1400" kern="1200" dirty="0">
            <a:latin typeface="Cambria" pitchFamily="18" charset="0"/>
          </a:endParaRPr>
        </a:p>
        <a:p>
          <a:pPr marL="114300" lvl="1" indent="-114300" algn="l" defTabSz="622300">
            <a:lnSpc>
              <a:spcPct val="90000"/>
            </a:lnSpc>
            <a:spcBef>
              <a:spcPct val="0"/>
            </a:spcBef>
            <a:spcAft>
              <a:spcPct val="15000"/>
            </a:spcAft>
            <a:buChar char="••"/>
          </a:pPr>
          <a:r>
            <a:rPr lang="en-US" sz="1400" kern="1200" dirty="0" smtClean="0">
              <a:latin typeface="Cambria" pitchFamily="18" charset="0"/>
            </a:rPr>
            <a:t>Training/retooling of plant nursery evaluators (PNE) and plant materials inspectors (PMI)</a:t>
          </a:r>
          <a:endParaRPr lang="en-US" sz="1400" kern="1200" dirty="0">
            <a:latin typeface="Cambria" pitchFamily="18" charset="0"/>
          </a:endParaRPr>
        </a:p>
        <a:p>
          <a:pPr marL="114300" lvl="1" indent="-114300" algn="l" defTabSz="622300">
            <a:lnSpc>
              <a:spcPct val="90000"/>
            </a:lnSpc>
            <a:spcBef>
              <a:spcPct val="0"/>
            </a:spcBef>
            <a:spcAft>
              <a:spcPct val="15000"/>
            </a:spcAft>
            <a:buChar char="••"/>
          </a:pPr>
          <a:r>
            <a:rPr lang="en-US" sz="1400" kern="1200" dirty="0" smtClean="0">
              <a:latin typeface="Cambria" pitchFamily="18" charset="0"/>
            </a:rPr>
            <a:t>Invest in mother clonal gardens and nurseries  </a:t>
          </a:r>
          <a:endParaRPr lang="en-US" sz="1400" kern="1200" dirty="0">
            <a:latin typeface="Cambria" pitchFamily="18" charset="0"/>
          </a:endParaRPr>
        </a:p>
        <a:p>
          <a:pPr marL="114300" lvl="1" indent="-114300" algn="l" defTabSz="622300">
            <a:lnSpc>
              <a:spcPct val="90000"/>
            </a:lnSpc>
            <a:spcBef>
              <a:spcPct val="0"/>
            </a:spcBef>
            <a:spcAft>
              <a:spcPct val="15000"/>
            </a:spcAft>
            <a:buChar char="••"/>
          </a:pPr>
          <a:r>
            <a:rPr lang="en-US" sz="1400" kern="1200" dirty="0" smtClean="0">
              <a:latin typeface="Cambria" pitchFamily="18" charset="0"/>
            </a:rPr>
            <a:t>Conduct trainings for nursery establishment</a:t>
          </a:r>
          <a:endParaRPr lang="en-US" sz="1400" kern="1200" dirty="0">
            <a:latin typeface="Cambria" pitchFamily="18" charset="0"/>
          </a:endParaRPr>
        </a:p>
        <a:p>
          <a:pPr marL="114300" lvl="1" indent="-114300" algn="l" defTabSz="622300">
            <a:lnSpc>
              <a:spcPct val="90000"/>
            </a:lnSpc>
            <a:spcBef>
              <a:spcPct val="0"/>
            </a:spcBef>
            <a:spcAft>
              <a:spcPct val="15000"/>
            </a:spcAft>
            <a:buChar char="••"/>
          </a:pPr>
          <a:r>
            <a:rPr lang="en-US" sz="1400" kern="1200" dirty="0" smtClean="0">
              <a:latin typeface="Cambria" pitchFamily="18" charset="0"/>
            </a:rPr>
            <a:t>Reproduce and distribute IEC materials to farmers</a:t>
          </a:r>
          <a:endParaRPr lang="en-US" sz="1400" kern="1200" dirty="0">
            <a:latin typeface="Cambria" pitchFamily="18" charset="0"/>
          </a:endParaRPr>
        </a:p>
      </dsp:txBody>
      <dsp:txXfrm rot="-5400000">
        <a:off x="2815978" y="94185"/>
        <a:ext cx="4974988" cy="1740998"/>
      </dsp:txXfrm>
    </dsp:sp>
    <dsp:sp modelId="{0A5D2997-F0EF-4C1D-B115-7708FCF32819}">
      <dsp:nvSpPr>
        <dsp:cNvPr id="0" name=""/>
        <dsp:cNvSpPr/>
      </dsp:nvSpPr>
      <dsp:spPr>
        <a:xfrm>
          <a:off x="981" y="820"/>
          <a:ext cx="2851409" cy="202272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PH" sz="2500" b="1" kern="1200" dirty="0">
              <a:latin typeface="Cambria" pitchFamily="18" charset="0"/>
            </a:rPr>
            <a:t>Improve quality and availability of planting </a:t>
          </a:r>
          <a:r>
            <a:rPr lang="en-PH" sz="2500" b="1" kern="1200" dirty="0" smtClean="0">
              <a:latin typeface="Cambria" pitchFamily="18" charset="0"/>
            </a:rPr>
            <a:t>materials</a:t>
          </a:r>
          <a:endParaRPr lang="en-US" sz="2500" b="1" kern="1200" dirty="0">
            <a:latin typeface="Cambria" pitchFamily="18" charset="0"/>
          </a:endParaRPr>
        </a:p>
      </dsp:txBody>
      <dsp:txXfrm>
        <a:off x="99722" y="99561"/>
        <a:ext cx="2653927" cy="1825241"/>
      </dsp:txXfrm>
    </dsp:sp>
    <dsp:sp modelId="{B3416A21-8AFE-4E23-B86E-92CB3B6C8542}">
      <dsp:nvSpPr>
        <dsp:cNvPr id="0" name=""/>
        <dsp:cNvSpPr/>
      </dsp:nvSpPr>
      <dsp:spPr>
        <a:xfrm rot="5400000">
          <a:off x="3914744" y="1026344"/>
          <a:ext cx="2927973" cy="5077738"/>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latin typeface="Cambria" pitchFamily="18" charset="0"/>
            </a:rPr>
            <a:t>IEC campaign on GAP/best farm practices including seed selection, rejuvenation, etc. </a:t>
          </a:r>
          <a:endParaRPr lang="en-US" sz="1700" kern="1200" dirty="0">
            <a:latin typeface="Cambria" pitchFamily="18" charset="0"/>
          </a:endParaRPr>
        </a:p>
        <a:p>
          <a:pPr marL="171450" lvl="1" indent="-171450" algn="l" defTabSz="755650">
            <a:lnSpc>
              <a:spcPct val="90000"/>
            </a:lnSpc>
            <a:spcBef>
              <a:spcPct val="0"/>
            </a:spcBef>
            <a:spcAft>
              <a:spcPct val="15000"/>
            </a:spcAft>
            <a:buChar char="••"/>
          </a:pPr>
          <a:r>
            <a:rPr lang="en-US" sz="1700" kern="1200" dirty="0" smtClean="0">
              <a:latin typeface="Cambria" pitchFamily="18" charset="0"/>
            </a:rPr>
            <a:t>Develop public private partnership  for planting and replanting projects;</a:t>
          </a:r>
          <a:endParaRPr lang="en-US" sz="1700" kern="1200" dirty="0">
            <a:latin typeface="Cambria" pitchFamily="18" charset="0"/>
          </a:endParaRPr>
        </a:p>
        <a:p>
          <a:pPr marL="171450" lvl="1" indent="-171450" algn="l" defTabSz="755650">
            <a:lnSpc>
              <a:spcPct val="90000"/>
            </a:lnSpc>
            <a:spcBef>
              <a:spcPct val="0"/>
            </a:spcBef>
            <a:spcAft>
              <a:spcPct val="15000"/>
            </a:spcAft>
            <a:buChar char="••"/>
          </a:pPr>
          <a:r>
            <a:rPr lang="en-US" sz="1700" kern="1200" dirty="0" smtClean="0">
              <a:latin typeface="Cambria" pitchFamily="18" charset="0"/>
            </a:rPr>
            <a:t>Develop public private partnership for expansion of seed/clonal gardens</a:t>
          </a:r>
          <a:endParaRPr lang="en-US" sz="1700" kern="1200" dirty="0">
            <a:latin typeface="Cambria" pitchFamily="18" charset="0"/>
          </a:endParaRPr>
        </a:p>
        <a:p>
          <a:pPr marL="171450" lvl="1" indent="-171450" algn="l" defTabSz="755650">
            <a:lnSpc>
              <a:spcPct val="90000"/>
            </a:lnSpc>
            <a:spcBef>
              <a:spcPct val="0"/>
            </a:spcBef>
            <a:spcAft>
              <a:spcPct val="15000"/>
            </a:spcAft>
            <a:buChar char="••"/>
          </a:pPr>
          <a:r>
            <a:rPr lang="en-US" sz="1700" kern="1200" dirty="0" smtClean="0">
              <a:latin typeface="Cambria" pitchFamily="18" charset="0"/>
            </a:rPr>
            <a:t>Conduct trainings with TESDA/ATI /coffee experts</a:t>
          </a:r>
          <a:endParaRPr lang="en-US" sz="1700" kern="1200" dirty="0">
            <a:latin typeface="Cambria" pitchFamily="18" charset="0"/>
          </a:endParaRPr>
        </a:p>
        <a:p>
          <a:pPr marL="171450" lvl="1" indent="-171450" algn="l" defTabSz="755650">
            <a:lnSpc>
              <a:spcPct val="90000"/>
            </a:lnSpc>
            <a:spcBef>
              <a:spcPct val="0"/>
            </a:spcBef>
            <a:spcAft>
              <a:spcPct val="15000"/>
            </a:spcAft>
            <a:buChar char="••"/>
          </a:pPr>
          <a:r>
            <a:rPr lang="en-US" sz="1700" kern="1200" dirty="0" smtClean="0">
              <a:latin typeface="Cambria" pitchFamily="18" charset="0"/>
            </a:rPr>
            <a:t>Benchmarking and best practices dissemination</a:t>
          </a:r>
          <a:endParaRPr lang="en-US" sz="1700" kern="1200" dirty="0">
            <a:latin typeface="Cambria" pitchFamily="18" charset="0"/>
          </a:endParaRPr>
        </a:p>
        <a:p>
          <a:pPr marL="171450" lvl="1" indent="-171450" algn="l" defTabSz="755650">
            <a:lnSpc>
              <a:spcPct val="90000"/>
            </a:lnSpc>
            <a:spcBef>
              <a:spcPct val="0"/>
            </a:spcBef>
            <a:spcAft>
              <a:spcPct val="15000"/>
            </a:spcAft>
            <a:buChar char="••"/>
          </a:pPr>
          <a:r>
            <a:rPr lang="en-US" sz="1700" kern="1200" dirty="0" smtClean="0">
              <a:latin typeface="Cambria" pitchFamily="18" charset="0"/>
            </a:rPr>
            <a:t>Conduct trainings on GAP/GMP</a:t>
          </a:r>
          <a:endParaRPr lang="en-US" sz="1700" kern="1200" dirty="0">
            <a:latin typeface="Cambria" pitchFamily="18" charset="0"/>
          </a:endParaRPr>
        </a:p>
        <a:p>
          <a:pPr marL="171450" lvl="1" indent="-171450" algn="l" defTabSz="755650">
            <a:lnSpc>
              <a:spcPct val="90000"/>
            </a:lnSpc>
            <a:spcBef>
              <a:spcPct val="0"/>
            </a:spcBef>
            <a:spcAft>
              <a:spcPct val="15000"/>
            </a:spcAft>
            <a:buChar char="••"/>
          </a:pPr>
          <a:endParaRPr lang="en-US" sz="1700" kern="1200" dirty="0">
            <a:latin typeface="Cambria" pitchFamily="18" charset="0"/>
          </a:endParaRPr>
        </a:p>
      </dsp:txBody>
      <dsp:txXfrm rot="-5400000">
        <a:off x="2839862" y="2244158"/>
        <a:ext cx="4934806" cy="2642109"/>
      </dsp:txXfrm>
    </dsp:sp>
    <dsp:sp modelId="{22DA29F6-CCFC-417B-8DF7-39C521C662FA}">
      <dsp:nvSpPr>
        <dsp:cNvPr id="0" name=""/>
        <dsp:cNvSpPr/>
      </dsp:nvSpPr>
      <dsp:spPr>
        <a:xfrm>
          <a:off x="981" y="2496775"/>
          <a:ext cx="2848622" cy="21352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b="1" kern="1200" dirty="0">
              <a:latin typeface="Cambria" pitchFamily="18" charset="0"/>
            </a:rPr>
            <a:t>Enhance farm efficiency and investments</a:t>
          </a:r>
          <a:endParaRPr lang="en-US" sz="2500" kern="1200" dirty="0">
            <a:latin typeface="Cambria" pitchFamily="18" charset="0"/>
          </a:endParaRPr>
        </a:p>
      </dsp:txBody>
      <dsp:txXfrm>
        <a:off x="105215" y="2601009"/>
        <a:ext cx="2640154" cy="19267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B307-4982-4A30-AE32-AFF188331FF7}">
      <dsp:nvSpPr>
        <dsp:cNvPr id="0" name=""/>
        <dsp:cNvSpPr/>
      </dsp:nvSpPr>
      <dsp:spPr>
        <a:xfrm rot="5400000">
          <a:off x="3010648" y="-136907"/>
          <a:ext cx="4548049" cy="4826764"/>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PH" sz="1600" kern="1200" dirty="0" smtClean="0">
              <a:latin typeface="Cambria" pitchFamily="18" charset="0"/>
            </a:rPr>
            <a:t>Enhance processing efficiency (provision of processing technology)</a:t>
          </a:r>
          <a:endParaRPr lang="en-US" sz="1600" kern="1200" dirty="0">
            <a:latin typeface="Cambria" pitchFamily="18" charset="0"/>
          </a:endParaRPr>
        </a:p>
        <a:p>
          <a:pPr marL="171450" lvl="1" indent="-171450" algn="l" defTabSz="711200">
            <a:lnSpc>
              <a:spcPct val="90000"/>
            </a:lnSpc>
            <a:spcBef>
              <a:spcPct val="0"/>
            </a:spcBef>
            <a:spcAft>
              <a:spcPct val="15000"/>
            </a:spcAft>
            <a:buChar char="••"/>
          </a:pPr>
          <a:r>
            <a:rPr lang="en-US" sz="1600" kern="1200" dirty="0" smtClean="0">
              <a:latin typeface="Cambria" pitchFamily="18" charset="0"/>
            </a:rPr>
            <a:t>Establish guidelines and promote quality standards for Philippine Coffee.</a:t>
          </a:r>
          <a:endParaRPr lang="en-US" sz="1600" kern="1200" dirty="0">
            <a:latin typeface="Cambria" pitchFamily="18" charset="0"/>
          </a:endParaRPr>
        </a:p>
        <a:p>
          <a:pPr marL="171450" lvl="1" indent="-171450" algn="l" defTabSz="711200">
            <a:lnSpc>
              <a:spcPct val="90000"/>
            </a:lnSpc>
            <a:spcBef>
              <a:spcPct val="0"/>
            </a:spcBef>
            <a:spcAft>
              <a:spcPct val="15000"/>
            </a:spcAft>
            <a:buChar char="••"/>
          </a:pPr>
          <a:r>
            <a:rPr lang="en-PH" sz="1600" kern="1200" dirty="0" smtClean="0">
              <a:latin typeface="Cambria" pitchFamily="18" charset="0"/>
            </a:rPr>
            <a:t>Strengthen and build competencies of farmers/ processors for the adoption, dissemination of  standards; </a:t>
          </a:r>
          <a:endParaRPr lang="en-US" sz="1600" kern="1200" dirty="0">
            <a:latin typeface="Cambria" pitchFamily="18" charset="0"/>
          </a:endParaRPr>
        </a:p>
        <a:p>
          <a:pPr marL="171450" lvl="1" indent="-171450" algn="l" defTabSz="711200">
            <a:lnSpc>
              <a:spcPct val="90000"/>
            </a:lnSpc>
            <a:spcBef>
              <a:spcPct val="0"/>
            </a:spcBef>
            <a:spcAft>
              <a:spcPct val="15000"/>
            </a:spcAft>
            <a:buChar char="••"/>
          </a:pPr>
          <a:r>
            <a:rPr lang="en-PH" sz="1600" kern="1200" dirty="0" smtClean="0">
              <a:latin typeface="Cambria" pitchFamily="18" charset="0"/>
            </a:rPr>
            <a:t>Incentivize compliance to product standard </a:t>
          </a:r>
          <a:endParaRPr lang="en-US" sz="1600" kern="1200" dirty="0">
            <a:latin typeface="Cambria" pitchFamily="18" charset="0"/>
          </a:endParaRPr>
        </a:p>
        <a:p>
          <a:pPr marL="171450" lvl="1" indent="-171450" algn="l" defTabSz="711200">
            <a:lnSpc>
              <a:spcPct val="90000"/>
            </a:lnSpc>
            <a:spcBef>
              <a:spcPct val="0"/>
            </a:spcBef>
            <a:spcAft>
              <a:spcPct val="15000"/>
            </a:spcAft>
            <a:buChar char="••"/>
          </a:pPr>
          <a:r>
            <a:rPr lang="en-PH" sz="1600" kern="1200" dirty="0" smtClean="0">
              <a:latin typeface="Cambria" pitchFamily="18" charset="0"/>
            </a:rPr>
            <a:t>Improve packaging and labels of coffee products including quality seal</a:t>
          </a:r>
          <a:endParaRPr lang="en-US" sz="1600" kern="1200" dirty="0">
            <a:latin typeface="Cambria" pitchFamily="18" charset="0"/>
          </a:endParaRPr>
        </a:p>
        <a:p>
          <a:pPr marL="171450" lvl="1" indent="-171450" algn="l" defTabSz="711200">
            <a:lnSpc>
              <a:spcPct val="90000"/>
            </a:lnSpc>
            <a:spcBef>
              <a:spcPct val="0"/>
            </a:spcBef>
            <a:spcAft>
              <a:spcPct val="15000"/>
            </a:spcAft>
            <a:buChar char="••"/>
          </a:pPr>
          <a:r>
            <a:rPr lang="en-US" sz="1600" kern="1200" dirty="0" smtClean="0">
              <a:latin typeface="Cambria" pitchFamily="18" charset="0"/>
            </a:rPr>
            <a:t>Establish village/ SME level facilities</a:t>
          </a:r>
          <a:endParaRPr lang="en-US" sz="1600" kern="1200" dirty="0">
            <a:latin typeface="Cambria" pitchFamily="18" charset="0"/>
          </a:endParaRPr>
        </a:p>
        <a:p>
          <a:pPr marL="171450" lvl="1" indent="-171450" algn="l" defTabSz="711200">
            <a:lnSpc>
              <a:spcPct val="90000"/>
            </a:lnSpc>
            <a:spcBef>
              <a:spcPct val="0"/>
            </a:spcBef>
            <a:spcAft>
              <a:spcPct val="15000"/>
            </a:spcAft>
            <a:buChar char="••"/>
          </a:pPr>
          <a:r>
            <a:rPr lang="en-US" sz="1600" kern="1200" dirty="0" smtClean="0">
              <a:latin typeface="Cambria" pitchFamily="18" charset="0"/>
            </a:rPr>
            <a:t>Conduct workshops on industry clustering and value chain analysis and  entrepreneurial trainings</a:t>
          </a:r>
          <a:endParaRPr lang="en-US" sz="1600" kern="1200" dirty="0">
            <a:latin typeface="Cambria" pitchFamily="18" charset="0"/>
          </a:endParaRPr>
        </a:p>
        <a:p>
          <a:pPr marL="171450" lvl="1" indent="-171450" algn="l" defTabSz="711200">
            <a:lnSpc>
              <a:spcPct val="90000"/>
            </a:lnSpc>
            <a:spcBef>
              <a:spcPct val="0"/>
            </a:spcBef>
            <a:spcAft>
              <a:spcPct val="15000"/>
            </a:spcAft>
            <a:buChar char="••"/>
          </a:pPr>
          <a:r>
            <a:rPr lang="en-US" sz="1600" kern="1200" dirty="0" smtClean="0">
              <a:latin typeface="Cambria" pitchFamily="18" charset="0"/>
            </a:rPr>
            <a:t>Provide coffee post-harvest trainings</a:t>
          </a:r>
          <a:endParaRPr lang="en-US" sz="1600" kern="1200" dirty="0">
            <a:latin typeface="Cambria" pitchFamily="18" charset="0"/>
          </a:endParaRPr>
        </a:p>
        <a:p>
          <a:pPr marL="171450" lvl="1" indent="-171450" algn="l" defTabSz="711200">
            <a:lnSpc>
              <a:spcPct val="90000"/>
            </a:lnSpc>
            <a:spcBef>
              <a:spcPct val="0"/>
            </a:spcBef>
            <a:spcAft>
              <a:spcPct val="15000"/>
            </a:spcAft>
            <a:buChar char="••"/>
          </a:pPr>
          <a:r>
            <a:rPr lang="en-US" sz="1600" kern="1200" dirty="0" smtClean="0">
              <a:latin typeface="Cambria" pitchFamily="18" charset="0"/>
            </a:rPr>
            <a:t>Provision of appropriate facilities (local or imported) with  affordable terms</a:t>
          </a:r>
          <a:endParaRPr lang="en-US" sz="1600" kern="1200" dirty="0">
            <a:latin typeface="Cambria" pitchFamily="18" charset="0"/>
          </a:endParaRPr>
        </a:p>
        <a:p>
          <a:pPr marL="171450" lvl="1" indent="-171450" algn="l" defTabSz="711200">
            <a:lnSpc>
              <a:spcPct val="90000"/>
            </a:lnSpc>
            <a:spcBef>
              <a:spcPct val="0"/>
            </a:spcBef>
            <a:spcAft>
              <a:spcPct val="15000"/>
            </a:spcAft>
            <a:buChar char="••"/>
          </a:pPr>
          <a:r>
            <a:rPr lang="en-PH" sz="1600" kern="1200" dirty="0" smtClean="0">
              <a:latin typeface="Cambria" pitchFamily="18" charset="0"/>
            </a:rPr>
            <a:t>Promote investment opportunities in specialty coffee markets</a:t>
          </a:r>
          <a:endParaRPr lang="en-US" sz="1600" kern="1200" dirty="0">
            <a:latin typeface="Cambria" pitchFamily="18" charset="0"/>
          </a:endParaRPr>
        </a:p>
      </dsp:txBody>
      <dsp:txXfrm rot="-5400000">
        <a:off x="2871291" y="224467"/>
        <a:ext cx="4604747" cy="4104015"/>
      </dsp:txXfrm>
    </dsp:sp>
    <dsp:sp modelId="{9DEBDA1F-ECB5-4C67-AFFF-3E499C5C7346}">
      <dsp:nvSpPr>
        <dsp:cNvPr id="0" name=""/>
        <dsp:cNvSpPr/>
      </dsp:nvSpPr>
      <dsp:spPr>
        <a:xfrm>
          <a:off x="1426" y="46331"/>
          <a:ext cx="2869623" cy="4506618"/>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PH" sz="2500" b="1" kern="1200" dirty="0">
              <a:latin typeface="Cambria" pitchFamily="18" charset="0"/>
            </a:rPr>
            <a:t>Improve competitiveness</a:t>
          </a:r>
          <a:endParaRPr lang="en-US" sz="2500" kern="1200" dirty="0">
            <a:latin typeface="Cambria" pitchFamily="18" charset="0"/>
          </a:endParaRPr>
        </a:p>
      </dsp:txBody>
      <dsp:txXfrm>
        <a:off x="141509" y="186414"/>
        <a:ext cx="2589457" cy="4226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67958-DB98-42D1-9E29-F884E0523260}">
      <dsp:nvSpPr>
        <dsp:cNvPr id="0" name=""/>
        <dsp:cNvSpPr/>
      </dsp:nvSpPr>
      <dsp:spPr>
        <a:xfrm rot="5400000">
          <a:off x="3847813" y="-1051749"/>
          <a:ext cx="2864514" cy="496947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PH" sz="1400" kern="1200" dirty="0" smtClean="0">
              <a:latin typeface="Cambria" pitchFamily="18" charset="0"/>
            </a:rPr>
            <a:t>Daily world price  and other market information access from DA website / SMS</a:t>
          </a:r>
          <a:endParaRPr lang="en-US" sz="1400" kern="1200" dirty="0">
            <a:latin typeface="Cambria" pitchFamily="18" charset="0"/>
          </a:endParaRPr>
        </a:p>
        <a:p>
          <a:pPr marL="114300" lvl="1" indent="-114300" algn="l" defTabSz="622300">
            <a:lnSpc>
              <a:spcPct val="90000"/>
            </a:lnSpc>
            <a:spcBef>
              <a:spcPct val="0"/>
            </a:spcBef>
            <a:spcAft>
              <a:spcPct val="15000"/>
            </a:spcAft>
            <a:buChar char="••"/>
          </a:pPr>
          <a:r>
            <a:rPr lang="en-US" sz="1400" kern="1200" dirty="0" smtClean="0">
              <a:latin typeface="Cambria" pitchFamily="18" charset="0"/>
            </a:rPr>
            <a:t>Convene concerned organizations to settle standards </a:t>
          </a:r>
          <a:endParaRPr lang="en-US" sz="1400" kern="1200" dirty="0">
            <a:latin typeface="Cambria" pitchFamily="18" charset="0"/>
          </a:endParaRPr>
        </a:p>
        <a:p>
          <a:pPr marL="114300" lvl="1" indent="-114300" algn="l" defTabSz="622300">
            <a:lnSpc>
              <a:spcPct val="90000"/>
            </a:lnSpc>
            <a:spcBef>
              <a:spcPct val="0"/>
            </a:spcBef>
            <a:spcAft>
              <a:spcPct val="15000"/>
            </a:spcAft>
            <a:buChar char="••"/>
          </a:pPr>
          <a:r>
            <a:rPr lang="en-US" sz="1400" kern="1200" dirty="0" smtClean="0">
              <a:latin typeface="Cambria" pitchFamily="18" charset="0"/>
            </a:rPr>
            <a:t>Find alternative markets</a:t>
          </a:r>
          <a:endParaRPr lang="en-US" sz="1400" kern="1200" dirty="0">
            <a:latin typeface="Cambria" pitchFamily="18" charset="0"/>
          </a:endParaRPr>
        </a:p>
        <a:p>
          <a:pPr marL="114300" lvl="1" indent="-114300" algn="l" defTabSz="622300">
            <a:lnSpc>
              <a:spcPct val="90000"/>
            </a:lnSpc>
            <a:spcBef>
              <a:spcPct val="0"/>
            </a:spcBef>
            <a:spcAft>
              <a:spcPct val="15000"/>
            </a:spcAft>
            <a:buChar char="••"/>
          </a:pPr>
          <a:r>
            <a:rPr lang="en-US" sz="1400" kern="1200" dirty="0" smtClean="0">
              <a:latin typeface="Cambria" pitchFamily="18" charset="0"/>
            </a:rPr>
            <a:t>Tap agricultural/ trade attaches in Philippine embassies</a:t>
          </a:r>
          <a:endParaRPr lang="en-US" sz="1400" kern="1200" dirty="0">
            <a:latin typeface="Cambria" pitchFamily="18" charset="0"/>
          </a:endParaRPr>
        </a:p>
        <a:p>
          <a:pPr marL="114300" lvl="1" indent="-114300" algn="l" defTabSz="622300">
            <a:lnSpc>
              <a:spcPct val="90000"/>
            </a:lnSpc>
            <a:spcBef>
              <a:spcPct val="0"/>
            </a:spcBef>
            <a:spcAft>
              <a:spcPct val="15000"/>
            </a:spcAft>
            <a:buChar char="••"/>
          </a:pPr>
          <a:r>
            <a:rPr lang="en-PH" sz="1400" kern="1200" dirty="0" smtClean="0">
              <a:latin typeface="Cambria" pitchFamily="18" charset="0"/>
            </a:rPr>
            <a:t>Establish/ develop and aggressively promote Philippine Coffee (quality, brand, logo)</a:t>
          </a:r>
          <a:endParaRPr lang="en-US" sz="1400" kern="1200" dirty="0">
            <a:latin typeface="Cambria" pitchFamily="18" charset="0"/>
          </a:endParaRPr>
        </a:p>
        <a:p>
          <a:pPr marL="114300" lvl="1" indent="-114300" algn="l" defTabSz="622300">
            <a:lnSpc>
              <a:spcPct val="90000"/>
            </a:lnSpc>
            <a:spcBef>
              <a:spcPct val="0"/>
            </a:spcBef>
            <a:spcAft>
              <a:spcPct val="15000"/>
            </a:spcAft>
            <a:buChar char="••"/>
          </a:pPr>
          <a:r>
            <a:rPr lang="en-PH" sz="1400" kern="1200" dirty="0" smtClean="0">
              <a:latin typeface="Cambria" pitchFamily="18" charset="0"/>
            </a:rPr>
            <a:t>Develop market niching with the specialty coffee market and  other alternative markets</a:t>
          </a:r>
          <a:endParaRPr lang="en-US" sz="1400" kern="1200" dirty="0">
            <a:latin typeface="Cambria" pitchFamily="18" charset="0"/>
          </a:endParaRPr>
        </a:p>
      </dsp:txBody>
      <dsp:txXfrm rot="-5400000">
        <a:off x="2795331" y="140567"/>
        <a:ext cx="4829644" cy="2584846"/>
      </dsp:txXfrm>
    </dsp:sp>
    <dsp:sp modelId="{0A5D2997-F0EF-4C1D-B115-7708FCF32819}">
      <dsp:nvSpPr>
        <dsp:cNvPr id="0" name=""/>
        <dsp:cNvSpPr/>
      </dsp:nvSpPr>
      <dsp:spPr>
        <a:xfrm>
          <a:off x="0" y="81167"/>
          <a:ext cx="2795331" cy="270364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PH" sz="2400" b="1" kern="1200" dirty="0">
              <a:latin typeface="Cambria" pitchFamily="18" charset="0"/>
            </a:rPr>
            <a:t>Improve market price and coffee standards</a:t>
          </a:r>
          <a:endParaRPr lang="en-US" sz="2400" kern="1200" dirty="0">
            <a:latin typeface="Cambria" pitchFamily="18" charset="0"/>
          </a:endParaRPr>
        </a:p>
      </dsp:txBody>
      <dsp:txXfrm>
        <a:off x="131981" y="213148"/>
        <a:ext cx="2531369" cy="2439680"/>
      </dsp:txXfrm>
    </dsp:sp>
    <dsp:sp modelId="{925F0963-14C7-4DF9-B85C-C0E094921402}">
      <dsp:nvSpPr>
        <dsp:cNvPr id="0" name=""/>
        <dsp:cNvSpPr/>
      </dsp:nvSpPr>
      <dsp:spPr>
        <a:xfrm rot="5400000">
          <a:off x="4529244" y="1233764"/>
          <a:ext cx="1511975" cy="4974336"/>
        </a:xfrm>
        <a:prstGeom prst="round2Same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latin typeface="Cambria" pitchFamily="18" charset="0"/>
            </a:rPr>
            <a:t>Review financing program for coffee</a:t>
          </a:r>
          <a:endParaRPr lang="en-US" sz="1700" kern="1200" dirty="0">
            <a:latin typeface="Cambria" pitchFamily="18" charset="0"/>
          </a:endParaRPr>
        </a:p>
        <a:p>
          <a:pPr marL="171450" lvl="1" indent="-171450" algn="l" defTabSz="755650">
            <a:lnSpc>
              <a:spcPct val="90000"/>
            </a:lnSpc>
            <a:spcBef>
              <a:spcPct val="0"/>
            </a:spcBef>
            <a:spcAft>
              <a:spcPct val="15000"/>
            </a:spcAft>
            <a:buChar char="••"/>
          </a:pPr>
          <a:r>
            <a:rPr lang="en-US" sz="1700" kern="1200" dirty="0" smtClean="0">
              <a:latin typeface="Cambria" pitchFamily="18" charset="0"/>
            </a:rPr>
            <a:t>Develop appropriate financing packages for coffee farmers/ SMEs</a:t>
          </a:r>
          <a:endParaRPr lang="en-US" sz="1700" kern="1200" dirty="0">
            <a:latin typeface="Cambria" pitchFamily="18" charset="0"/>
          </a:endParaRPr>
        </a:p>
        <a:p>
          <a:pPr marL="171450" lvl="1" indent="-171450" algn="l" defTabSz="755650">
            <a:lnSpc>
              <a:spcPct val="90000"/>
            </a:lnSpc>
            <a:spcBef>
              <a:spcPct val="0"/>
            </a:spcBef>
            <a:spcAft>
              <a:spcPct val="15000"/>
            </a:spcAft>
            <a:buChar char="••"/>
          </a:pPr>
          <a:r>
            <a:rPr lang="en-US" sz="1700" kern="1200" dirty="0" smtClean="0">
              <a:latin typeface="Cambria" pitchFamily="18" charset="0"/>
            </a:rPr>
            <a:t>DA to endorse proposal to LBP/ SB Corporation</a:t>
          </a:r>
          <a:endParaRPr lang="en-US" sz="1700" kern="1200" dirty="0">
            <a:latin typeface="Cambria" pitchFamily="18" charset="0"/>
          </a:endParaRPr>
        </a:p>
      </dsp:txBody>
      <dsp:txXfrm rot="-5400000">
        <a:off x="2798064" y="3038754"/>
        <a:ext cx="4900527" cy="1364357"/>
      </dsp:txXfrm>
    </dsp:sp>
    <dsp:sp modelId="{D451AE4C-0AE9-4ADA-8730-51B2B43336AD}">
      <dsp:nvSpPr>
        <dsp:cNvPr id="0" name=""/>
        <dsp:cNvSpPr/>
      </dsp:nvSpPr>
      <dsp:spPr>
        <a:xfrm>
          <a:off x="0" y="2977386"/>
          <a:ext cx="2798064" cy="1487091"/>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kumimoji="0" lang="en-US" sz="2400" b="1" i="0" u="none" kern="1200" baseline="0" dirty="0" smtClean="0">
              <a:latin typeface="Cambria" pitchFamily="18" charset="0"/>
            </a:rPr>
            <a:t>Access to long term funds</a:t>
          </a:r>
          <a:endParaRPr kumimoji="0" lang="en-US" sz="2400" b="1" i="0" u="none" kern="1200" baseline="0" dirty="0">
            <a:latin typeface="Cambria" pitchFamily="18" charset="0"/>
          </a:endParaRPr>
        </a:p>
      </dsp:txBody>
      <dsp:txXfrm>
        <a:off x="72594" y="3049980"/>
        <a:ext cx="2652876" cy="13419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67958-DB98-42D1-9E29-F884E0523260}">
      <dsp:nvSpPr>
        <dsp:cNvPr id="0" name=""/>
        <dsp:cNvSpPr/>
      </dsp:nvSpPr>
      <dsp:spPr>
        <a:xfrm rot="5400000">
          <a:off x="4623967" y="-1747386"/>
          <a:ext cx="1426161" cy="5023104"/>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latin typeface="Cambria" pitchFamily="18" charset="0"/>
            </a:rPr>
            <a:t>R and D program on variety by region</a:t>
          </a:r>
          <a:endParaRPr lang="en-US" sz="1800" kern="1200" dirty="0">
            <a:latin typeface="Cambria" pitchFamily="18" charset="0"/>
          </a:endParaRPr>
        </a:p>
        <a:p>
          <a:pPr marL="171450" lvl="1" indent="-171450" algn="l" defTabSz="800100">
            <a:lnSpc>
              <a:spcPct val="90000"/>
            </a:lnSpc>
            <a:spcBef>
              <a:spcPct val="0"/>
            </a:spcBef>
            <a:spcAft>
              <a:spcPct val="15000"/>
            </a:spcAft>
            <a:buChar char="••"/>
          </a:pPr>
          <a:r>
            <a:rPr lang="en-US" sz="1800" kern="1200" dirty="0" smtClean="0">
              <a:latin typeface="Cambria" pitchFamily="18" charset="0"/>
            </a:rPr>
            <a:t>Establishment of coffee grading and cupping laboratory</a:t>
          </a:r>
          <a:endParaRPr lang="en-US" sz="1800" kern="1200" dirty="0">
            <a:latin typeface="Cambria" pitchFamily="18" charset="0"/>
          </a:endParaRPr>
        </a:p>
      </dsp:txBody>
      <dsp:txXfrm rot="-5400000">
        <a:off x="2825496" y="120704"/>
        <a:ext cx="4953485" cy="1286923"/>
      </dsp:txXfrm>
    </dsp:sp>
    <dsp:sp modelId="{0A5D2997-F0EF-4C1D-B115-7708FCF32819}">
      <dsp:nvSpPr>
        <dsp:cNvPr id="0" name=""/>
        <dsp:cNvSpPr/>
      </dsp:nvSpPr>
      <dsp:spPr>
        <a:xfrm>
          <a:off x="0" y="1179"/>
          <a:ext cx="2825496" cy="152597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PH" sz="2500" b="1" kern="1200" dirty="0">
              <a:latin typeface="Cambria" pitchFamily="18" charset="0"/>
            </a:rPr>
            <a:t>Improve </a:t>
          </a:r>
          <a:r>
            <a:rPr lang="en-PH" sz="2500" b="1" kern="1200" dirty="0" smtClean="0">
              <a:latin typeface="Cambria" pitchFamily="18" charset="0"/>
            </a:rPr>
            <a:t>Research and Extension Services</a:t>
          </a:r>
          <a:endParaRPr lang="en-US" sz="2500" b="1" kern="1200" dirty="0">
            <a:latin typeface="Cambria" pitchFamily="18" charset="0"/>
          </a:endParaRPr>
        </a:p>
      </dsp:txBody>
      <dsp:txXfrm>
        <a:off x="74492" y="75671"/>
        <a:ext cx="2676512" cy="1376987"/>
      </dsp:txXfrm>
    </dsp:sp>
    <dsp:sp modelId="{B3416A21-8AFE-4E23-B86E-92CB3B6C8542}">
      <dsp:nvSpPr>
        <dsp:cNvPr id="0" name=""/>
        <dsp:cNvSpPr/>
      </dsp:nvSpPr>
      <dsp:spPr>
        <a:xfrm rot="5400000">
          <a:off x="4541190" y="-115505"/>
          <a:ext cx="1564963" cy="5026678"/>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latin typeface="Cambria" pitchFamily="18" charset="0"/>
          </a:endParaRPr>
        </a:p>
        <a:p>
          <a:pPr marL="171450" lvl="1" indent="-171450" algn="l" defTabSz="800100">
            <a:lnSpc>
              <a:spcPct val="90000"/>
            </a:lnSpc>
            <a:spcBef>
              <a:spcPct val="0"/>
            </a:spcBef>
            <a:spcAft>
              <a:spcPct val="15000"/>
            </a:spcAft>
            <a:buChar char="••"/>
          </a:pPr>
          <a:r>
            <a:rPr lang="en-US" sz="1800" kern="1200" dirty="0" smtClean="0">
              <a:latin typeface="Cambria" pitchFamily="18" charset="0"/>
            </a:rPr>
            <a:t>Coffee industry census</a:t>
          </a:r>
          <a:endParaRPr lang="en-US" sz="1800" kern="1200" dirty="0">
            <a:latin typeface="Cambria" pitchFamily="18" charset="0"/>
          </a:endParaRPr>
        </a:p>
        <a:p>
          <a:pPr marL="171450" lvl="1" indent="-171450" algn="l" defTabSz="800100">
            <a:lnSpc>
              <a:spcPct val="90000"/>
            </a:lnSpc>
            <a:spcBef>
              <a:spcPct val="0"/>
            </a:spcBef>
            <a:spcAft>
              <a:spcPct val="15000"/>
            </a:spcAft>
            <a:buChar char="••"/>
          </a:pPr>
          <a:r>
            <a:rPr lang="en-US" sz="1800" kern="1200" dirty="0" smtClean="0">
              <a:latin typeface="Cambria" pitchFamily="18" charset="0"/>
            </a:rPr>
            <a:t>Establishment/ regular updating of buyer-supplier and coffee network database</a:t>
          </a:r>
          <a:endParaRPr lang="en-US" sz="1800" kern="1200" dirty="0">
            <a:latin typeface="Cambria" pitchFamily="18" charset="0"/>
          </a:endParaRPr>
        </a:p>
        <a:p>
          <a:pPr marL="171450" lvl="1" indent="-171450" algn="l" defTabSz="800100">
            <a:lnSpc>
              <a:spcPct val="90000"/>
            </a:lnSpc>
            <a:spcBef>
              <a:spcPct val="0"/>
            </a:spcBef>
            <a:spcAft>
              <a:spcPct val="15000"/>
            </a:spcAft>
            <a:buChar char="••"/>
          </a:pPr>
          <a:endParaRPr lang="en-US" sz="1800" kern="1200" dirty="0">
            <a:latin typeface="Cambria" pitchFamily="18" charset="0"/>
          </a:endParaRPr>
        </a:p>
      </dsp:txBody>
      <dsp:txXfrm rot="-5400000">
        <a:off x="2810333" y="1691747"/>
        <a:ext cx="4950283" cy="1412173"/>
      </dsp:txXfrm>
    </dsp:sp>
    <dsp:sp modelId="{22DA29F6-CCFC-417B-8DF7-39C521C662FA}">
      <dsp:nvSpPr>
        <dsp:cNvPr id="0" name=""/>
        <dsp:cNvSpPr/>
      </dsp:nvSpPr>
      <dsp:spPr>
        <a:xfrm>
          <a:off x="0" y="1622945"/>
          <a:ext cx="2819977" cy="152597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b="1" kern="1200" dirty="0" smtClean="0">
              <a:latin typeface="Cambria" pitchFamily="18" charset="0"/>
            </a:rPr>
            <a:t>Reliable Industry Data</a:t>
          </a:r>
          <a:endParaRPr lang="en-US" sz="2500" kern="1200" dirty="0">
            <a:latin typeface="Cambria" pitchFamily="18" charset="0"/>
          </a:endParaRPr>
        </a:p>
      </dsp:txBody>
      <dsp:txXfrm>
        <a:off x="74492" y="1697437"/>
        <a:ext cx="2670993" cy="1376987"/>
      </dsp:txXfrm>
    </dsp:sp>
    <dsp:sp modelId="{02B2B307-4982-4A30-AE32-AFF188331FF7}">
      <dsp:nvSpPr>
        <dsp:cNvPr id="0" name=""/>
        <dsp:cNvSpPr/>
      </dsp:nvSpPr>
      <dsp:spPr>
        <a:xfrm rot="5400000">
          <a:off x="4554481" y="1512967"/>
          <a:ext cx="1554709" cy="501819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latin typeface="Cambria" pitchFamily="18" charset="0"/>
            </a:rPr>
            <a:t>Conduct seminar on organizational development</a:t>
          </a:r>
          <a:endParaRPr lang="en-US" sz="1800" kern="1200" dirty="0">
            <a:latin typeface="Cambria" pitchFamily="18" charset="0"/>
          </a:endParaRPr>
        </a:p>
        <a:p>
          <a:pPr marL="171450" lvl="1" indent="-171450" algn="l" defTabSz="800100">
            <a:lnSpc>
              <a:spcPct val="90000"/>
            </a:lnSpc>
            <a:spcBef>
              <a:spcPct val="0"/>
            </a:spcBef>
            <a:spcAft>
              <a:spcPct val="15000"/>
            </a:spcAft>
            <a:buChar char="••"/>
          </a:pPr>
          <a:r>
            <a:rPr lang="en-US" sz="1800" kern="1200" dirty="0" smtClean="0">
              <a:latin typeface="Cambria" pitchFamily="18" charset="0"/>
            </a:rPr>
            <a:t>Team building	</a:t>
          </a:r>
          <a:endParaRPr lang="en-US" sz="1800" kern="1200" dirty="0">
            <a:latin typeface="Cambria" pitchFamily="18" charset="0"/>
          </a:endParaRPr>
        </a:p>
        <a:p>
          <a:pPr marL="171450" lvl="1" indent="-171450" algn="l" defTabSz="800100">
            <a:lnSpc>
              <a:spcPct val="90000"/>
            </a:lnSpc>
            <a:spcBef>
              <a:spcPct val="0"/>
            </a:spcBef>
            <a:spcAft>
              <a:spcPct val="15000"/>
            </a:spcAft>
            <a:buChar char="••"/>
          </a:pPr>
          <a:r>
            <a:rPr lang="en-US" sz="1800" kern="1200" dirty="0" smtClean="0">
              <a:latin typeface="Cambria" pitchFamily="18" charset="0"/>
            </a:rPr>
            <a:t>Conduct Regular TWG/Council Meetings </a:t>
          </a:r>
          <a:endParaRPr lang="en-US" sz="1800" kern="1200" dirty="0">
            <a:latin typeface="Cambria" pitchFamily="18" charset="0"/>
          </a:endParaRPr>
        </a:p>
      </dsp:txBody>
      <dsp:txXfrm rot="-5400000">
        <a:off x="2822737" y="3320607"/>
        <a:ext cx="4942303" cy="1402919"/>
      </dsp:txXfrm>
    </dsp:sp>
    <dsp:sp modelId="{9DEBDA1F-ECB5-4C67-AFFF-3E499C5C7346}">
      <dsp:nvSpPr>
        <dsp:cNvPr id="0" name=""/>
        <dsp:cNvSpPr/>
      </dsp:nvSpPr>
      <dsp:spPr>
        <a:xfrm>
          <a:off x="0" y="3259080"/>
          <a:ext cx="2822736" cy="152597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PH" sz="2500" b="1" kern="1200" dirty="0" smtClean="0">
              <a:latin typeface="Cambria" pitchFamily="18" charset="0"/>
            </a:rPr>
            <a:t>Industry Unity in Diversity</a:t>
          </a:r>
          <a:endParaRPr lang="en-US" sz="2500" kern="1200" dirty="0">
            <a:latin typeface="Cambria" pitchFamily="18" charset="0"/>
          </a:endParaRPr>
        </a:p>
      </dsp:txBody>
      <dsp:txXfrm>
        <a:off x="74492" y="3333572"/>
        <a:ext cx="2673752" cy="13769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67958-DB98-42D1-9E29-F884E0523260}">
      <dsp:nvSpPr>
        <dsp:cNvPr id="0" name=""/>
        <dsp:cNvSpPr/>
      </dsp:nvSpPr>
      <dsp:spPr>
        <a:xfrm rot="5400000">
          <a:off x="4025378" y="-1217993"/>
          <a:ext cx="2804521" cy="5274534"/>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PH" sz="1200" kern="1200" dirty="0" smtClean="0"/>
            <a:t>Conduct of Regional Convergence and Creation of  Regional Cacao Industry Councils </a:t>
          </a:r>
          <a:endParaRPr lang="en-US" sz="1200" kern="1200" dirty="0"/>
        </a:p>
        <a:p>
          <a:pPr marL="114300" lvl="1" indent="-114300" algn="l" defTabSz="533400">
            <a:lnSpc>
              <a:spcPct val="90000"/>
            </a:lnSpc>
            <a:spcBef>
              <a:spcPct val="0"/>
            </a:spcBef>
            <a:spcAft>
              <a:spcPct val="15000"/>
            </a:spcAft>
            <a:buChar char="••"/>
          </a:pPr>
          <a:r>
            <a:rPr lang="en-PH" sz="1200" kern="1200" dirty="0" smtClean="0"/>
            <a:t>Facilitate RDC recognition of Regional Cacao Industry Council &amp; endorsement of cacao as priority sector </a:t>
          </a:r>
          <a:endParaRPr lang="en-US" sz="1200" kern="1200" dirty="0"/>
        </a:p>
        <a:p>
          <a:pPr marL="114300" lvl="1" indent="-114300" algn="l" defTabSz="533400">
            <a:lnSpc>
              <a:spcPct val="90000"/>
            </a:lnSpc>
            <a:spcBef>
              <a:spcPct val="0"/>
            </a:spcBef>
            <a:spcAft>
              <a:spcPct val="15000"/>
            </a:spcAft>
            <a:buChar char="••"/>
          </a:pPr>
          <a:r>
            <a:rPr lang="en-US" sz="1200" kern="1200" dirty="0" smtClean="0"/>
            <a:t>Promote harmonization/convergence of agency budgets and production targets </a:t>
          </a:r>
          <a:endParaRPr lang="en-US" sz="1200" kern="1200" dirty="0"/>
        </a:p>
        <a:p>
          <a:pPr marL="114300" lvl="1" indent="-114300" algn="l" defTabSz="533400">
            <a:lnSpc>
              <a:spcPct val="90000"/>
            </a:lnSpc>
            <a:spcBef>
              <a:spcPct val="0"/>
            </a:spcBef>
            <a:spcAft>
              <a:spcPct val="15000"/>
            </a:spcAft>
            <a:buChar char="••"/>
          </a:pPr>
          <a:r>
            <a:rPr lang="en-US" sz="1200" kern="1200" dirty="0" smtClean="0"/>
            <a:t>Conduct of Asia Pacific Cacao Conference </a:t>
          </a:r>
          <a:endParaRPr lang="en-US" sz="1200" kern="1200" dirty="0"/>
        </a:p>
        <a:p>
          <a:pPr marL="114300" lvl="1" indent="-114300" algn="l" defTabSz="533400">
            <a:lnSpc>
              <a:spcPct val="90000"/>
            </a:lnSpc>
            <a:spcBef>
              <a:spcPct val="0"/>
            </a:spcBef>
            <a:spcAft>
              <a:spcPct val="15000"/>
            </a:spcAft>
            <a:buChar char="••"/>
          </a:pPr>
          <a:r>
            <a:rPr lang="en-PH" sz="1200" kern="1200" dirty="0" smtClean="0"/>
            <a:t>Conduct  investment and techno forum </a:t>
          </a:r>
          <a:endParaRPr lang="en-US" sz="1200" kern="1200" dirty="0"/>
        </a:p>
        <a:p>
          <a:pPr marL="114300" lvl="1" indent="-114300" algn="l" defTabSz="533400">
            <a:lnSpc>
              <a:spcPct val="90000"/>
            </a:lnSpc>
            <a:spcBef>
              <a:spcPct val="0"/>
            </a:spcBef>
            <a:spcAft>
              <a:spcPct val="15000"/>
            </a:spcAft>
            <a:buChar char="••"/>
          </a:pPr>
          <a:r>
            <a:rPr lang="en-US" sz="1200" kern="1200" dirty="0" smtClean="0"/>
            <a:t>Establish of industry databank </a:t>
          </a:r>
          <a:endParaRPr lang="en-US" sz="1200" kern="1200" dirty="0"/>
        </a:p>
        <a:p>
          <a:pPr marL="114300" lvl="1" indent="-114300" algn="l" defTabSz="533400">
            <a:lnSpc>
              <a:spcPct val="90000"/>
            </a:lnSpc>
            <a:spcBef>
              <a:spcPct val="0"/>
            </a:spcBef>
            <a:spcAft>
              <a:spcPct val="15000"/>
            </a:spcAft>
            <a:buChar char="••"/>
          </a:pPr>
          <a:r>
            <a:rPr lang="en-US" sz="1200" kern="1200" dirty="0" smtClean="0"/>
            <a:t>Creation of a Philippine Cacao Board or Council thru Presidential E.O.</a:t>
          </a:r>
          <a:endParaRPr lang="en-US" sz="1200" kern="1200" dirty="0"/>
        </a:p>
        <a:p>
          <a:pPr marL="114300" lvl="1" indent="-114300" algn="l" defTabSz="533400">
            <a:lnSpc>
              <a:spcPct val="90000"/>
            </a:lnSpc>
            <a:spcBef>
              <a:spcPct val="0"/>
            </a:spcBef>
            <a:spcAft>
              <a:spcPct val="15000"/>
            </a:spcAft>
            <a:buChar char="••"/>
          </a:pPr>
          <a:r>
            <a:rPr lang="en-US" sz="1200" kern="1200" dirty="0" smtClean="0"/>
            <a:t>Conduct farmer’s field day and indus</a:t>
          </a:r>
          <a:r>
            <a:rPr lang="en-US" sz="1400" kern="1200" dirty="0" smtClean="0"/>
            <a:t>try forum </a:t>
          </a:r>
          <a:endParaRPr lang="en-US" sz="1400" kern="1200" dirty="0"/>
        </a:p>
      </dsp:txBody>
      <dsp:txXfrm rot="-5400000">
        <a:off x="2790372" y="153918"/>
        <a:ext cx="5137629" cy="2530711"/>
      </dsp:txXfrm>
    </dsp:sp>
    <dsp:sp modelId="{0A5D2997-F0EF-4C1D-B115-7708FCF32819}">
      <dsp:nvSpPr>
        <dsp:cNvPr id="0" name=""/>
        <dsp:cNvSpPr/>
      </dsp:nvSpPr>
      <dsp:spPr>
        <a:xfrm>
          <a:off x="172106" y="85663"/>
          <a:ext cx="2536871" cy="263632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b="1" kern="1200" dirty="0">
              <a:latin typeface="+mj-lt"/>
            </a:rPr>
            <a:t>Industry </a:t>
          </a:r>
          <a:r>
            <a:rPr lang="en-US" sz="2500" b="1" kern="1200" dirty="0" err="1" smtClean="0">
              <a:latin typeface="+mj-lt"/>
            </a:rPr>
            <a:t>Strengthening,Expansion</a:t>
          </a:r>
          <a:r>
            <a:rPr lang="en-US" sz="2500" b="1" kern="1200" dirty="0" smtClean="0">
              <a:latin typeface="+mj-lt"/>
            </a:rPr>
            <a:t> </a:t>
          </a:r>
          <a:r>
            <a:rPr lang="en-US" sz="2500" b="1" kern="1200" dirty="0">
              <a:latin typeface="+mj-lt"/>
            </a:rPr>
            <a:t>and </a:t>
          </a:r>
          <a:r>
            <a:rPr lang="en-US" sz="2500" b="1" kern="1200" dirty="0" smtClean="0">
              <a:latin typeface="+mj-lt"/>
            </a:rPr>
            <a:t>Production</a:t>
          </a:r>
          <a:endParaRPr lang="en-US" sz="2500" b="1" kern="1200" dirty="0">
            <a:latin typeface="+mj-lt"/>
          </a:endParaRPr>
        </a:p>
      </dsp:txBody>
      <dsp:txXfrm>
        <a:off x="295946" y="209503"/>
        <a:ext cx="2289191" cy="2388646"/>
      </dsp:txXfrm>
    </dsp:sp>
    <dsp:sp modelId="{B3416A21-8AFE-4E23-B86E-92CB3B6C8542}">
      <dsp:nvSpPr>
        <dsp:cNvPr id="0" name=""/>
        <dsp:cNvSpPr/>
      </dsp:nvSpPr>
      <dsp:spPr>
        <a:xfrm rot="5400000">
          <a:off x="4167855" y="1442795"/>
          <a:ext cx="2430761" cy="5348514"/>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PH" sz="1400" kern="1200" dirty="0" smtClean="0"/>
            <a:t>Quality standards &amp; certification advocacy </a:t>
          </a:r>
          <a:endParaRPr lang="en-US" sz="1400" kern="1200" dirty="0"/>
        </a:p>
        <a:p>
          <a:pPr marL="114300" lvl="1" indent="-114300" algn="l" defTabSz="622300">
            <a:lnSpc>
              <a:spcPct val="90000"/>
            </a:lnSpc>
            <a:spcBef>
              <a:spcPct val="0"/>
            </a:spcBef>
            <a:spcAft>
              <a:spcPct val="15000"/>
            </a:spcAft>
            <a:buChar char="••"/>
          </a:pPr>
          <a:r>
            <a:rPr lang="en-US" sz="1400" kern="1200" dirty="0" smtClean="0"/>
            <a:t>Organize the Philippine Cacao Festival </a:t>
          </a:r>
          <a:endParaRPr lang="en-US" sz="1400" kern="1200" dirty="0"/>
        </a:p>
        <a:p>
          <a:pPr marL="114300" lvl="1" indent="-114300" algn="l" defTabSz="622300">
            <a:lnSpc>
              <a:spcPct val="90000"/>
            </a:lnSpc>
            <a:spcBef>
              <a:spcPct val="0"/>
            </a:spcBef>
            <a:spcAft>
              <a:spcPct val="15000"/>
            </a:spcAft>
            <a:buChar char="••"/>
          </a:pPr>
          <a:r>
            <a:rPr lang="en-PH" sz="1400" kern="1200" dirty="0" smtClean="0"/>
            <a:t>Participation to international, national and regional exhibits/fairs </a:t>
          </a:r>
          <a:endParaRPr lang="en-US" sz="1400" kern="1200" dirty="0"/>
        </a:p>
        <a:p>
          <a:pPr marL="114300" lvl="1" indent="-114300" algn="l" defTabSz="622300">
            <a:lnSpc>
              <a:spcPct val="90000"/>
            </a:lnSpc>
            <a:spcBef>
              <a:spcPct val="0"/>
            </a:spcBef>
            <a:spcAft>
              <a:spcPct val="15000"/>
            </a:spcAft>
            <a:buChar char="••"/>
          </a:pPr>
          <a:r>
            <a:rPr lang="en-PH" sz="1400" kern="1200" dirty="0" smtClean="0"/>
            <a:t>Market linkages and referrals (local and foreign) </a:t>
          </a:r>
          <a:endParaRPr lang="en-US" sz="1400" kern="1200" dirty="0"/>
        </a:p>
        <a:p>
          <a:pPr marL="114300" lvl="1" indent="-114300" algn="l" defTabSz="622300">
            <a:lnSpc>
              <a:spcPct val="90000"/>
            </a:lnSpc>
            <a:spcBef>
              <a:spcPct val="0"/>
            </a:spcBef>
            <a:spcAft>
              <a:spcPct val="15000"/>
            </a:spcAft>
            <a:buChar char="••"/>
          </a:pPr>
          <a:r>
            <a:rPr lang="en-PH" sz="1400" kern="1200" dirty="0" smtClean="0"/>
            <a:t>Packaging and labelling consultancy </a:t>
          </a:r>
          <a:endParaRPr lang="en-US" sz="1400" kern="1200" dirty="0"/>
        </a:p>
        <a:p>
          <a:pPr marL="114300" lvl="1" indent="-114300" algn="l" defTabSz="622300">
            <a:lnSpc>
              <a:spcPct val="90000"/>
            </a:lnSpc>
            <a:spcBef>
              <a:spcPct val="0"/>
            </a:spcBef>
            <a:spcAft>
              <a:spcPct val="15000"/>
            </a:spcAft>
            <a:buChar char="••"/>
          </a:pPr>
          <a:r>
            <a:rPr lang="en-PH" sz="1400" kern="1200" dirty="0" smtClean="0"/>
            <a:t>Orientation on single origin, traceability and </a:t>
          </a:r>
          <a:r>
            <a:rPr lang="en-US" sz="1400" kern="1200" dirty="0" smtClean="0"/>
            <a:t>GIS </a:t>
          </a:r>
          <a:endParaRPr lang="en-US" sz="1400" kern="1200" dirty="0"/>
        </a:p>
        <a:p>
          <a:pPr marL="114300" lvl="1" indent="-114300" algn="l" defTabSz="622300">
            <a:lnSpc>
              <a:spcPct val="90000"/>
            </a:lnSpc>
            <a:spcBef>
              <a:spcPct val="0"/>
            </a:spcBef>
            <a:spcAft>
              <a:spcPct val="15000"/>
            </a:spcAft>
            <a:buChar char="••"/>
          </a:pPr>
          <a:r>
            <a:rPr lang="en-US" sz="1400" kern="1200" dirty="0" smtClean="0"/>
            <a:t>Credit &amp; marketing assistance program for ARBOs </a:t>
          </a:r>
          <a:endParaRPr lang="en-US" sz="1400" kern="1200" dirty="0"/>
        </a:p>
        <a:p>
          <a:pPr marL="114300" lvl="1" indent="-114300" algn="l" defTabSz="622300">
            <a:lnSpc>
              <a:spcPct val="90000"/>
            </a:lnSpc>
            <a:spcBef>
              <a:spcPct val="0"/>
            </a:spcBef>
            <a:spcAft>
              <a:spcPct val="15000"/>
            </a:spcAft>
            <a:buChar char="••"/>
          </a:pPr>
          <a:r>
            <a:rPr lang="en-US" sz="1400" kern="1200" dirty="0" smtClean="0"/>
            <a:t>Promotion of a collective trademark for Philippine Cacao Export Products </a:t>
          </a:r>
          <a:endParaRPr lang="en-US" sz="1400" kern="1200" dirty="0"/>
        </a:p>
        <a:p>
          <a:pPr marL="114300" lvl="1" indent="-114300" algn="l" defTabSz="622300">
            <a:lnSpc>
              <a:spcPct val="90000"/>
            </a:lnSpc>
            <a:spcBef>
              <a:spcPct val="0"/>
            </a:spcBef>
            <a:spcAft>
              <a:spcPct val="15000"/>
            </a:spcAft>
            <a:buChar char="••"/>
          </a:pPr>
          <a:r>
            <a:rPr lang="en-US" sz="1400" kern="1200" dirty="0" smtClean="0"/>
            <a:t>Standards  Development for Philippine Cacao Products </a:t>
          </a:r>
          <a:endParaRPr lang="en-US" sz="1400" kern="1200" dirty="0"/>
        </a:p>
      </dsp:txBody>
      <dsp:txXfrm rot="-5400000">
        <a:off x="2708979" y="3020331"/>
        <a:ext cx="5229854" cy="2193441"/>
      </dsp:txXfrm>
    </dsp:sp>
    <dsp:sp modelId="{22DA29F6-CCFC-417B-8DF7-39C521C662FA}">
      <dsp:nvSpPr>
        <dsp:cNvPr id="0" name=""/>
        <dsp:cNvSpPr/>
      </dsp:nvSpPr>
      <dsp:spPr>
        <a:xfrm>
          <a:off x="172106" y="2911546"/>
          <a:ext cx="2536871" cy="241101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b="1" kern="1200" dirty="0"/>
            <a:t>Strengthen market linkage and promotion</a:t>
          </a:r>
          <a:endParaRPr lang="en-US" sz="2500" kern="1200" dirty="0"/>
        </a:p>
      </dsp:txBody>
      <dsp:txXfrm>
        <a:off x="289802" y="3029242"/>
        <a:ext cx="2301479" cy="21756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67958-DB98-42D1-9E29-F884E0523260}">
      <dsp:nvSpPr>
        <dsp:cNvPr id="0" name=""/>
        <dsp:cNvSpPr/>
      </dsp:nvSpPr>
      <dsp:spPr>
        <a:xfrm rot="5400000">
          <a:off x="4763782" y="-1786664"/>
          <a:ext cx="1550877" cy="5350848"/>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PH" sz="1400" kern="1200" dirty="0" smtClean="0"/>
            <a:t>Establishment of nurseries and </a:t>
          </a:r>
          <a:r>
            <a:rPr lang="en-PH" sz="1400" kern="1200" dirty="0" err="1" smtClean="0"/>
            <a:t>budwood</a:t>
          </a:r>
          <a:r>
            <a:rPr lang="en-PH" sz="1400" kern="1200" dirty="0" smtClean="0"/>
            <a:t> gardens (including training) </a:t>
          </a:r>
          <a:endParaRPr lang="en-US" sz="1400" kern="1200" dirty="0"/>
        </a:p>
        <a:p>
          <a:pPr marL="114300" lvl="1" indent="-114300" algn="l" defTabSz="622300">
            <a:lnSpc>
              <a:spcPct val="90000"/>
            </a:lnSpc>
            <a:spcBef>
              <a:spcPct val="0"/>
            </a:spcBef>
            <a:spcAft>
              <a:spcPct val="15000"/>
            </a:spcAft>
            <a:buChar char="••"/>
          </a:pPr>
          <a:r>
            <a:rPr lang="en-US" sz="1400" kern="1200" dirty="0" smtClean="0"/>
            <a:t>Streamline plant nursery accreditation and certification </a:t>
          </a:r>
          <a:endParaRPr lang="en-US" sz="1400" kern="1200" dirty="0"/>
        </a:p>
        <a:p>
          <a:pPr marL="114300" lvl="1" indent="-114300" algn="l" defTabSz="622300">
            <a:lnSpc>
              <a:spcPct val="90000"/>
            </a:lnSpc>
            <a:spcBef>
              <a:spcPct val="0"/>
            </a:spcBef>
            <a:spcAft>
              <a:spcPct val="15000"/>
            </a:spcAft>
            <a:buChar char="••"/>
          </a:pPr>
          <a:r>
            <a:rPr lang="en-PH" sz="1400" kern="1200" dirty="0" smtClean="0"/>
            <a:t>Planting material distribution(PCA, DA, DENR) </a:t>
          </a:r>
          <a:endParaRPr lang="en-US" sz="1400" kern="1200" dirty="0"/>
        </a:p>
        <a:p>
          <a:pPr marL="114300" lvl="1" indent="-114300" algn="l" defTabSz="622300">
            <a:lnSpc>
              <a:spcPct val="90000"/>
            </a:lnSpc>
            <a:spcBef>
              <a:spcPct val="0"/>
            </a:spcBef>
            <a:spcAft>
              <a:spcPct val="15000"/>
            </a:spcAft>
            <a:buChar char="••"/>
          </a:pPr>
          <a:r>
            <a:rPr lang="en-US" sz="1400" kern="1200" dirty="0" smtClean="0"/>
            <a:t>Provision of supplies and materials to expand the established nurseries </a:t>
          </a:r>
          <a:endParaRPr lang="en-US" sz="1400" kern="1200" dirty="0"/>
        </a:p>
      </dsp:txBody>
      <dsp:txXfrm rot="-5400000">
        <a:off x="2863797" y="189029"/>
        <a:ext cx="5275140" cy="1399461"/>
      </dsp:txXfrm>
    </dsp:sp>
    <dsp:sp modelId="{0A5D2997-F0EF-4C1D-B115-7708FCF32819}">
      <dsp:nvSpPr>
        <dsp:cNvPr id="0" name=""/>
        <dsp:cNvSpPr/>
      </dsp:nvSpPr>
      <dsp:spPr>
        <a:xfrm>
          <a:off x="847" y="878"/>
          <a:ext cx="2848387" cy="177576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b="1" kern="1200" dirty="0">
              <a:latin typeface="+mn-lt"/>
            </a:rPr>
            <a:t>Increase Production and Access to Quality Planting Materials</a:t>
          </a:r>
        </a:p>
      </dsp:txBody>
      <dsp:txXfrm>
        <a:off x="87533" y="87564"/>
        <a:ext cx="2675015" cy="1602389"/>
      </dsp:txXfrm>
    </dsp:sp>
    <dsp:sp modelId="{B3416A21-8AFE-4E23-B86E-92CB3B6C8542}">
      <dsp:nvSpPr>
        <dsp:cNvPr id="0" name=""/>
        <dsp:cNvSpPr/>
      </dsp:nvSpPr>
      <dsp:spPr>
        <a:xfrm rot="5400000">
          <a:off x="4138837" y="424615"/>
          <a:ext cx="2850937" cy="5482987"/>
        </a:xfrm>
        <a:prstGeom prst="round2Same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GAP on Cacao</a:t>
          </a:r>
        </a:p>
        <a:p>
          <a:pPr marL="114300" lvl="1" indent="-114300" algn="l" defTabSz="622300">
            <a:lnSpc>
              <a:spcPct val="90000"/>
            </a:lnSpc>
            <a:spcBef>
              <a:spcPct val="0"/>
            </a:spcBef>
            <a:spcAft>
              <a:spcPct val="15000"/>
            </a:spcAft>
            <a:buChar char="••"/>
          </a:pPr>
          <a:r>
            <a:rPr lang="en-US" sz="1400" kern="1200" dirty="0"/>
            <a:t>Integrated Pest Management</a:t>
          </a:r>
        </a:p>
        <a:p>
          <a:pPr marL="114300" lvl="1" indent="-114300" algn="l" defTabSz="622300">
            <a:lnSpc>
              <a:spcPct val="90000"/>
            </a:lnSpc>
            <a:spcBef>
              <a:spcPct val="0"/>
            </a:spcBef>
            <a:spcAft>
              <a:spcPct val="15000"/>
            </a:spcAft>
            <a:buChar char="••"/>
          </a:pPr>
          <a:r>
            <a:rPr lang="en-US" sz="1400" kern="1200" dirty="0" smtClean="0"/>
            <a:t>Provision of farm infrastructures (FMR, Irrigation system) </a:t>
          </a:r>
          <a:endParaRPr lang="en-US" sz="1400" kern="1200" dirty="0"/>
        </a:p>
        <a:p>
          <a:pPr marL="114300" lvl="1" indent="-114300" algn="l" defTabSz="622300">
            <a:lnSpc>
              <a:spcPct val="90000"/>
            </a:lnSpc>
            <a:spcBef>
              <a:spcPct val="0"/>
            </a:spcBef>
            <a:spcAft>
              <a:spcPct val="15000"/>
            </a:spcAft>
            <a:buChar char="••"/>
          </a:pPr>
          <a:r>
            <a:rPr lang="en-US" sz="1400" kern="1200" dirty="0" smtClean="0"/>
            <a:t>Provision of Postharvest facilities, fermentation, dryers, </a:t>
          </a:r>
          <a:r>
            <a:rPr lang="en-US" sz="1400" kern="1200" dirty="0" err="1" smtClean="0"/>
            <a:t>etc</a:t>
          </a:r>
          <a:endParaRPr lang="en-US" sz="1400" kern="1200" dirty="0"/>
        </a:p>
        <a:p>
          <a:pPr marL="114300" lvl="1" indent="-114300" algn="l" defTabSz="622300">
            <a:lnSpc>
              <a:spcPct val="90000"/>
            </a:lnSpc>
            <a:spcBef>
              <a:spcPct val="0"/>
            </a:spcBef>
            <a:spcAft>
              <a:spcPct val="15000"/>
            </a:spcAft>
            <a:buChar char="••"/>
          </a:pPr>
          <a:r>
            <a:rPr lang="en-US" sz="1400" kern="1200" dirty="0" smtClean="0"/>
            <a:t>Training on cacao fermentation and drying </a:t>
          </a:r>
          <a:endParaRPr lang="en-US" sz="1400" kern="1200" dirty="0"/>
        </a:p>
        <a:p>
          <a:pPr marL="114300" lvl="1" indent="-114300" algn="l" defTabSz="622300">
            <a:lnSpc>
              <a:spcPct val="90000"/>
            </a:lnSpc>
            <a:spcBef>
              <a:spcPct val="0"/>
            </a:spcBef>
            <a:spcAft>
              <a:spcPct val="15000"/>
            </a:spcAft>
            <a:buChar char="••"/>
          </a:pPr>
          <a:r>
            <a:rPr lang="en-PH" sz="1400" kern="1200" dirty="0" smtClean="0"/>
            <a:t>Support to FITS </a:t>
          </a:r>
          <a:r>
            <a:rPr lang="en-PH" sz="1400" kern="1200" dirty="0" err="1" smtClean="0"/>
            <a:t>Centers</a:t>
          </a:r>
          <a:r>
            <a:rPr lang="en-PH" sz="1400" kern="1200" dirty="0" smtClean="0"/>
            <a:t>, School on the Air, Farmers’ Field Schools,  </a:t>
          </a:r>
          <a:r>
            <a:rPr lang="en-PH" sz="1400" kern="1200" dirty="0" err="1" smtClean="0"/>
            <a:t>etc</a:t>
          </a:r>
          <a:r>
            <a:rPr lang="en-PH" sz="1400" kern="1200" dirty="0" smtClean="0"/>
            <a:t> </a:t>
          </a:r>
          <a:endParaRPr lang="en-US" sz="1400" kern="1200" dirty="0"/>
        </a:p>
        <a:p>
          <a:pPr marL="114300" lvl="1" indent="-114300" algn="l" defTabSz="622300">
            <a:lnSpc>
              <a:spcPct val="90000"/>
            </a:lnSpc>
            <a:spcBef>
              <a:spcPct val="0"/>
            </a:spcBef>
            <a:spcAft>
              <a:spcPct val="15000"/>
            </a:spcAft>
            <a:buChar char="••"/>
          </a:pPr>
          <a:r>
            <a:rPr lang="en-US" sz="1400" kern="1200" dirty="0" smtClean="0"/>
            <a:t>Creation of Inter-Agency Convergence Initiatives to support the various Capacity Building Activities </a:t>
          </a:r>
          <a:endParaRPr lang="en-US" sz="1400" kern="1200" dirty="0"/>
        </a:p>
        <a:p>
          <a:pPr marL="114300" lvl="1" indent="-114300" algn="l" defTabSz="622300">
            <a:lnSpc>
              <a:spcPct val="90000"/>
            </a:lnSpc>
            <a:spcBef>
              <a:spcPct val="0"/>
            </a:spcBef>
            <a:spcAft>
              <a:spcPct val="15000"/>
            </a:spcAft>
            <a:buChar char="••"/>
          </a:pPr>
          <a:r>
            <a:rPr lang="en-US" sz="1400" kern="1200" dirty="0" smtClean="0"/>
            <a:t>Science and Technology Community Based Farming (STCBF) </a:t>
          </a:r>
          <a:endParaRPr lang="en-US" sz="1400" kern="1200" dirty="0"/>
        </a:p>
        <a:p>
          <a:pPr marL="114300" lvl="1" indent="-114300" algn="l" defTabSz="622300">
            <a:lnSpc>
              <a:spcPct val="90000"/>
            </a:lnSpc>
            <a:spcBef>
              <a:spcPct val="0"/>
            </a:spcBef>
            <a:spcAft>
              <a:spcPct val="15000"/>
            </a:spcAft>
            <a:buChar char="••"/>
          </a:pPr>
          <a:r>
            <a:rPr lang="en-US" sz="1400" kern="1200" dirty="0" smtClean="0"/>
            <a:t>Inventory of existing &amp; potential cacao production areas particularly on ARC’s </a:t>
          </a:r>
          <a:endParaRPr lang="en-US" sz="1400" kern="1200" dirty="0"/>
        </a:p>
      </dsp:txBody>
      <dsp:txXfrm rot="-5400000">
        <a:off x="2822813" y="1879811"/>
        <a:ext cx="5343816" cy="2572595"/>
      </dsp:txXfrm>
    </dsp:sp>
    <dsp:sp modelId="{22DA29F6-CCFC-417B-8DF7-39C521C662FA}">
      <dsp:nvSpPr>
        <dsp:cNvPr id="0" name=""/>
        <dsp:cNvSpPr/>
      </dsp:nvSpPr>
      <dsp:spPr>
        <a:xfrm>
          <a:off x="0" y="2113192"/>
          <a:ext cx="2821118" cy="200166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b="1" kern="1200" dirty="0"/>
            <a:t>Improve Farm Productivity</a:t>
          </a:r>
          <a:endParaRPr lang="en-US" sz="2500" kern="1200" dirty="0"/>
        </a:p>
      </dsp:txBody>
      <dsp:txXfrm>
        <a:off x="97713" y="2210905"/>
        <a:ext cx="2625692" cy="18062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67958-DB98-42D1-9E29-F884E0523260}">
      <dsp:nvSpPr>
        <dsp:cNvPr id="0" name=""/>
        <dsp:cNvSpPr/>
      </dsp:nvSpPr>
      <dsp:spPr>
        <a:xfrm rot="5400000">
          <a:off x="3937180" y="-1004860"/>
          <a:ext cx="3103473" cy="5175636"/>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endParaRPr lang="en-US" sz="1200" kern="1200" dirty="0"/>
        </a:p>
        <a:p>
          <a:pPr marL="114300" lvl="1" indent="-114300" algn="l" defTabSz="577850">
            <a:lnSpc>
              <a:spcPct val="90000"/>
            </a:lnSpc>
            <a:spcBef>
              <a:spcPct val="0"/>
            </a:spcBef>
            <a:spcAft>
              <a:spcPct val="15000"/>
            </a:spcAft>
            <a:buChar char="••"/>
          </a:pPr>
          <a:r>
            <a:rPr lang="en-PH" sz="1300" kern="1200" dirty="0" smtClean="0"/>
            <a:t>Conduct of Skills and Techno Transfer Training on Cacao Processing </a:t>
          </a:r>
          <a:endParaRPr lang="en-US" sz="1300" kern="1200" dirty="0"/>
        </a:p>
        <a:p>
          <a:pPr marL="114300" lvl="1" indent="-114300" algn="l" defTabSz="577850">
            <a:lnSpc>
              <a:spcPct val="90000"/>
            </a:lnSpc>
            <a:spcBef>
              <a:spcPct val="0"/>
            </a:spcBef>
            <a:spcAft>
              <a:spcPct val="15000"/>
            </a:spcAft>
            <a:buChar char="••"/>
          </a:pPr>
          <a:r>
            <a:rPr lang="en-PH" sz="1300" kern="1200" dirty="0" smtClean="0"/>
            <a:t>Conduct of entrepreneurship seminars </a:t>
          </a:r>
          <a:endParaRPr lang="en-US" sz="1300" kern="1200" dirty="0"/>
        </a:p>
        <a:p>
          <a:pPr marL="114300" lvl="1" indent="-114300" algn="l" defTabSz="577850">
            <a:lnSpc>
              <a:spcPct val="90000"/>
            </a:lnSpc>
            <a:spcBef>
              <a:spcPct val="0"/>
            </a:spcBef>
            <a:spcAft>
              <a:spcPct val="15000"/>
            </a:spcAft>
            <a:buChar char="••"/>
          </a:pPr>
          <a:r>
            <a:rPr lang="en-US" sz="1300" kern="1200" dirty="0" smtClean="0"/>
            <a:t>Conduct of Product Development Clinics and technology upgrading </a:t>
          </a:r>
          <a:endParaRPr lang="en-US" sz="1300" kern="1200" dirty="0"/>
        </a:p>
        <a:p>
          <a:pPr marL="114300" lvl="1" indent="-114300" algn="l" defTabSz="577850">
            <a:lnSpc>
              <a:spcPct val="90000"/>
            </a:lnSpc>
            <a:spcBef>
              <a:spcPct val="0"/>
            </a:spcBef>
            <a:spcAft>
              <a:spcPct val="15000"/>
            </a:spcAft>
            <a:buChar char="••"/>
          </a:pPr>
          <a:r>
            <a:rPr lang="en-PH" sz="1300" kern="1200" dirty="0" smtClean="0"/>
            <a:t>Productivity Enhancement Trainings </a:t>
          </a:r>
          <a:endParaRPr lang="en-US" sz="1300" kern="1200" dirty="0"/>
        </a:p>
        <a:p>
          <a:pPr marL="114300" lvl="1" indent="-114300" algn="l" defTabSz="577850">
            <a:lnSpc>
              <a:spcPct val="90000"/>
            </a:lnSpc>
            <a:spcBef>
              <a:spcPct val="0"/>
            </a:spcBef>
            <a:spcAft>
              <a:spcPct val="15000"/>
            </a:spcAft>
            <a:buChar char="••"/>
          </a:pPr>
          <a:r>
            <a:rPr lang="en-US" sz="1300" kern="1200" dirty="0" smtClean="0"/>
            <a:t>Provision of Cacao Processing Facilities (Common Service Facilities) </a:t>
          </a:r>
          <a:endParaRPr lang="en-US" sz="1300" kern="1200" dirty="0"/>
        </a:p>
        <a:p>
          <a:pPr marL="114300" lvl="1" indent="-114300" algn="l" defTabSz="577850">
            <a:lnSpc>
              <a:spcPct val="90000"/>
            </a:lnSpc>
            <a:spcBef>
              <a:spcPct val="0"/>
            </a:spcBef>
            <a:spcAft>
              <a:spcPct val="15000"/>
            </a:spcAft>
            <a:buChar char="••"/>
          </a:pPr>
          <a:r>
            <a:rPr lang="en-US" sz="1300" kern="1200" dirty="0" smtClean="0"/>
            <a:t>Creation of Inter-Agency Convergence Initiatives to support Capacity Building Activities for cacao processing </a:t>
          </a:r>
          <a:endParaRPr lang="en-US" sz="1300" kern="1200" dirty="0"/>
        </a:p>
        <a:p>
          <a:pPr marL="114300" lvl="1" indent="-114300" algn="l" defTabSz="577850">
            <a:lnSpc>
              <a:spcPct val="90000"/>
            </a:lnSpc>
            <a:spcBef>
              <a:spcPct val="0"/>
            </a:spcBef>
            <a:spcAft>
              <a:spcPct val="15000"/>
            </a:spcAft>
            <a:buChar char="••"/>
          </a:pPr>
          <a:r>
            <a:rPr lang="en-US" sz="1300" kern="1200" dirty="0" smtClean="0"/>
            <a:t>Utilization of cacao pod husk as fuel briquettes, cellulose acetate, feeds and pectin</a:t>
          </a:r>
          <a:endParaRPr lang="en-US" sz="1300" kern="1200" dirty="0"/>
        </a:p>
        <a:p>
          <a:pPr marL="114300" lvl="1" indent="-114300" algn="l" defTabSz="577850">
            <a:lnSpc>
              <a:spcPct val="90000"/>
            </a:lnSpc>
            <a:spcBef>
              <a:spcPct val="0"/>
            </a:spcBef>
            <a:spcAft>
              <a:spcPct val="15000"/>
            </a:spcAft>
            <a:buChar char="••"/>
          </a:pPr>
          <a:r>
            <a:rPr lang="en-US" sz="1300" kern="1200" dirty="0" smtClean="0"/>
            <a:t>Utilization of cacao dripping as wine, vinegar, ethanol and pectin</a:t>
          </a:r>
          <a:endParaRPr lang="en-US" sz="1300" kern="1200" dirty="0"/>
        </a:p>
        <a:p>
          <a:pPr marL="114300" lvl="1" indent="-114300" algn="l" defTabSz="577850">
            <a:lnSpc>
              <a:spcPct val="90000"/>
            </a:lnSpc>
            <a:spcBef>
              <a:spcPct val="0"/>
            </a:spcBef>
            <a:spcAft>
              <a:spcPct val="15000"/>
            </a:spcAft>
            <a:buChar char="••"/>
          </a:pPr>
          <a:r>
            <a:rPr lang="en-US" sz="1300" kern="1200" dirty="0" smtClean="0"/>
            <a:t>Building cacao waste village enterprise models in strategic growing areas.</a:t>
          </a:r>
          <a:endParaRPr lang="en-US" sz="1300" kern="1200" dirty="0"/>
        </a:p>
        <a:p>
          <a:pPr marL="114300" lvl="1" indent="-114300" algn="l" defTabSz="577850">
            <a:lnSpc>
              <a:spcPct val="90000"/>
            </a:lnSpc>
            <a:spcBef>
              <a:spcPct val="0"/>
            </a:spcBef>
            <a:spcAft>
              <a:spcPct val="15000"/>
            </a:spcAft>
            <a:buChar char="••"/>
          </a:pPr>
          <a:endParaRPr lang="en-US" sz="1300" kern="1200" dirty="0"/>
        </a:p>
        <a:p>
          <a:pPr marL="57150" lvl="1" indent="-57150" algn="l" defTabSz="444500">
            <a:lnSpc>
              <a:spcPct val="90000"/>
            </a:lnSpc>
            <a:spcBef>
              <a:spcPct val="0"/>
            </a:spcBef>
            <a:spcAft>
              <a:spcPct val="15000"/>
            </a:spcAft>
            <a:buChar char="••"/>
          </a:pPr>
          <a:endParaRPr lang="en-US" sz="1000" kern="1200" dirty="0"/>
        </a:p>
      </dsp:txBody>
      <dsp:txXfrm rot="-5400000">
        <a:off x="2901099" y="182720"/>
        <a:ext cx="5024137" cy="2800475"/>
      </dsp:txXfrm>
    </dsp:sp>
    <dsp:sp modelId="{0A5D2997-F0EF-4C1D-B115-7708FCF32819}">
      <dsp:nvSpPr>
        <dsp:cNvPr id="0" name=""/>
        <dsp:cNvSpPr/>
      </dsp:nvSpPr>
      <dsp:spPr>
        <a:xfrm>
          <a:off x="3952" y="409658"/>
          <a:ext cx="2911295" cy="228597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PH" sz="2500" b="1" kern="1200" dirty="0">
              <a:effectLst>
                <a:outerShdw blurRad="38100" dist="38100" dir="2700000" algn="tl">
                  <a:srgbClr val="000000">
                    <a:alpha val="43137"/>
                  </a:srgbClr>
                </a:outerShdw>
              </a:effectLst>
            </a:rPr>
            <a:t>Promotion of Value-Added Products</a:t>
          </a:r>
          <a:endParaRPr lang="en-US" sz="2500" kern="1200" dirty="0">
            <a:effectLst>
              <a:outerShdw blurRad="38100" dist="38100" dir="2700000" algn="tl">
                <a:srgbClr val="000000">
                  <a:alpha val="43137"/>
                </a:srgbClr>
              </a:outerShdw>
            </a:effectLst>
          </a:endParaRPr>
        </a:p>
      </dsp:txBody>
      <dsp:txXfrm>
        <a:off x="115544" y="521250"/>
        <a:ext cx="2688111" cy="2062791"/>
      </dsp:txXfrm>
    </dsp:sp>
    <dsp:sp modelId="{925F0963-14C7-4DF9-B85C-C0E094921402}">
      <dsp:nvSpPr>
        <dsp:cNvPr id="0" name=""/>
        <dsp:cNvSpPr/>
      </dsp:nvSpPr>
      <dsp:spPr>
        <a:xfrm rot="5400000">
          <a:off x="4428344" y="1724269"/>
          <a:ext cx="2000059" cy="5020560"/>
        </a:xfrm>
        <a:prstGeom prst="round2Same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PH" sz="1400" kern="1200" dirty="0" smtClean="0"/>
            <a:t>Varietal Improvement Program </a:t>
          </a:r>
          <a:endParaRPr lang="en-US" sz="1400" kern="1200" dirty="0"/>
        </a:p>
        <a:p>
          <a:pPr marL="114300" lvl="1" indent="-114300" algn="l" defTabSz="622300">
            <a:lnSpc>
              <a:spcPct val="90000"/>
            </a:lnSpc>
            <a:spcBef>
              <a:spcPct val="0"/>
            </a:spcBef>
            <a:spcAft>
              <a:spcPct val="15000"/>
            </a:spcAft>
            <a:buChar char="••"/>
          </a:pPr>
          <a:r>
            <a:rPr lang="en-US" sz="1400" kern="1200" dirty="0" smtClean="0"/>
            <a:t>Cultural Management Program </a:t>
          </a:r>
          <a:endParaRPr lang="en-US" sz="1400" kern="1200" dirty="0"/>
        </a:p>
        <a:p>
          <a:pPr marL="114300" lvl="1" indent="-114300" algn="l" defTabSz="622300">
            <a:lnSpc>
              <a:spcPct val="90000"/>
            </a:lnSpc>
            <a:spcBef>
              <a:spcPct val="0"/>
            </a:spcBef>
            <a:spcAft>
              <a:spcPct val="15000"/>
            </a:spcAft>
            <a:buChar char="••"/>
          </a:pPr>
          <a:r>
            <a:rPr lang="en-PH" sz="1400" kern="1200" dirty="0" smtClean="0"/>
            <a:t>Pest and Diseases Control Program </a:t>
          </a:r>
          <a:endParaRPr lang="en-US" sz="1400" kern="1200" dirty="0"/>
        </a:p>
        <a:p>
          <a:pPr marL="114300" lvl="1" indent="-114300" algn="l" defTabSz="622300">
            <a:lnSpc>
              <a:spcPct val="90000"/>
            </a:lnSpc>
            <a:spcBef>
              <a:spcPct val="0"/>
            </a:spcBef>
            <a:spcAft>
              <a:spcPct val="15000"/>
            </a:spcAft>
            <a:buChar char="••"/>
          </a:pPr>
          <a:r>
            <a:rPr lang="en-US" sz="1400" kern="1200" dirty="0" smtClean="0"/>
            <a:t>Improvement of Post harvest Technologies and establishment of R&amp;D Center which include laboratory facilities</a:t>
          </a:r>
          <a:endParaRPr lang="en-US" sz="1400" kern="1200" dirty="0"/>
        </a:p>
        <a:p>
          <a:pPr marL="114300" lvl="1" indent="-114300" algn="l" defTabSz="622300">
            <a:lnSpc>
              <a:spcPct val="90000"/>
            </a:lnSpc>
            <a:spcBef>
              <a:spcPct val="0"/>
            </a:spcBef>
            <a:spcAft>
              <a:spcPct val="15000"/>
            </a:spcAft>
            <a:buChar char="••"/>
          </a:pPr>
          <a:r>
            <a:rPr lang="en-US" sz="1400" kern="1200" dirty="0" smtClean="0"/>
            <a:t>Cacao Industry Profiling, Mapping and Geo-Tagging</a:t>
          </a:r>
          <a:endParaRPr lang="en-US" sz="1400" kern="1200" dirty="0"/>
        </a:p>
        <a:p>
          <a:pPr marL="114300" lvl="1" indent="-114300" algn="l" defTabSz="622300">
            <a:lnSpc>
              <a:spcPct val="90000"/>
            </a:lnSpc>
            <a:spcBef>
              <a:spcPct val="0"/>
            </a:spcBef>
            <a:spcAft>
              <a:spcPct val="15000"/>
            </a:spcAft>
            <a:buChar char="••"/>
          </a:pPr>
          <a:r>
            <a:rPr lang="en-US" sz="1400" kern="1200" dirty="0" smtClean="0"/>
            <a:t>Explore R&amp;D Collaborations with Cacao Industry Experts in the BIMP-EAGA  </a:t>
          </a: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rot="-5400000">
        <a:off x="2918094" y="3332155"/>
        <a:ext cx="4922925" cy="1804789"/>
      </dsp:txXfrm>
    </dsp:sp>
    <dsp:sp modelId="{D451AE4C-0AE9-4ADA-8730-51B2B43336AD}">
      <dsp:nvSpPr>
        <dsp:cNvPr id="0" name=""/>
        <dsp:cNvSpPr/>
      </dsp:nvSpPr>
      <dsp:spPr>
        <a:xfrm>
          <a:off x="3952" y="3212208"/>
          <a:ext cx="2914141" cy="2044682"/>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b="1" kern="1200" dirty="0"/>
            <a:t>Continual </a:t>
          </a:r>
          <a:r>
            <a:rPr lang="en-US" sz="2500" b="1" kern="1200" dirty="0" smtClean="0"/>
            <a:t>Research </a:t>
          </a:r>
          <a:r>
            <a:rPr lang="en-US" sz="2500" b="1" kern="1200" dirty="0"/>
            <a:t>and Development</a:t>
          </a:r>
          <a:endParaRPr kumimoji="0" lang="en-US" sz="2500" b="0" i="0" u="none" kern="1200" baseline="0" dirty="0"/>
        </a:p>
      </dsp:txBody>
      <dsp:txXfrm>
        <a:off x="103765" y="3312021"/>
        <a:ext cx="2714515" cy="18450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67958-DB98-42D1-9E29-F884E0523260}">
      <dsp:nvSpPr>
        <dsp:cNvPr id="0" name=""/>
        <dsp:cNvSpPr/>
      </dsp:nvSpPr>
      <dsp:spPr>
        <a:xfrm rot="5400000">
          <a:off x="4095263" y="-308888"/>
          <a:ext cx="2583396" cy="5083160"/>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Credit facilitation</a:t>
          </a:r>
        </a:p>
        <a:p>
          <a:pPr marL="114300" lvl="1" indent="-114300" algn="l" defTabSz="622300">
            <a:lnSpc>
              <a:spcPct val="90000"/>
            </a:lnSpc>
            <a:spcBef>
              <a:spcPct val="0"/>
            </a:spcBef>
            <a:spcAft>
              <a:spcPct val="15000"/>
            </a:spcAft>
            <a:buChar char="••"/>
          </a:pPr>
          <a:r>
            <a:rPr lang="en-US" sz="1400" kern="1200" dirty="0"/>
            <a:t>Design Special Programs</a:t>
          </a:r>
        </a:p>
        <a:p>
          <a:pPr marL="114300" lvl="1" indent="-114300" algn="l" defTabSz="622300">
            <a:lnSpc>
              <a:spcPct val="90000"/>
            </a:lnSpc>
            <a:spcBef>
              <a:spcPct val="0"/>
            </a:spcBef>
            <a:spcAft>
              <a:spcPct val="15000"/>
            </a:spcAft>
            <a:buChar char="••"/>
          </a:pPr>
          <a:r>
            <a:rPr lang="en-US" sz="1400" kern="1200" dirty="0"/>
            <a:t>LBP Cacao 100</a:t>
          </a:r>
        </a:p>
        <a:p>
          <a:pPr marL="114300" lvl="1" indent="-114300" algn="l" defTabSz="622300">
            <a:lnSpc>
              <a:spcPct val="90000"/>
            </a:lnSpc>
            <a:spcBef>
              <a:spcPct val="0"/>
            </a:spcBef>
            <a:spcAft>
              <a:spcPct val="15000"/>
            </a:spcAft>
            <a:buChar char="••"/>
          </a:pPr>
          <a:r>
            <a:rPr lang="en-US" sz="1400" kern="1200" dirty="0"/>
            <a:t>SBC Financing Program</a:t>
          </a:r>
        </a:p>
        <a:p>
          <a:pPr marL="114300" lvl="1" indent="-114300" algn="l" defTabSz="622300">
            <a:lnSpc>
              <a:spcPct val="90000"/>
            </a:lnSpc>
            <a:spcBef>
              <a:spcPct val="0"/>
            </a:spcBef>
            <a:spcAft>
              <a:spcPct val="15000"/>
            </a:spcAft>
            <a:buChar char="••"/>
          </a:pPr>
          <a:r>
            <a:rPr lang="en-US" sz="1400" kern="1200" dirty="0"/>
            <a:t>Capacity Building for resource generation</a:t>
          </a:r>
        </a:p>
        <a:p>
          <a:pPr marL="114300" lvl="1" indent="-114300" algn="l" defTabSz="622300">
            <a:lnSpc>
              <a:spcPct val="90000"/>
            </a:lnSpc>
            <a:spcBef>
              <a:spcPct val="0"/>
            </a:spcBef>
            <a:spcAft>
              <a:spcPct val="15000"/>
            </a:spcAft>
            <a:buChar char="••"/>
          </a:pPr>
          <a:r>
            <a:rPr lang="en-US" sz="1400" kern="1200" dirty="0"/>
            <a:t>APCP &amp; LBP: Financing Facilitation</a:t>
          </a:r>
        </a:p>
        <a:p>
          <a:pPr marL="114300" lvl="1" indent="-114300" algn="l" defTabSz="622300">
            <a:lnSpc>
              <a:spcPct val="90000"/>
            </a:lnSpc>
            <a:spcBef>
              <a:spcPct val="0"/>
            </a:spcBef>
            <a:spcAft>
              <a:spcPct val="15000"/>
            </a:spcAft>
            <a:buChar char="••"/>
          </a:pPr>
          <a:r>
            <a:rPr lang="en-US" sz="1400" kern="1200" dirty="0"/>
            <a:t>Institutionalize a Convergence Mechanism for the preparation of Agency Budgets and Performance Targets Re: Cacao Industry Development</a:t>
          </a:r>
        </a:p>
        <a:p>
          <a:pPr marL="114300" lvl="1" indent="-114300" algn="l" defTabSz="622300">
            <a:lnSpc>
              <a:spcPct val="90000"/>
            </a:lnSpc>
            <a:spcBef>
              <a:spcPct val="0"/>
            </a:spcBef>
            <a:spcAft>
              <a:spcPct val="15000"/>
            </a:spcAft>
            <a:buChar char="••"/>
          </a:pPr>
          <a:r>
            <a:rPr lang="en-US" sz="1400" kern="1200" dirty="0"/>
            <a:t>Agri-Insurance Program under ARAs</a:t>
          </a:r>
        </a:p>
      </dsp:txBody>
      <dsp:txXfrm rot="-5400000">
        <a:off x="2845382" y="1067104"/>
        <a:ext cx="4957049" cy="2331174"/>
      </dsp:txXfrm>
    </dsp:sp>
    <dsp:sp modelId="{0A5D2997-F0EF-4C1D-B115-7708FCF32819}">
      <dsp:nvSpPr>
        <dsp:cNvPr id="0" name=""/>
        <dsp:cNvSpPr/>
      </dsp:nvSpPr>
      <dsp:spPr>
        <a:xfrm>
          <a:off x="0" y="941917"/>
          <a:ext cx="2859277" cy="256535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b="1" kern="1200" dirty="0"/>
            <a:t>Resource Generation and Mobilization</a:t>
          </a:r>
        </a:p>
      </dsp:txBody>
      <dsp:txXfrm>
        <a:off x="125230" y="1067147"/>
        <a:ext cx="2608817" cy="23148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511BD6-32A4-48D1-B421-DE70FF1956F8}" type="datetimeFigureOut">
              <a:rPr lang="en-US" smtClean="0"/>
              <a:pPr/>
              <a:t>12/15/2017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D5EFA5-9BEB-4DBE-95C9-50A2D51D77DB}" type="slidenum">
              <a:rPr lang="en-US" smtClean="0"/>
              <a:pPr/>
              <a:t>‹#›</a:t>
            </a:fld>
            <a:endParaRPr lang="en-US"/>
          </a:p>
        </p:txBody>
      </p:sp>
    </p:spTree>
    <p:extLst>
      <p:ext uri="{BB962C8B-B14F-4D97-AF65-F5344CB8AC3E}">
        <p14:creationId xmlns:p14="http://schemas.microsoft.com/office/powerpoint/2010/main" val="516899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dirty="0">
                <a:latin typeface="Arial Narrow"/>
                <a:cs typeface="Arial Narrow"/>
              </a:rPr>
              <a:t>CALABARZON is composed of 5 Provinces of Cavite, Laguna, Batangas, Rizal and Quezon with 26 congressional districts, 16 cities, 126 municipalities and 4,011 barangays.</a:t>
            </a:r>
          </a:p>
          <a:p>
            <a:endParaRPr lang="en-US" dirty="0" smtClean="0"/>
          </a:p>
          <a:p>
            <a:r>
              <a:rPr lang="en-US" dirty="0" smtClean="0"/>
              <a:t>CALABARZON is an industrialized region with a total land area of 1.66 M has, 48% or 794,793.69 has of which is agricultural. It has a population of 14.4</a:t>
            </a:r>
            <a:r>
              <a:rPr lang="en-US" baseline="0" dirty="0" smtClean="0"/>
              <a:t>M that is growing at an annual growth rate of 2.58% with a poverty incidence of 10.4%. Its proximity to Metro Manila provided CALABARZON with a ready market for its agricultural produce.  </a:t>
            </a:r>
          </a:p>
          <a:p>
            <a:endParaRPr lang="en-US" baseline="0" dirty="0" smtClean="0"/>
          </a:p>
          <a:p>
            <a:r>
              <a:rPr lang="en-US" baseline="0" dirty="0" smtClean="0"/>
              <a:t>The agricultural commodities when ranked according to value of its production (volume x price), revealed that livestock and poultry  ranked 1</a:t>
            </a:r>
            <a:r>
              <a:rPr lang="en-US" baseline="30000" dirty="0" smtClean="0"/>
              <a:t>st</a:t>
            </a:r>
            <a:r>
              <a:rPr lang="en-US" baseline="0" dirty="0" smtClean="0"/>
              <a:t> with a value of </a:t>
            </a:r>
            <a:r>
              <a:rPr lang="en-US" baseline="0" dirty="0" err="1" smtClean="0"/>
              <a:t>Php</a:t>
            </a:r>
            <a:r>
              <a:rPr lang="en-US" baseline="0" dirty="0" smtClean="0"/>
              <a:t> 86.74 B. This is followed by sugarcane, pineapple, </a:t>
            </a:r>
            <a:r>
              <a:rPr lang="en-US" baseline="0" dirty="0" err="1" smtClean="0"/>
              <a:t>palay</a:t>
            </a:r>
            <a:r>
              <a:rPr lang="en-US" baseline="0" dirty="0" smtClean="0"/>
              <a:t>, vegetable, pineapple, mango, banana, </a:t>
            </a:r>
            <a:r>
              <a:rPr lang="en-US" baseline="0" dirty="0" err="1" smtClean="0"/>
              <a:t>rootcrops</a:t>
            </a:r>
            <a:r>
              <a:rPr lang="en-US" baseline="0" dirty="0" smtClean="0"/>
              <a:t>, corn and coffee,</a:t>
            </a:r>
          </a:p>
          <a:p>
            <a:endParaRPr lang="en-US" baseline="0" dirty="0" smtClean="0"/>
          </a:p>
          <a:p>
            <a:r>
              <a:rPr lang="en-US" baseline="0" dirty="0" smtClean="0"/>
              <a:t>At the national scene, CALABARZON is 2</a:t>
            </a:r>
            <a:r>
              <a:rPr lang="en-US" baseline="30000" dirty="0" smtClean="0"/>
              <a:t>nd</a:t>
            </a:r>
            <a:r>
              <a:rPr lang="en-US" baseline="0" dirty="0" smtClean="0"/>
              <a:t> top producer of hogs, chicken, and cattle and 3</a:t>
            </a:r>
            <a:r>
              <a:rPr lang="en-US" baseline="30000" dirty="0" smtClean="0"/>
              <a:t>rd</a:t>
            </a:r>
            <a:r>
              <a:rPr lang="en-US" baseline="0" dirty="0" smtClean="0"/>
              <a:t> top producer of cattle in the Philippines. CALABARZON is also a major supplier of lowland vegetables especially squash, eggplant and </a:t>
            </a:r>
            <a:r>
              <a:rPr lang="en-US" baseline="0" dirty="0" err="1" smtClean="0"/>
              <a:t>ampalaya</a:t>
            </a:r>
            <a:r>
              <a:rPr lang="en-US" baseline="0" dirty="0" smtClean="0"/>
              <a:t>.</a:t>
            </a:r>
          </a:p>
          <a:p>
            <a:endParaRPr lang="en-US" baseline="0" dirty="0" smtClean="0"/>
          </a:p>
          <a:p>
            <a:pPr defTabSz="442478">
              <a:defRPr/>
            </a:pPr>
            <a:r>
              <a:rPr lang="en-PH" dirty="0">
                <a:latin typeface="Arial Narrow"/>
                <a:cs typeface="Arial Narrow"/>
              </a:rPr>
              <a:t>CALABARZON contributed 17.36 percent to the country's Gross Domestic Product. Agriculture, Hunting, Forestry and Fishing sector accounted for 6.14 percent of the regional economy (PSA, 2013 data).</a:t>
            </a:r>
          </a:p>
          <a:p>
            <a:endParaRPr lang="en-US" baseline="0" dirty="0" smtClean="0"/>
          </a:p>
          <a:p>
            <a:endParaRPr lang="en-US" baseline="0" dirty="0" smtClean="0"/>
          </a:p>
          <a:p>
            <a:endParaRPr lang="en-US" baseline="0" dirty="0" smtClean="0"/>
          </a:p>
          <a:p>
            <a:r>
              <a:rPr lang="en-US" b="1" u="sng" baseline="0" dirty="0" smtClean="0"/>
              <a:t>Note:</a:t>
            </a:r>
          </a:p>
          <a:p>
            <a:r>
              <a:rPr lang="en-US" dirty="0" smtClean="0"/>
              <a:t>The identification</a:t>
            </a:r>
            <a:r>
              <a:rPr lang="en-US" baseline="0" dirty="0" smtClean="0"/>
              <a:t> of top </a:t>
            </a:r>
            <a:r>
              <a:rPr lang="en-US" dirty="0" smtClean="0"/>
              <a:t>commodities of the region was done by considering the volume of production</a:t>
            </a:r>
            <a:r>
              <a:rPr lang="en-US" baseline="0" dirty="0" smtClean="0"/>
              <a:t> and the value of the produce. Livestock and poultry is considered as one commodity as well as the consolidation of lowland vegetables. The value of production is in </a:t>
            </a:r>
            <a:r>
              <a:rPr lang="en-US" baseline="0" dirty="0" err="1" smtClean="0"/>
              <a:t>Php</a:t>
            </a:r>
            <a:r>
              <a:rPr lang="en-US" baseline="0" dirty="0" smtClean="0"/>
              <a:t> ‘000, which was computed by multiplying the volume of production and the price at </a:t>
            </a:r>
            <a:r>
              <a:rPr lang="en-US" baseline="0" dirty="0" err="1" smtClean="0"/>
              <a:t>farmgate</a:t>
            </a:r>
            <a:r>
              <a:rPr lang="en-US" baseline="0" dirty="0" smtClean="0"/>
              <a:t> of </a:t>
            </a:r>
            <a:r>
              <a:rPr lang="en-US" baseline="0" dirty="0" err="1" smtClean="0"/>
              <a:t>agri</a:t>
            </a:r>
            <a:r>
              <a:rPr lang="en-US" baseline="0" dirty="0" smtClean="0"/>
              <a:t> crops and eggs. For livestock and poultry, the wholesale price of the commodity was used.</a:t>
            </a:r>
          </a:p>
          <a:p>
            <a:endParaRPr lang="en-US" baseline="0" dirty="0" smtClean="0"/>
          </a:p>
          <a:p>
            <a:r>
              <a:rPr lang="en-US" baseline="0" dirty="0" smtClean="0"/>
              <a:t>Consistently, livestock and poultry is included as top priority in all provinces especially true for </a:t>
            </a:r>
            <a:r>
              <a:rPr lang="en-US" baseline="0" dirty="0" err="1" smtClean="0"/>
              <a:t>Batangas</a:t>
            </a:r>
            <a:r>
              <a:rPr lang="en-US" baseline="0" dirty="0" smtClean="0"/>
              <a:t> which is the egg capital of the Philippines. </a:t>
            </a:r>
            <a:endParaRPr lang="en-US" dirty="0"/>
          </a:p>
        </p:txBody>
      </p:sp>
      <p:sp>
        <p:nvSpPr>
          <p:cNvPr id="4" name="Slide Number Placeholder 3"/>
          <p:cNvSpPr>
            <a:spLocks noGrp="1"/>
          </p:cNvSpPr>
          <p:nvPr>
            <p:ph type="sldNum" sz="quarter" idx="10"/>
          </p:nvPr>
        </p:nvSpPr>
        <p:spPr/>
        <p:txBody>
          <a:bodyPr/>
          <a:lstStyle/>
          <a:p>
            <a:fld id="{83943E06-8467-A241-B5A2-1FB891C25A9D}" type="slidenum">
              <a:rPr lang="en-US" smtClean="0"/>
              <a:pPr/>
              <a:t>4</a:t>
            </a:fld>
            <a:endParaRPr lang="en-US" dirty="0"/>
          </a:p>
        </p:txBody>
      </p:sp>
    </p:spTree>
    <p:extLst>
      <p:ext uri="{BB962C8B-B14F-4D97-AF65-F5344CB8AC3E}">
        <p14:creationId xmlns:p14="http://schemas.microsoft.com/office/powerpoint/2010/main" val="267197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r>
              <a:rPr lang="en-PH" sz="1200" b="0" i="0" u="none" strike="noStrike"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77</a:t>
            </a:fld>
            <a:endParaRPr lang="en-US"/>
          </a:p>
        </p:txBody>
      </p:sp>
    </p:spTree>
    <p:extLst>
      <p:ext uri="{BB962C8B-B14F-4D97-AF65-F5344CB8AC3E}">
        <p14:creationId xmlns:p14="http://schemas.microsoft.com/office/powerpoint/2010/main" val="2850530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r>
              <a:rPr lang="en-PH" sz="1200" b="0" i="0" u="none" strike="noStrike"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78</a:t>
            </a:fld>
            <a:endParaRPr lang="en-US"/>
          </a:p>
        </p:txBody>
      </p:sp>
    </p:spTree>
    <p:extLst>
      <p:ext uri="{BB962C8B-B14F-4D97-AF65-F5344CB8AC3E}">
        <p14:creationId xmlns:p14="http://schemas.microsoft.com/office/powerpoint/2010/main" val="2318348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r>
              <a:rPr lang="en-PH" sz="1200" b="0" i="0" u="none" strike="noStrike"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79</a:t>
            </a:fld>
            <a:endParaRPr lang="en-US"/>
          </a:p>
        </p:txBody>
      </p:sp>
    </p:spTree>
    <p:extLst>
      <p:ext uri="{BB962C8B-B14F-4D97-AF65-F5344CB8AC3E}">
        <p14:creationId xmlns:p14="http://schemas.microsoft.com/office/powerpoint/2010/main" val="3748613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r>
              <a:rPr lang="en-PH" sz="1200" b="0" i="0" u="none" strike="noStrike"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80</a:t>
            </a:fld>
            <a:endParaRPr lang="en-US"/>
          </a:p>
        </p:txBody>
      </p:sp>
    </p:spTree>
    <p:extLst>
      <p:ext uri="{BB962C8B-B14F-4D97-AF65-F5344CB8AC3E}">
        <p14:creationId xmlns:p14="http://schemas.microsoft.com/office/powerpoint/2010/main" val="1245643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r>
              <a:rPr lang="en-PH" sz="1200" b="0" i="0" u="none" strike="noStrike"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81</a:t>
            </a:fld>
            <a:endParaRPr lang="en-US"/>
          </a:p>
        </p:txBody>
      </p:sp>
    </p:spTree>
    <p:extLst>
      <p:ext uri="{BB962C8B-B14F-4D97-AF65-F5344CB8AC3E}">
        <p14:creationId xmlns:p14="http://schemas.microsoft.com/office/powerpoint/2010/main" val="2523522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r>
              <a:rPr lang="en-PH" sz="1200" b="0" i="0" u="none" strike="noStrike"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82</a:t>
            </a:fld>
            <a:endParaRPr lang="en-US"/>
          </a:p>
        </p:txBody>
      </p:sp>
    </p:spTree>
    <p:extLst>
      <p:ext uri="{BB962C8B-B14F-4D97-AF65-F5344CB8AC3E}">
        <p14:creationId xmlns:p14="http://schemas.microsoft.com/office/powerpoint/2010/main" val="2048766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r>
              <a:rPr lang="en-PH" sz="1200" b="0" i="0" u="none" strike="noStrike"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83</a:t>
            </a:fld>
            <a:endParaRPr lang="en-US"/>
          </a:p>
        </p:txBody>
      </p:sp>
    </p:spTree>
    <p:extLst>
      <p:ext uri="{BB962C8B-B14F-4D97-AF65-F5344CB8AC3E}">
        <p14:creationId xmlns:p14="http://schemas.microsoft.com/office/powerpoint/2010/main" val="3622499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r>
              <a:rPr lang="en-PH" sz="1200" b="0" i="0" u="none" strike="noStrike"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84</a:t>
            </a:fld>
            <a:endParaRPr lang="en-US"/>
          </a:p>
        </p:txBody>
      </p:sp>
    </p:spTree>
    <p:extLst>
      <p:ext uri="{BB962C8B-B14F-4D97-AF65-F5344CB8AC3E}">
        <p14:creationId xmlns:p14="http://schemas.microsoft.com/office/powerpoint/2010/main" val="3237621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r>
              <a:rPr lang="en-PH" sz="1200" b="0" i="0" u="none" strike="noStrike"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85</a:t>
            </a:fld>
            <a:endParaRPr lang="en-US"/>
          </a:p>
        </p:txBody>
      </p:sp>
    </p:spTree>
    <p:extLst>
      <p:ext uri="{BB962C8B-B14F-4D97-AF65-F5344CB8AC3E}">
        <p14:creationId xmlns:p14="http://schemas.microsoft.com/office/powerpoint/2010/main" val="3209350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86</a:t>
            </a:fld>
            <a:endParaRPr lang="en-US"/>
          </a:p>
        </p:txBody>
      </p:sp>
    </p:spTree>
    <p:extLst>
      <p:ext uri="{BB962C8B-B14F-4D97-AF65-F5344CB8AC3E}">
        <p14:creationId xmlns:p14="http://schemas.microsoft.com/office/powerpoint/2010/main" val="284369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496" indent="-236496">
              <a:spcBef>
                <a:spcPts val="227"/>
              </a:spcBef>
              <a:buClr>
                <a:schemeClr val="accent1"/>
              </a:buClr>
              <a:buSzPct val="80000"/>
              <a:buBlip>
                <a:blip r:embed="rId3"/>
              </a:buBlip>
            </a:pPr>
            <a:endParaRPr lang="en-PH" sz="1200" b="1"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8</a:t>
            </a:fld>
            <a:endParaRPr lang="en-US"/>
          </a:p>
        </p:txBody>
      </p:sp>
    </p:spTree>
    <p:extLst>
      <p:ext uri="{BB962C8B-B14F-4D97-AF65-F5344CB8AC3E}">
        <p14:creationId xmlns:p14="http://schemas.microsoft.com/office/powerpoint/2010/main" val="2401089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496" indent="-236496">
              <a:spcBef>
                <a:spcPts val="227"/>
              </a:spcBef>
              <a:buClr>
                <a:schemeClr val="accent1"/>
              </a:buClr>
              <a:buSzPct val="80000"/>
              <a:buBlip>
                <a:blip r:embed="rId3"/>
              </a:buBlip>
            </a:pPr>
            <a:endParaRPr lang="en-PH" sz="1200" b="1"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87</a:t>
            </a:fld>
            <a:endParaRPr lang="en-US"/>
          </a:p>
        </p:txBody>
      </p:sp>
    </p:spTree>
    <p:extLst>
      <p:ext uri="{BB962C8B-B14F-4D97-AF65-F5344CB8AC3E}">
        <p14:creationId xmlns:p14="http://schemas.microsoft.com/office/powerpoint/2010/main" val="3943689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496" indent="-236496">
              <a:spcBef>
                <a:spcPts val="227"/>
              </a:spcBef>
              <a:buClr>
                <a:schemeClr val="accent1"/>
              </a:buClr>
              <a:buSzPct val="80000"/>
              <a:buBlip>
                <a:blip r:embed="rId3"/>
              </a:buBlip>
            </a:pPr>
            <a:endParaRPr lang="en-PH" sz="1200" b="1"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88</a:t>
            </a:fld>
            <a:endParaRPr lang="en-US"/>
          </a:p>
        </p:txBody>
      </p:sp>
    </p:spTree>
    <p:extLst>
      <p:ext uri="{BB962C8B-B14F-4D97-AF65-F5344CB8AC3E}">
        <p14:creationId xmlns:p14="http://schemas.microsoft.com/office/powerpoint/2010/main" val="130663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496" indent="-236496">
              <a:spcBef>
                <a:spcPts val="227"/>
              </a:spcBef>
              <a:buClr>
                <a:schemeClr val="accent1"/>
              </a:buClr>
              <a:buSzPct val="80000"/>
              <a:buBlip>
                <a:blip r:embed="rId3"/>
              </a:buBlip>
            </a:pPr>
            <a:endParaRPr lang="en-PH" sz="1200" b="1"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89</a:t>
            </a:fld>
            <a:endParaRPr lang="en-US"/>
          </a:p>
        </p:txBody>
      </p:sp>
    </p:spTree>
    <p:extLst>
      <p:ext uri="{BB962C8B-B14F-4D97-AF65-F5344CB8AC3E}">
        <p14:creationId xmlns:p14="http://schemas.microsoft.com/office/powerpoint/2010/main" val="3263027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496" indent="-236496">
              <a:spcBef>
                <a:spcPts val="227"/>
              </a:spcBef>
              <a:buClr>
                <a:schemeClr val="accent1"/>
              </a:buClr>
              <a:buSzPct val="80000"/>
              <a:buBlip>
                <a:blip r:embed="rId3"/>
              </a:buBlip>
            </a:pPr>
            <a:endParaRPr lang="en-PH" sz="1200" b="1"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90</a:t>
            </a:fld>
            <a:endParaRPr lang="en-US"/>
          </a:p>
        </p:txBody>
      </p:sp>
    </p:spTree>
    <p:extLst>
      <p:ext uri="{BB962C8B-B14F-4D97-AF65-F5344CB8AC3E}">
        <p14:creationId xmlns:p14="http://schemas.microsoft.com/office/powerpoint/2010/main" val="3338671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496" indent="-236496">
              <a:spcBef>
                <a:spcPts val="227"/>
              </a:spcBef>
              <a:buClr>
                <a:schemeClr val="accent1"/>
              </a:buClr>
              <a:buSzPct val="80000"/>
              <a:buBlip>
                <a:blip r:embed="rId3"/>
              </a:buBlip>
            </a:pPr>
            <a:endParaRPr lang="en-PH" sz="1200" b="1"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91</a:t>
            </a:fld>
            <a:endParaRPr lang="en-US"/>
          </a:p>
        </p:txBody>
      </p:sp>
    </p:spTree>
    <p:extLst>
      <p:ext uri="{BB962C8B-B14F-4D97-AF65-F5344CB8AC3E}">
        <p14:creationId xmlns:p14="http://schemas.microsoft.com/office/powerpoint/2010/main" val="3715330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496" indent="-236496">
              <a:spcBef>
                <a:spcPts val="227"/>
              </a:spcBef>
              <a:buClr>
                <a:schemeClr val="accent1"/>
              </a:buClr>
              <a:buSzPct val="80000"/>
              <a:buBlip>
                <a:blip r:embed="rId3"/>
              </a:buBlip>
            </a:pPr>
            <a:endParaRPr lang="en-PH" sz="1200" b="1"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92</a:t>
            </a:fld>
            <a:endParaRPr lang="en-US"/>
          </a:p>
        </p:txBody>
      </p:sp>
    </p:spTree>
    <p:extLst>
      <p:ext uri="{BB962C8B-B14F-4D97-AF65-F5344CB8AC3E}">
        <p14:creationId xmlns:p14="http://schemas.microsoft.com/office/powerpoint/2010/main" val="313633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93</a:t>
            </a:fld>
            <a:endParaRPr lang="en-US"/>
          </a:p>
        </p:txBody>
      </p:sp>
    </p:spTree>
    <p:extLst>
      <p:ext uri="{BB962C8B-B14F-4D97-AF65-F5344CB8AC3E}">
        <p14:creationId xmlns:p14="http://schemas.microsoft.com/office/powerpoint/2010/main" val="4250400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496" indent="-236496">
              <a:spcBef>
                <a:spcPts val="227"/>
              </a:spcBef>
              <a:buClr>
                <a:schemeClr val="accent1"/>
              </a:buClr>
              <a:buSzPct val="80000"/>
              <a:buBlip>
                <a:blip r:embed="rId3"/>
              </a:buBlip>
            </a:pPr>
            <a:endParaRPr lang="en-PH" sz="1200" b="1"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97</a:t>
            </a:fld>
            <a:endParaRPr lang="en-US"/>
          </a:p>
        </p:txBody>
      </p:sp>
    </p:spTree>
    <p:extLst>
      <p:ext uri="{BB962C8B-B14F-4D97-AF65-F5344CB8AC3E}">
        <p14:creationId xmlns:p14="http://schemas.microsoft.com/office/powerpoint/2010/main" val="606280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97D5EFA5-9BEB-4DBE-95C9-50A2D51D77DB}" type="slidenum">
              <a:rPr lang="en-US" smtClean="0"/>
              <a:pPr/>
              <a:t>18</a:t>
            </a:fld>
            <a:endParaRPr lang="en-US"/>
          </a:p>
        </p:txBody>
      </p:sp>
    </p:spTree>
    <p:extLst>
      <p:ext uri="{BB962C8B-B14F-4D97-AF65-F5344CB8AC3E}">
        <p14:creationId xmlns:p14="http://schemas.microsoft.com/office/powerpoint/2010/main" val="2333179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496" indent="-236496">
              <a:spcBef>
                <a:spcPts val="227"/>
              </a:spcBef>
              <a:buClr>
                <a:schemeClr val="accent1"/>
              </a:buClr>
              <a:buSzPct val="80000"/>
              <a:buBlip>
                <a:blip r:embed="rId3"/>
              </a:buBlip>
            </a:pPr>
            <a:endParaRPr lang="en-PH" sz="1200" b="1"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60</a:t>
            </a:fld>
            <a:endParaRPr lang="en-US"/>
          </a:p>
        </p:txBody>
      </p:sp>
    </p:spTree>
    <p:extLst>
      <p:ext uri="{BB962C8B-B14F-4D97-AF65-F5344CB8AC3E}">
        <p14:creationId xmlns:p14="http://schemas.microsoft.com/office/powerpoint/2010/main" val="1180116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496" indent="-236496">
              <a:spcBef>
                <a:spcPts val="227"/>
              </a:spcBef>
              <a:buClr>
                <a:schemeClr val="accent1"/>
              </a:buClr>
              <a:buSzPct val="80000"/>
              <a:buBlip>
                <a:blip r:embed="rId3"/>
              </a:buBlip>
            </a:pPr>
            <a:endParaRPr lang="en-PH" sz="1200" b="1"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61</a:t>
            </a:fld>
            <a:endParaRPr lang="en-US"/>
          </a:p>
        </p:txBody>
      </p:sp>
    </p:spTree>
    <p:extLst>
      <p:ext uri="{BB962C8B-B14F-4D97-AF65-F5344CB8AC3E}">
        <p14:creationId xmlns:p14="http://schemas.microsoft.com/office/powerpoint/2010/main" val="181284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57E13B-D0FA-4AE3-B411-004E37EF3C00}" type="slidenum">
              <a:rPr lang="en-US" smtClean="0"/>
              <a:pPr/>
              <a:t>68</a:t>
            </a:fld>
            <a:endParaRPr lang="en-US"/>
          </a:p>
        </p:txBody>
      </p:sp>
    </p:spTree>
    <p:extLst>
      <p:ext uri="{BB962C8B-B14F-4D97-AF65-F5344CB8AC3E}">
        <p14:creationId xmlns:p14="http://schemas.microsoft.com/office/powerpoint/2010/main" val="3190904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57E13B-D0FA-4AE3-B411-004E37EF3C00}" type="slidenum">
              <a:rPr lang="en-US" smtClean="0"/>
              <a:pPr/>
              <a:t>70</a:t>
            </a:fld>
            <a:endParaRPr lang="en-US"/>
          </a:p>
        </p:txBody>
      </p:sp>
    </p:spTree>
    <p:extLst>
      <p:ext uri="{BB962C8B-B14F-4D97-AF65-F5344CB8AC3E}">
        <p14:creationId xmlns:p14="http://schemas.microsoft.com/office/powerpoint/2010/main" val="2205885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57E13B-D0FA-4AE3-B411-004E37EF3C00}" type="slidenum">
              <a:rPr lang="en-US" smtClean="0"/>
              <a:pPr/>
              <a:t>72</a:t>
            </a:fld>
            <a:endParaRPr lang="en-US"/>
          </a:p>
        </p:txBody>
      </p:sp>
    </p:spTree>
    <p:extLst>
      <p:ext uri="{BB962C8B-B14F-4D97-AF65-F5344CB8AC3E}">
        <p14:creationId xmlns:p14="http://schemas.microsoft.com/office/powerpoint/2010/main" val="1050342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r>
              <a:rPr lang="en-PH" sz="1200" b="0" i="0" u="none" strike="noStrike"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EF6780E-C71A-674D-83C9-B109D037B90D}" type="slidenum">
              <a:rPr lang="en-US" smtClean="0"/>
              <a:pPr/>
              <a:t>76</a:t>
            </a:fld>
            <a:endParaRPr lang="en-US"/>
          </a:p>
        </p:txBody>
      </p:sp>
    </p:spTree>
    <p:extLst>
      <p:ext uri="{BB962C8B-B14F-4D97-AF65-F5344CB8AC3E}">
        <p14:creationId xmlns:p14="http://schemas.microsoft.com/office/powerpoint/2010/main" val="1989902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E38E6D-9051-4A1D-92B0-C4569D3ACF51}" type="datetimeFigureOut">
              <a:rPr lang="en-US" smtClean="0"/>
              <a:pPr/>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CAF90-B540-42B3-9B5F-F7465D98ABA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38E6D-9051-4A1D-92B0-C4569D3ACF51}" type="datetimeFigureOut">
              <a:rPr lang="en-US" smtClean="0"/>
              <a:pPr/>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CAF90-B540-42B3-9B5F-F7465D98ABA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38E6D-9051-4A1D-92B0-C4569D3ACF51}" type="datetimeFigureOut">
              <a:rPr lang="en-US" smtClean="0"/>
              <a:pPr/>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CAF90-B540-42B3-9B5F-F7465D98ABA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1031D3-1E18-45D4-B37C-1B3B23A3018F}" type="datetime1">
              <a:rPr lang="en-PH" smtClean="0"/>
              <a:pPr/>
              <a:t>12/15/2017</a:t>
            </a:fld>
            <a:endParaRPr lang="en-PH"/>
          </a:p>
        </p:txBody>
      </p:sp>
      <p:sp>
        <p:nvSpPr>
          <p:cNvPr id="5" name="Footer Placeholder 4"/>
          <p:cNvSpPr>
            <a:spLocks noGrp="1"/>
          </p:cNvSpPr>
          <p:nvPr>
            <p:ph type="ftr" sz="quarter" idx="11"/>
          </p:nvPr>
        </p:nvSpPr>
        <p:spPr/>
        <p:txBody>
          <a:bodyPr/>
          <a:lstStyle/>
          <a:p>
            <a:r>
              <a:rPr lang="en-PH" dirty="0"/>
              <a:t>This document is proprietary and confidential.</a:t>
            </a:r>
          </a:p>
        </p:txBody>
      </p:sp>
      <p:sp>
        <p:nvSpPr>
          <p:cNvPr id="6" name="Slide Number Placeholder 5"/>
          <p:cNvSpPr>
            <a:spLocks noGrp="1"/>
          </p:cNvSpPr>
          <p:nvPr>
            <p:ph type="sldNum" sz="quarter" idx="12"/>
          </p:nvPr>
        </p:nvSpPr>
        <p:spPr/>
        <p:txBody>
          <a:bodyPr/>
          <a:lstStyle/>
          <a:p>
            <a:fld id="{F888DF05-AED6-49F3-A692-CAF25C331EF3}" type="slidenum">
              <a:rPr lang="en-PH" smtClean="0"/>
              <a:pPr/>
              <a:t>‹#›</a:t>
            </a:fld>
            <a:endParaRPr lang="en-PH"/>
          </a:p>
        </p:txBody>
      </p:sp>
    </p:spTree>
    <p:extLst>
      <p:ext uri="{BB962C8B-B14F-4D97-AF65-F5344CB8AC3E}">
        <p14:creationId xmlns:p14="http://schemas.microsoft.com/office/powerpoint/2010/main" val="346270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38E6D-9051-4A1D-92B0-C4569D3ACF51}" type="datetimeFigureOut">
              <a:rPr lang="en-US" smtClean="0"/>
              <a:pPr/>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CAF90-B540-42B3-9B5F-F7465D98ABA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E38E6D-9051-4A1D-92B0-C4569D3ACF51}" type="datetimeFigureOut">
              <a:rPr lang="en-US" smtClean="0"/>
              <a:pPr/>
              <a:t>12/15/2017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CAF90-B540-42B3-9B5F-F7465D98ABA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38E6D-9051-4A1D-92B0-C4569D3ACF51}" type="datetimeFigureOut">
              <a:rPr lang="en-US" smtClean="0"/>
              <a:pPr/>
              <a:t>12/15/2017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4CAF90-B540-42B3-9B5F-F7465D98ABA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E38E6D-9051-4A1D-92B0-C4569D3ACF51}" type="datetimeFigureOut">
              <a:rPr lang="en-US" smtClean="0"/>
              <a:pPr/>
              <a:t>12/15/2017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4CAF90-B540-42B3-9B5F-F7465D98ABA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E38E6D-9051-4A1D-92B0-C4569D3ACF51}" type="datetimeFigureOut">
              <a:rPr lang="en-US" smtClean="0"/>
              <a:pPr/>
              <a:t>12/15/2017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4CAF90-B540-42B3-9B5F-F7465D98ABA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38E6D-9051-4A1D-92B0-C4569D3ACF51}" type="datetimeFigureOut">
              <a:rPr lang="en-US" smtClean="0"/>
              <a:pPr/>
              <a:t>12/15/2017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4CAF90-B540-42B3-9B5F-F7465D98ABA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38E6D-9051-4A1D-92B0-C4569D3ACF51}" type="datetimeFigureOut">
              <a:rPr lang="en-US" smtClean="0"/>
              <a:pPr/>
              <a:t>12/15/2017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4CAF90-B540-42B3-9B5F-F7465D98ABA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38E6D-9051-4A1D-92B0-C4569D3ACF51}" type="datetimeFigureOut">
              <a:rPr lang="en-US" smtClean="0"/>
              <a:pPr/>
              <a:t>12/15/2017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4CAF90-B540-42B3-9B5F-F7465D98ABA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38E6D-9051-4A1D-92B0-C4569D3ACF51}" type="datetimeFigureOut">
              <a:rPr lang="en-US" smtClean="0"/>
              <a:pPr/>
              <a:t>12/15/2017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4CAF90-B540-42B3-9B5F-F7465D98ABA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Layout" Target="../diagrams/layout5.xml"/><Relationship Id="rId7" Type="http://schemas.openxmlformats.org/officeDocument/2006/relationships/image" Target="../media/image38.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0.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gif"/><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1.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51.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3.pn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2.jpeg"/><Relationship Id="rId5" Type="http://schemas.openxmlformats.org/officeDocument/2006/relationships/image" Target="../media/image67.jpeg"/><Relationship Id="rId10" Type="http://schemas.openxmlformats.org/officeDocument/2006/relationships/image" Target="../media/image5.jpeg"/><Relationship Id="rId4" Type="http://schemas.openxmlformats.org/officeDocument/2006/relationships/image" Target="../media/image66.jpeg"/><Relationship Id="rId9" Type="http://schemas.openxmlformats.org/officeDocument/2006/relationships/image" Target="../media/image71.jpeg"/></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emf"/><Relationship Id="rId3" Type="http://schemas.openxmlformats.org/officeDocument/2006/relationships/image" Target="../media/image76.jpeg"/><Relationship Id="rId7" Type="http://schemas.openxmlformats.org/officeDocument/2006/relationships/image" Target="../media/image80.png"/><Relationship Id="rId12" Type="http://schemas.openxmlformats.org/officeDocument/2006/relationships/image" Target="../media/image85.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emf"/><Relationship Id="rId4" Type="http://schemas.openxmlformats.org/officeDocument/2006/relationships/image" Target="../media/image77.jpeg"/><Relationship Id="rId9" Type="http://schemas.openxmlformats.org/officeDocument/2006/relationships/image" Target="../media/image82.jpeg"/></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jpeg"/><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2.wdp"/></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2.wdp"/></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2.wdp"/></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2.wdp"/></Relationships>
</file>

<file path=ppt/slides/_rels/slide87.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25.png"/><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microsoft.com/office/2007/relationships/hdphoto" Target="../media/hdphoto1.wdp"/><Relationship Id="rId9" Type="http://schemas.openxmlformats.org/officeDocument/2006/relationships/image" Target="../media/image97.jpeg"/></Relationships>
</file>

<file path=ppt/slides/_rels/slide88.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25.png"/><Relationship Id="rId7" Type="http://schemas.openxmlformats.org/officeDocument/2006/relationships/image" Target="../media/image10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microsoft.com/office/2007/relationships/hdphoto" Target="../media/hdphoto1.wdp"/><Relationship Id="rId9" Type="http://schemas.openxmlformats.org/officeDocument/2006/relationships/image" Target="../media/image105.jpeg"/></Relationships>
</file>

<file path=ppt/slides/_rels/slide89.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25.png"/><Relationship Id="rId7" Type="http://schemas.openxmlformats.org/officeDocument/2006/relationships/image" Target="../media/image10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111.jpeg"/><Relationship Id="rId4" Type="http://schemas.microsoft.com/office/2007/relationships/hdphoto" Target="../media/hdphoto1.wdp"/><Relationship Id="rId9" Type="http://schemas.openxmlformats.org/officeDocument/2006/relationships/image" Target="../media/image1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jpeg"/><Relationship Id="rId3" Type="http://schemas.openxmlformats.org/officeDocument/2006/relationships/image" Target="../media/image25.png"/><Relationship Id="rId7" Type="http://schemas.openxmlformats.org/officeDocument/2006/relationships/image" Target="../media/image114.jpeg"/><Relationship Id="rId12" Type="http://schemas.openxmlformats.org/officeDocument/2006/relationships/image" Target="../media/image11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0" Type="http://schemas.openxmlformats.org/officeDocument/2006/relationships/image" Target="../media/image117.jpeg"/><Relationship Id="rId4" Type="http://schemas.microsoft.com/office/2007/relationships/hdphoto" Target="../media/hdphoto1.wdp"/><Relationship Id="rId9" Type="http://schemas.openxmlformats.org/officeDocument/2006/relationships/image" Target="../media/image116.jpeg"/></Relationships>
</file>

<file path=ppt/slides/_rels/slide91.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25.png"/><Relationship Id="rId7" Type="http://schemas.openxmlformats.org/officeDocument/2006/relationships/image" Target="../media/image12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0" Type="http://schemas.openxmlformats.org/officeDocument/2006/relationships/image" Target="../media/image126.jpeg"/><Relationship Id="rId4" Type="http://schemas.microsoft.com/office/2007/relationships/hdphoto" Target="../media/hdphoto1.wdp"/><Relationship Id="rId9" Type="http://schemas.openxmlformats.org/officeDocument/2006/relationships/image" Target="../media/image125.jpeg"/></Relationships>
</file>

<file path=ppt/slides/_rels/slide9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3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microsoft.com/office/2007/relationships/hdphoto" Target="../media/hdphoto1.wdp"/></Relationships>
</file>

<file path=ppt/slides/_rels/slide9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9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9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9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97.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25.png"/><Relationship Id="rId7" Type="http://schemas.openxmlformats.org/officeDocument/2006/relationships/image" Target="../media/image145.jpeg"/><Relationship Id="rId12" Type="http://schemas.openxmlformats.org/officeDocument/2006/relationships/image" Target="../media/image15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4.jpeg"/><Relationship Id="rId11" Type="http://schemas.openxmlformats.org/officeDocument/2006/relationships/image" Target="../media/image149.jpeg"/><Relationship Id="rId5" Type="http://schemas.openxmlformats.org/officeDocument/2006/relationships/image" Target="../media/image143.jpeg"/><Relationship Id="rId10" Type="http://schemas.openxmlformats.org/officeDocument/2006/relationships/image" Target="../media/image148.jpeg"/><Relationship Id="rId4" Type="http://schemas.microsoft.com/office/2007/relationships/hdphoto" Target="../media/hdphoto1.wdp"/><Relationship Id="rId9" Type="http://schemas.openxmlformats.org/officeDocument/2006/relationships/image" Target="../media/image147.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743200"/>
            <a:ext cx="6019800" cy="1470025"/>
          </a:xfrm>
        </p:spPr>
        <p:txBody>
          <a:bodyPr>
            <a:noAutofit/>
          </a:bodyPr>
          <a:lstStyle/>
          <a:p>
            <a:r>
              <a:rPr lang="en-US" sz="5200" b="1" cap="all" dirty="0" smtClean="0">
                <a:ln w="1905"/>
                <a:solidFill>
                  <a:schemeClr val="bg1"/>
                </a:solidFill>
                <a:effectLst>
                  <a:outerShdw blurRad="38100" dist="38100" dir="2700000" algn="tl">
                    <a:srgbClr val="000000">
                      <a:alpha val="43137"/>
                    </a:srgbClr>
                  </a:outerShdw>
                </a:effectLst>
                <a:latin typeface="Trebuchet MS" pitchFamily="34" charset="0"/>
              </a:rPr>
              <a:t>program directions</a:t>
            </a:r>
            <a:endParaRPr lang="en-US" sz="5200" b="1" cap="all" dirty="0">
              <a:ln w="1905"/>
              <a:solidFill>
                <a:schemeClr val="bg1"/>
              </a:solidFill>
              <a:effectLst>
                <a:outerShdw blurRad="38100" dist="38100" dir="2700000" algn="tl">
                  <a:srgbClr val="000000">
                    <a:alpha val="43137"/>
                  </a:srgbClr>
                </a:outerShdw>
              </a:effectLst>
              <a:latin typeface="Trebuchet MS" pitchFamily="34" charset="0"/>
            </a:endParaRPr>
          </a:p>
        </p:txBody>
      </p:sp>
      <p:pic>
        <p:nvPicPr>
          <p:cNvPr id="43" name="Picture 42" descr="layout one 2.jpg"/>
          <p:cNvPicPr>
            <a:picLocks noChangeAspect="1"/>
          </p:cNvPicPr>
          <p:nvPr/>
        </p:nvPicPr>
        <p:blipFill>
          <a:blip r:embed="rId3"/>
          <a:srcRect l="10833" t="32157" r="10833" b="32157"/>
          <a:stretch>
            <a:fillRect/>
          </a:stretch>
        </p:blipFill>
        <p:spPr>
          <a:xfrm>
            <a:off x="-1" y="5029200"/>
            <a:ext cx="5341263" cy="1684182"/>
          </a:xfrm>
          <a:prstGeom prst="rect">
            <a:avLst/>
          </a:prstGeom>
        </p:spPr>
      </p:pic>
      <p:pic>
        <p:nvPicPr>
          <p:cNvPr id="44" name="Picture 8" descr="C:\HVCDP\HVCDP Presentations\picturesfromweb_forpresentationonly\mungbeans-organic-25kg.jpg"/>
          <p:cNvPicPr>
            <a:picLocks noChangeAspect="1" noChangeArrowheads="1"/>
          </p:cNvPicPr>
          <p:nvPr/>
        </p:nvPicPr>
        <p:blipFill>
          <a:blip r:embed="rId4" cstate="print"/>
          <a:srcRect r="47619"/>
          <a:stretch>
            <a:fillRect/>
          </a:stretch>
        </p:blipFill>
        <p:spPr bwMode="auto">
          <a:xfrm>
            <a:off x="5334000" y="5105399"/>
            <a:ext cx="718355" cy="1528119"/>
          </a:xfrm>
          <a:prstGeom prst="rect">
            <a:avLst/>
          </a:prstGeom>
          <a:noFill/>
          <a:ln>
            <a:noFill/>
          </a:ln>
        </p:spPr>
      </p:pic>
      <p:pic>
        <p:nvPicPr>
          <p:cNvPr id="45" name="Picture 44" descr="C:\HVCDP\HVCDP Presentations\picturesfromweb_forpresentationonly\url.jpg"/>
          <p:cNvPicPr>
            <a:picLocks noChangeAspect="1" noChangeArrowheads="1"/>
          </p:cNvPicPr>
          <p:nvPr/>
        </p:nvPicPr>
        <p:blipFill>
          <a:blip r:embed="rId5" cstate="print"/>
          <a:srcRect r="65036" b="8333"/>
          <a:stretch>
            <a:fillRect/>
          </a:stretch>
        </p:blipFill>
        <p:spPr bwMode="auto">
          <a:xfrm>
            <a:off x="6096000" y="5101280"/>
            <a:ext cx="721792" cy="1528119"/>
          </a:xfrm>
          <a:prstGeom prst="rect">
            <a:avLst/>
          </a:prstGeom>
          <a:noFill/>
          <a:ln>
            <a:noFill/>
          </a:ln>
        </p:spPr>
      </p:pic>
      <p:pic>
        <p:nvPicPr>
          <p:cNvPr id="46" name="Picture 45" descr="C:\Users\HVCC_Jules\Pictures\Spices_July8\_IGP4401.JPG"/>
          <p:cNvPicPr>
            <a:picLocks noChangeAspect="1" noChangeArrowheads="1"/>
          </p:cNvPicPr>
          <p:nvPr/>
        </p:nvPicPr>
        <p:blipFill>
          <a:blip r:embed="rId6" cstate="print"/>
          <a:srcRect l="30303" t="19231" r="42424" b="14685"/>
          <a:stretch>
            <a:fillRect/>
          </a:stretch>
        </p:blipFill>
        <p:spPr bwMode="auto">
          <a:xfrm>
            <a:off x="6858000" y="5101280"/>
            <a:ext cx="793972" cy="1528119"/>
          </a:xfrm>
          <a:prstGeom prst="rect">
            <a:avLst/>
          </a:prstGeom>
          <a:noFill/>
          <a:ln>
            <a:noFill/>
          </a:ln>
        </p:spPr>
      </p:pic>
      <p:pic>
        <p:nvPicPr>
          <p:cNvPr id="47" name="Picture 7" descr="C:\HVCDP\HVCDP Presentations\picturesfromweb_forpresentationonly\black pepper.jpg"/>
          <p:cNvPicPr>
            <a:picLocks noChangeAspect="1" noChangeArrowheads="1"/>
          </p:cNvPicPr>
          <p:nvPr/>
        </p:nvPicPr>
        <p:blipFill>
          <a:blip r:embed="rId7" cstate="print"/>
          <a:srcRect l="39657" t="18487" r="40546" b="47707"/>
          <a:stretch>
            <a:fillRect/>
          </a:stretch>
        </p:blipFill>
        <p:spPr bwMode="auto">
          <a:xfrm>
            <a:off x="7696200" y="5101280"/>
            <a:ext cx="721792" cy="1528119"/>
          </a:xfrm>
          <a:prstGeom prst="rect">
            <a:avLst/>
          </a:prstGeom>
          <a:noFill/>
          <a:ln>
            <a:noFill/>
          </a:ln>
        </p:spPr>
      </p:pic>
      <p:pic>
        <p:nvPicPr>
          <p:cNvPr id="14338" name="Picture 2" descr="https://christopherranch.files.wordpress.com/2009/07/garlic-5.jpg"/>
          <p:cNvPicPr>
            <a:picLocks noChangeAspect="1" noChangeArrowheads="1"/>
          </p:cNvPicPr>
          <p:nvPr/>
        </p:nvPicPr>
        <p:blipFill>
          <a:blip r:embed="rId8" cstate="print"/>
          <a:srcRect l="28652" r="42695" b="15567"/>
          <a:stretch>
            <a:fillRect/>
          </a:stretch>
        </p:blipFill>
        <p:spPr bwMode="auto">
          <a:xfrm>
            <a:off x="8458200" y="5105399"/>
            <a:ext cx="685800" cy="1524000"/>
          </a:xfrm>
          <a:prstGeom prst="rect">
            <a:avLst/>
          </a:prstGeom>
          <a:noFill/>
        </p:spPr>
      </p:pic>
      <p:pic>
        <p:nvPicPr>
          <p:cNvPr id="9" name="Picture 4" descr="new pics tissue lab april 2011 026"/>
          <p:cNvPicPr>
            <a:picLocks noChangeAspect="1" noChangeArrowheads="1"/>
          </p:cNvPicPr>
          <p:nvPr/>
        </p:nvPicPr>
        <p:blipFill>
          <a:blip r:embed="rId9" cstate="print"/>
          <a:srcRect l="21153" t="20192" r="7692"/>
          <a:stretch>
            <a:fillRect/>
          </a:stretch>
        </p:blipFill>
        <p:spPr bwMode="auto">
          <a:xfrm>
            <a:off x="5791200" y="45720"/>
            <a:ext cx="1389185" cy="1492088"/>
          </a:xfrm>
          <a:prstGeom prst="rect">
            <a:avLst/>
          </a:prstGeom>
          <a:ln>
            <a:noFill/>
          </a:ln>
          <a:effectLst/>
        </p:spPr>
      </p:pic>
      <p:pic>
        <p:nvPicPr>
          <p:cNvPr id="10" name="Picture 6" descr="C:\Users\user\Pictures\New folder (2)\Pictures at videos_untouched\Reg 10 and 11\REG 10_2010_untouched\Monitoring Pics 1035.jpg"/>
          <p:cNvPicPr>
            <a:picLocks noChangeAspect="1" noChangeArrowheads="1"/>
          </p:cNvPicPr>
          <p:nvPr/>
        </p:nvPicPr>
        <p:blipFill>
          <a:blip r:embed="rId10" cstate="print"/>
          <a:srcRect/>
          <a:stretch>
            <a:fillRect/>
          </a:stretch>
        </p:blipFill>
        <p:spPr bwMode="auto">
          <a:xfrm>
            <a:off x="7213600" y="45720"/>
            <a:ext cx="1930400" cy="1478280"/>
          </a:xfrm>
          <a:prstGeom prst="rect">
            <a:avLst/>
          </a:prstGeom>
          <a:ln>
            <a:noFill/>
          </a:ln>
          <a:effectLst/>
        </p:spPr>
      </p:pic>
      <p:pic>
        <p:nvPicPr>
          <p:cNvPr id="12" name="Picture 2" descr="J:\Pictures at videos\Davao Pix\DSC06720.JPG"/>
          <p:cNvPicPr>
            <a:picLocks noChangeAspect="1" noChangeArrowheads="1"/>
          </p:cNvPicPr>
          <p:nvPr/>
        </p:nvPicPr>
        <p:blipFill>
          <a:blip r:embed="rId11" cstate="print"/>
          <a:srcRect/>
          <a:stretch>
            <a:fillRect/>
          </a:stretch>
        </p:blipFill>
        <p:spPr bwMode="auto">
          <a:xfrm>
            <a:off x="1600200" y="45720"/>
            <a:ext cx="4154424" cy="1478280"/>
          </a:xfrm>
          <a:prstGeom prst="rect">
            <a:avLst/>
          </a:prstGeom>
          <a:ln>
            <a:noFill/>
          </a:ln>
          <a:effectLst/>
        </p:spPr>
      </p:pic>
      <p:pic>
        <p:nvPicPr>
          <p:cNvPr id="13" name="Picture 12" descr="IMG_8430.JPG"/>
          <p:cNvPicPr/>
          <p:nvPr/>
        </p:nvPicPr>
        <p:blipFill>
          <a:blip r:embed="rId12" cstate="print"/>
          <a:srcRect r="25000"/>
          <a:stretch>
            <a:fillRect/>
          </a:stretch>
        </p:blipFill>
        <p:spPr>
          <a:xfrm>
            <a:off x="27432" y="37093"/>
            <a:ext cx="1524000" cy="1478280"/>
          </a:xfrm>
          <a:prstGeom prst="rect">
            <a:avLst/>
          </a:prstGeom>
          <a:ln>
            <a:noFill/>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mbria" pitchFamily="18" charset="0"/>
              </a:rPr>
              <a:t>CONSTRAINTS</a:t>
            </a:r>
            <a:endParaRPr lang="en-US" b="1" dirty="0">
              <a:latin typeface="Cambria" pitchFamily="18" charset="0"/>
            </a:endParaRPr>
          </a:p>
        </p:txBody>
      </p:sp>
      <p:sp>
        <p:nvSpPr>
          <p:cNvPr id="3" name="Content Placeholder 2"/>
          <p:cNvSpPr>
            <a:spLocks noGrp="1"/>
          </p:cNvSpPr>
          <p:nvPr>
            <p:ph idx="1"/>
          </p:nvPr>
        </p:nvSpPr>
        <p:spPr>
          <a:xfrm>
            <a:off x="545564" y="1917461"/>
            <a:ext cx="6447501" cy="2910580"/>
          </a:xfrm>
        </p:spPr>
        <p:txBody>
          <a:bodyPr>
            <a:noAutofit/>
          </a:bodyPr>
          <a:lstStyle/>
          <a:p>
            <a:pPr lvl="0"/>
            <a:r>
              <a:rPr lang="en-US" sz="1500" dirty="0">
                <a:latin typeface="Cambria" pitchFamily="18" charset="0"/>
              </a:rPr>
              <a:t>Low yield due to lack of maintenance and old trees</a:t>
            </a:r>
          </a:p>
          <a:p>
            <a:pPr lvl="0"/>
            <a:r>
              <a:rPr lang="en-US" sz="1500" dirty="0">
                <a:latin typeface="Cambria" pitchFamily="18" charset="0"/>
              </a:rPr>
              <a:t>Limited good quality planting materials</a:t>
            </a:r>
          </a:p>
          <a:p>
            <a:pPr lvl="0"/>
            <a:r>
              <a:rPr lang="en-US" sz="1500" dirty="0">
                <a:latin typeface="Cambria" pitchFamily="18" charset="0"/>
              </a:rPr>
              <a:t>Erratic agro-climate condition/climate change</a:t>
            </a:r>
          </a:p>
          <a:p>
            <a:pPr lvl="0"/>
            <a:r>
              <a:rPr lang="en-US" sz="1500" dirty="0">
                <a:latin typeface="Cambria" pitchFamily="18" charset="0"/>
              </a:rPr>
              <a:t>Competition with other crops</a:t>
            </a:r>
          </a:p>
          <a:p>
            <a:pPr lvl="0"/>
            <a:r>
              <a:rPr lang="en-US" sz="1500" dirty="0">
                <a:latin typeface="Cambria" pitchFamily="18" charset="0"/>
              </a:rPr>
              <a:t>Small farmers lack access to quality and affordable planting materials</a:t>
            </a:r>
          </a:p>
          <a:p>
            <a:pPr lvl="0"/>
            <a:r>
              <a:rPr lang="en-US" sz="1500" dirty="0">
                <a:latin typeface="Cambria" pitchFamily="18" charset="0"/>
              </a:rPr>
              <a:t>Inadequate physical and organizational infrastructure</a:t>
            </a:r>
          </a:p>
          <a:p>
            <a:pPr lvl="0"/>
            <a:r>
              <a:rPr lang="en-US" sz="1500" dirty="0">
                <a:latin typeface="Cambria" pitchFamily="18" charset="0"/>
              </a:rPr>
              <a:t>Cheaper and better quality imports</a:t>
            </a:r>
          </a:p>
          <a:p>
            <a:pPr lvl="0"/>
            <a:r>
              <a:rPr lang="en-US" sz="1500" dirty="0">
                <a:latin typeface="Cambria" pitchFamily="18" charset="0"/>
              </a:rPr>
              <a:t>Fluctuating coffee prices in international market</a:t>
            </a:r>
          </a:p>
          <a:p>
            <a:pPr lvl="0"/>
            <a:r>
              <a:rPr lang="en-US" sz="1500" dirty="0">
                <a:latin typeface="Cambria" pitchFamily="18" charset="0"/>
              </a:rPr>
              <a:t>Strong competition from  imported beans</a:t>
            </a:r>
          </a:p>
          <a:p>
            <a:pPr lvl="0"/>
            <a:r>
              <a:rPr lang="en-US" sz="1500" dirty="0">
                <a:latin typeface="Cambria" pitchFamily="18" charset="0"/>
              </a:rPr>
              <a:t>Land conversion</a:t>
            </a:r>
          </a:p>
          <a:p>
            <a:endParaRPr lang="en-US" sz="1500" dirty="0">
              <a:latin typeface="Cambria" pitchFamily="18" charset="0"/>
            </a:endParaRPr>
          </a:p>
        </p:txBody>
      </p:sp>
    </p:spTree>
    <p:extLst>
      <p:ext uri="{BB962C8B-B14F-4D97-AF65-F5344CB8AC3E}">
        <p14:creationId xmlns:p14="http://schemas.microsoft.com/office/powerpoint/2010/main" val="25681960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8115"/>
            <a:ext cx="7350125" cy="990600"/>
          </a:xfrm>
        </p:spPr>
        <p:txBody>
          <a:bodyPr>
            <a:normAutofit/>
          </a:bodyPr>
          <a:lstStyle/>
          <a:p>
            <a:r>
              <a:rPr lang="en-PH" sz="2100" b="1" dirty="0">
                <a:latin typeface="Cambria" pitchFamily="18" charset="0"/>
              </a:rPr>
              <a:t>Philippine Development Plan (PDP) Result Matrices</a:t>
            </a:r>
            <a:r>
              <a:rPr lang="en-US" sz="2100" dirty="0">
                <a:latin typeface="Cambria" pitchFamily="18" charset="0"/>
              </a:rPr>
              <a:t/>
            </a:r>
            <a:br>
              <a:rPr lang="en-US" sz="2100" dirty="0">
                <a:latin typeface="Cambria" pitchFamily="18" charset="0"/>
              </a:rPr>
            </a:br>
            <a:endParaRPr lang="en-US" sz="2100" dirty="0">
              <a:latin typeface="Cambria" pitchFamily="18" charset="0"/>
            </a:endParaRPr>
          </a:p>
        </p:txBody>
      </p:sp>
      <p:graphicFrame>
        <p:nvGraphicFramePr>
          <p:cNvPr id="4" name="Table 3"/>
          <p:cNvGraphicFramePr>
            <a:graphicFrameLocks noGrp="1"/>
          </p:cNvGraphicFramePr>
          <p:nvPr>
            <p:extLst/>
          </p:nvPr>
        </p:nvGraphicFramePr>
        <p:xfrm>
          <a:off x="613173" y="2045494"/>
          <a:ext cx="6559154" cy="1749456"/>
        </p:xfrm>
        <a:graphic>
          <a:graphicData uri="http://schemas.openxmlformats.org/drawingml/2006/table">
            <a:tbl>
              <a:tblPr firstRow="1" firstCol="1" bandRow="1">
                <a:tableStyleId>{5C22544A-7EE6-4342-B048-85BDC9FD1C3A}</a:tableStyleId>
              </a:tblPr>
              <a:tblGrid>
                <a:gridCol w="1245252"/>
                <a:gridCol w="863047"/>
                <a:gridCol w="801401"/>
                <a:gridCol w="863047"/>
                <a:gridCol w="863047"/>
                <a:gridCol w="924692"/>
                <a:gridCol w="998668"/>
              </a:tblGrid>
              <a:tr h="207168">
                <a:tc>
                  <a:txBody>
                    <a:bodyPr/>
                    <a:lstStyle/>
                    <a:p>
                      <a:pPr marL="0" marR="0">
                        <a:lnSpc>
                          <a:spcPct val="115000"/>
                        </a:lnSpc>
                        <a:spcBef>
                          <a:spcPts val="0"/>
                        </a:spcBef>
                        <a:spcAft>
                          <a:spcPts val="0"/>
                        </a:spcAft>
                      </a:pPr>
                      <a:r>
                        <a:rPr lang="en-PH" sz="1100" dirty="0">
                          <a:effectLst/>
                          <a:latin typeface="Cambria" pitchFamily="18" charset="0"/>
                        </a:rPr>
                        <a:t> </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2017</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2018</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2019</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2020</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2021</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1000"/>
                        </a:spcAft>
                      </a:pPr>
                      <a:r>
                        <a:rPr lang="en-PH" sz="1100">
                          <a:effectLst/>
                          <a:latin typeface="Cambria" pitchFamily="18" charset="0"/>
                        </a:rPr>
                        <a:t>2022</a:t>
                      </a:r>
                      <a:endParaRPr lang="en-US" sz="900">
                        <a:effectLst/>
                        <a:latin typeface="Cambria" pitchFamily="18" charset="0"/>
                        <a:ea typeface="Calibri"/>
                        <a:cs typeface="Times New Roman"/>
                      </a:endParaRPr>
                    </a:p>
                  </a:txBody>
                  <a:tcPr marL="51435" marR="51435" marT="0" marB="0"/>
                </a:tc>
              </a:tr>
              <a:tr h="621506">
                <a:tc>
                  <a:txBody>
                    <a:bodyPr/>
                    <a:lstStyle/>
                    <a:p>
                      <a:pPr marL="0" marR="0">
                        <a:lnSpc>
                          <a:spcPct val="115000"/>
                        </a:lnSpc>
                        <a:spcBef>
                          <a:spcPts val="0"/>
                        </a:spcBef>
                        <a:spcAft>
                          <a:spcPts val="0"/>
                        </a:spcAft>
                      </a:pPr>
                      <a:r>
                        <a:rPr lang="en-PH" sz="1100" dirty="0">
                          <a:effectLst/>
                          <a:latin typeface="Cambria" pitchFamily="18" charset="0"/>
                        </a:rPr>
                        <a:t>Yield (in metric tons per hectares) dried berries</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dirty="0">
                          <a:effectLst/>
                          <a:latin typeface="Cambria" pitchFamily="18" charset="0"/>
                        </a:rPr>
                        <a:t> </a:t>
                      </a:r>
                      <a:endParaRPr lang="en-US" sz="900" dirty="0">
                        <a:effectLst/>
                        <a:latin typeface="Cambria" pitchFamily="18" charset="0"/>
                      </a:endParaRPr>
                    </a:p>
                    <a:p>
                      <a:pPr marL="0" marR="0" algn="ctr">
                        <a:lnSpc>
                          <a:spcPct val="115000"/>
                        </a:lnSpc>
                        <a:spcBef>
                          <a:spcPts val="0"/>
                        </a:spcBef>
                        <a:spcAft>
                          <a:spcPts val="0"/>
                        </a:spcAft>
                      </a:pPr>
                      <a:r>
                        <a:rPr lang="en-PH" sz="1100" dirty="0">
                          <a:effectLst/>
                          <a:latin typeface="Cambria" pitchFamily="18" charset="0"/>
                        </a:rPr>
                        <a:t>0.6</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 </a:t>
                      </a:r>
                      <a:endParaRPr lang="en-US" sz="900">
                        <a:effectLst/>
                        <a:latin typeface="Cambria" pitchFamily="18" charset="0"/>
                      </a:endParaRPr>
                    </a:p>
                    <a:p>
                      <a:pPr marL="0" marR="0" algn="ctr">
                        <a:lnSpc>
                          <a:spcPct val="115000"/>
                        </a:lnSpc>
                        <a:spcBef>
                          <a:spcPts val="0"/>
                        </a:spcBef>
                        <a:spcAft>
                          <a:spcPts val="0"/>
                        </a:spcAft>
                      </a:pPr>
                      <a:r>
                        <a:rPr lang="en-PH" sz="1100">
                          <a:effectLst/>
                          <a:latin typeface="Cambria" pitchFamily="18" charset="0"/>
                        </a:rPr>
                        <a:t>0.7</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 </a:t>
                      </a:r>
                      <a:endParaRPr lang="en-US" sz="900">
                        <a:effectLst/>
                        <a:latin typeface="Cambria" pitchFamily="18" charset="0"/>
                      </a:endParaRPr>
                    </a:p>
                    <a:p>
                      <a:pPr marL="0" marR="0" algn="ctr">
                        <a:lnSpc>
                          <a:spcPct val="115000"/>
                        </a:lnSpc>
                        <a:spcBef>
                          <a:spcPts val="0"/>
                        </a:spcBef>
                        <a:spcAft>
                          <a:spcPts val="0"/>
                        </a:spcAft>
                      </a:pPr>
                      <a:r>
                        <a:rPr lang="en-PH" sz="1100">
                          <a:effectLst/>
                          <a:latin typeface="Cambria" pitchFamily="18" charset="0"/>
                        </a:rPr>
                        <a:t>0.8</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 </a:t>
                      </a:r>
                      <a:endParaRPr lang="en-US" sz="900">
                        <a:effectLst/>
                        <a:latin typeface="Cambria" pitchFamily="18" charset="0"/>
                      </a:endParaRPr>
                    </a:p>
                    <a:p>
                      <a:pPr marL="0" marR="0" algn="ctr">
                        <a:lnSpc>
                          <a:spcPct val="115000"/>
                        </a:lnSpc>
                        <a:spcBef>
                          <a:spcPts val="0"/>
                        </a:spcBef>
                        <a:spcAft>
                          <a:spcPts val="0"/>
                        </a:spcAft>
                      </a:pPr>
                      <a:r>
                        <a:rPr lang="en-PH" sz="1100">
                          <a:effectLst/>
                          <a:latin typeface="Cambria" pitchFamily="18" charset="0"/>
                        </a:rPr>
                        <a:t>1.0</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 </a:t>
                      </a:r>
                      <a:endParaRPr lang="en-US" sz="900">
                        <a:effectLst/>
                        <a:latin typeface="Cambria" pitchFamily="18" charset="0"/>
                      </a:endParaRPr>
                    </a:p>
                    <a:p>
                      <a:pPr marL="0" marR="0" algn="ctr">
                        <a:lnSpc>
                          <a:spcPct val="115000"/>
                        </a:lnSpc>
                        <a:spcBef>
                          <a:spcPts val="0"/>
                        </a:spcBef>
                        <a:spcAft>
                          <a:spcPts val="0"/>
                        </a:spcAft>
                      </a:pPr>
                      <a:r>
                        <a:rPr lang="en-PH" sz="1100">
                          <a:effectLst/>
                          <a:latin typeface="Cambria" pitchFamily="18" charset="0"/>
                        </a:rPr>
                        <a:t>1.4</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 </a:t>
                      </a:r>
                      <a:endParaRPr lang="en-US" sz="900">
                        <a:effectLst/>
                        <a:latin typeface="Cambria" pitchFamily="18" charset="0"/>
                      </a:endParaRPr>
                    </a:p>
                    <a:p>
                      <a:pPr marL="0" marR="0" algn="ctr">
                        <a:lnSpc>
                          <a:spcPct val="115000"/>
                        </a:lnSpc>
                        <a:spcBef>
                          <a:spcPts val="0"/>
                        </a:spcBef>
                        <a:spcAft>
                          <a:spcPts val="1000"/>
                        </a:spcAft>
                      </a:pPr>
                      <a:r>
                        <a:rPr lang="en-PH" sz="1100">
                          <a:effectLst/>
                          <a:latin typeface="Cambria" pitchFamily="18" charset="0"/>
                        </a:rPr>
                        <a:t>2.0</a:t>
                      </a:r>
                      <a:endParaRPr lang="en-US" sz="900">
                        <a:effectLst/>
                        <a:latin typeface="Cambria" pitchFamily="18" charset="0"/>
                        <a:ea typeface="Calibri"/>
                        <a:cs typeface="Times New Roman"/>
                      </a:endParaRPr>
                    </a:p>
                  </a:txBody>
                  <a:tcPr marL="51435" marR="51435" marT="0" marB="0"/>
                </a:tc>
              </a:tr>
              <a:tr h="621506">
                <a:tc>
                  <a:txBody>
                    <a:bodyPr/>
                    <a:lstStyle/>
                    <a:p>
                      <a:pPr marL="0" marR="0">
                        <a:lnSpc>
                          <a:spcPct val="115000"/>
                        </a:lnSpc>
                        <a:spcBef>
                          <a:spcPts val="0"/>
                        </a:spcBef>
                        <a:spcAft>
                          <a:spcPts val="0"/>
                        </a:spcAft>
                      </a:pPr>
                      <a:r>
                        <a:rPr lang="en-PH" sz="1100" dirty="0">
                          <a:effectLst/>
                          <a:latin typeface="Cambria" pitchFamily="18" charset="0"/>
                        </a:rPr>
                        <a:t>Yield (in metric tons per hectares) green coffee beans</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 </a:t>
                      </a:r>
                      <a:endParaRPr lang="en-US" sz="900">
                        <a:effectLst/>
                        <a:latin typeface="Cambria" pitchFamily="18" charset="0"/>
                      </a:endParaRPr>
                    </a:p>
                    <a:p>
                      <a:pPr marL="0" marR="0" algn="ctr">
                        <a:lnSpc>
                          <a:spcPct val="115000"/>
                        </a:lnSpc>
                        <a:spcBef>
                          <a:spcPts val="0"/>
                        </a:spcBef>
                        <a:spcAft>
                          <a:spcPts val="0"/>
                        </a:spcAft>
                      </a:pPr>
                      <a:r>
                        <a:rPr lang="en-PH" sz="1100">
                          <a:effectLst/>
                          <a:latin typeface="Cambria" pitchFamily="18" charset="0"/>
                        </a:rPr>
                        <a:t>0.3</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dirty="0">
                          <a:effectLst/>
                          <a:latin typeface="Cambria" pitchFamily="18" charset="0"/>
                        </a:rPr>
                        <a:t> </a:t>
                      </a:r>
                      <a:endParaRPr lang="en-US" sz="900" dirty="0">
                        <a:effectLst/>
                        <a:latin typeface="Cambria" pitchFamily="18" charset="0"/>
                      </a:endParaRPr>
                    </a:p>
                    <a:p>
                      <a:pPr marL="0" marR="0" algn="ctr">
                        <a:lnSpc>
                          <a:spcPct val="115000"/>
                        </a:lnSpc>
                        <a:spcBef>
                          <a:spcPts val="0"/>
                        </a:spcBef>
                        <a:spcAft>
                          <a:spcPts val="0"/>
                        </a:spcAft>
                      </a:pPr>
                      <a:r>
                        <a:rPr lang="en-PH" sz="1100" dirty="0">
                          <a:effectLst/>
                          <a:latin typeface="Cambria" pitchFamily="18" charset="0"/>
                        </a:rPr>
                        <a:t>0.35</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dirty="0">
                          <a:effectLst/>
                          <a:latin typeface="Cambria" pitchFamily="18" charset="0"/>
                        </a:rPr>
                        <a:t> </a:t>
                      </a:r>
                      <a:endParaRPr lang="en-US" sz="900" dirty="0">
                        <a:effectLst/>
                        <a:latin typeface="Cambria" pitchFamily="18" charset="0"/>
                      </a:endParaRPr>
                    </a:p>
                    <a:p>
                      <a:pPr marL="0" marR="0" algn="ctr">
                        <a:lnSpc>
                          <a:spcPct val="115000"/>
                        </a:lnSpc>
                        <a:spcBef>
                          <a:spcPts val="0"/>
                        </a:spcBef>
                        <a:spcAft>
                          <a:spcPts val="0"/>
                        </a:spcAft>
                      </a:pPr>
                      <a:r>
                        <a:rPr lang="en-PH" sz="1100" dirty="0">
                          <a:effectLst/>
                          <a:latin typeface="Cambria" pitchFamily="18" charset="0"/>
                        </a:rPr>
                        <a:t>0.4</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 </a:t>
                      </a:r>
                      <a:endParaRPr lang="en-US" sz="900">
                        <a:effectLst/>
                        <a:latin typeface="Cambria" pitchFamily="18" charset="0"/>
                      </a:endParaRPr>
                    </a:p>
                    <a:p>
                      <a:pPr marL="0" marR="0" algn="ctr">
                        <a:lnSpc>
                          <a:spcPct val="115000"/>
                        </a:lnSpc>
                        <a:spcBef>
                          <a:spcPts val="0"/>
                        </a:spcBef>
                        <a:spcAft>
                          <a:spcPts val="0"/>
                        </a:spcAft>
                      </a:pPr>
                      <a:r>
                        <a:rPr lang="en-PH" sz="1100">
                          <a:effectLst/>
                          <a:latin typeface="Cambria" pitchFamily="18" charset="0"/>
                        </a:rPr>
                        <a:t>0.5</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 </a:t>
                      </a:r>
                      <a:endParaRPr lang="en-US" sz="900">
                        <a:effectLst/>
                        <a:latin typeface="Cambria" pitchFamily="18" charset="0"/>
                      </a:endParaRPr>
                    </a:p>
                    <a:p>
                      <a:pPr marL="0" marR="0" algn="ctr">
                        <a:lnSpc>
                          <a:spcPct val="115000"/>
                        </a:lnSpc>
                        <a:spcBef>
                          <a:spcPts val="0"/>
                        </a:spcBef>
                        <a:spcAft>
                          <a:spcPts val="0"/>
                        </a:spcAft>
                      </a:pPr>
                      <a:r>
                        <a:rPr lang="en-PH" sz="1100">
                          <a:effectLst/>
                          <a:latin typeface="Cambria" pitchFamily="18" charset="0"/>
                        </a:rPr>
                        <a:t>0.7</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dirty="0">
                          <a:effectLst/>
                          <a:latin typeface="Cambria" pitchFamily="18" charset="0"/>
                        </a:rPr>
                        <a:t> </a:t>
                      </a:r>
                      <a:endParaRPr lang="en-US" sz="900" dirty="0">
                        <a:effectLst/>
                        <a:latin typeface="Cambria" pitchFamily="18" charset="0"/>
                      </a:endParaRPr>
                    </a:p>
                    <a:p>
                      <a:pPr marL="0" marR="0" algn="ctr">
                        <a:lnSpc>
                          <a:spcPct val="115000"/>
                        </a:lnSpc>
                        <a:spcBef>
                          <a:spcPts val="0"/>
                        </a:spcBef>
                        <a:spcAft>
                          <a:spcPts val="1000"/>
                        </a:spcAft>
                      </a:pPr>
                      <a:r>
                        <a:rPr lang="en-PH" sz="1100" dirty="0">
                          <a:effectLst/>
                          <a:latin typeface="Cambria" pitchFamily="18" charset="0"/>
                        </a:rPr>
                        <a:t>1.0</a:t>
                      </a:r>
                      <a:endParaRPr lang="en-US" sz="900" dirty="0">
                        <a:effectLst/>
                        <a:latin typeface="Cambria" pitchFamily="18" charset="0"/>
                        <a:ea typeface="Calibri"/>
                        <a:cs typeface="Times New Roman"/>
                      </a:endParaRPr>
                    </a:p>
                  </a:txBody>
                  <a:tcPr marL="51435" marR="51435" marT="0" marB="0"/>
                </a:tc>
              </a:tr>
            </a:tbl>
          </a:graphicData>
        </a:graphic>
      </p:graphicFrame>
      <p:sp>
        <p:nvSpPr>
          <p:cNvPr id="5" name="Rectangle 1"/>
          <p:cNvSpPr>
            <a:spLocks noChangeArrowheads="1"/>
          </p:cNvSpPr>
          <p:nvPr/>
        </p:nvSpPr>
        <p:spPr bwMode="auto">
          <a:xfrm>
            <a:off x="585877" y="1574391"/>
            <a:ext cx="42961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n-PH" sz="1350" b="1" dirty="0">
                <a:latin typeface="Cambria" pitchFamily="18" charset="0"/>
                <a:ea typeface="Calibri" pitchFamily="34" charset="0"/>
                <a:cs typeface="Times New Roman" pitchFamily="18" charset="0"/>
              </a:rPr>
              <a:t>Yield of coffee increased (in metric tons per hectare)</a:t>
            </a:r>
            <a:endParaRPr lang="en-PH" sz="2100" dirty="0">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23627984"/>
              </p:ext>
            </p:extLst>
          </p:nvPr>
        </p:nvGraphicFramePr>
        <p:xfrm>
          <a:off x="626821" y="4183857"/>
          <a:ext cx="6482954" cy="1238250"/>
        </p:xfrm>
        <a:graphic>
          <a:graphicData uri="http://schemas.openxmlformats.org/drawingml/2006/table">
            <a:tbl>
              <a:tblPr firstRow="1" firstCol="1" bandRow="1">
                <a:tableStyleId>{5C22544A-7EE6-4342-B048-85BDC9FD1C3A}</a:tableStyleId>
              </a:tblPr>
              <a:tblGrid>
                <a:gridCol w="1233104"/>
                <a:gridCol w="854627"/>
                <a:gridCol w="793582"/>
                <a:gridCol w="854627"/>
                <a:gridCol w="854627"/>
                <a:gridCol w="915671"/>
                <a:gridCol w="976716"/>
              </a:tblGrid>
              <a:tr h="247650">
                <a:tc>
                  <a:txBody>
                    <a:bodyPr/>
                    <a:lstStyle/>
                    <a:p>
                      <a:pPr marL="0" marR="0">
                        <a:lnSpc>
                          <a:spcPct val="115000"/>
                        </a:lnSpc>
                        <a:spcBef>
                          <a:spcPts val="0"/>
                        </a:spcBef>
                        <a:spcAft>
                          <a:spcPts val="0"/>
                        </a:spcAft>
                      </a:pPr>
                      <a:r>
                        <a:rPr lang="en-PH" sz="1100" dirty="0">
                          <a:effectLst/>
                          <a:latin typeface="Cambria" pitchFamily="18" charset="0"/>
                        </a:rPr>
                        <a:t> </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2017</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2018</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2019</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2020</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a:effectLst/>
                          <a:latin typeface="Cambria" pitchFamily="18" charset="0"/>
                        </a:rPr>
                        <a:t>2021</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1000"/>
                        </a:spcAft>
                      </a:pPr>
                      <a:r>
                        <a:rPr lang="en-PH" sz="1100">
                          <a:effectLst/>
                          <a:latin typeface="Cambria" pitchFamily="18" charset="0"/>
                        </a:rPr>
                        <a:t>2022</a:t>
                      </a:r>
                      <a:endParaRPr lang="en-US" sz="900">
                        <a:effectLst/>
                        <a:latin typeface="Cambria" pitchFamily="18" charset="0"/>
                        <a:ea typeface="Calibri"/>
                        <a:cs typeface="Times New Roman"/>
                      </a:endParaRPr>
                    </a:p>
                  </a:txBody>
                  <a:tcPr marL="51435" marR="51435" marT="0" marB="0"/>
                </a:tc>
              </a:tr>
              <a:tr h="495300">
                <a:tc>
                  <a:txBody>
                    <a:bodyPr/>
                    <a:lstStyle/>
                    <a:p>
                      <a:pPr marL="0" marR="0">
                        <a:lnSpc>
                          <a:spcPct val="115000"/>
                        </a:lnSpc>
                        <a:spcBef>
                          <a:spcPts val="0"/>
                        </a:spcBef>
                        <a:spcAft>
                          <a:spcPts val="0"/>
                        </a:spcAft>
                      </a:pPr>
                      <a:r>
                        <a:rPr lang="en-PH" sz="1100">
                          <a:effectLst/>
                          <a:latin typeface="Cambria" pitchFamily="18" charset="0"/>
                        </a:rPr>
                        <a:t>Area Expansion (in hectares)</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dirty="0">
                          <a:effectLst/>
                          <a:latin typeface="Cambria" pitchFamily="18" charset="0"/>
                        </a:rPr>
                        <a:t>13,705</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dirty="0" smtClean="0">
                          <a:effectLst/>
                          <a:latin typeface="Cambria" pitchFamily="18" charset="0"/>
                        </a:rPr>
                        <a:t>4,120</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dirty="0" smtClean="0">
                          <a:effectLst/>
                          <a:latin typeface="Cambria" pitchFamily="18" charset="0"/>
                        </a:rPr>
                        <a:t>6,592</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dirty="0" smtClean="0">
                          <a:effectLst/>
                          <a:latin typeface="Cambria" pitchFamily="18" charset="0"/>
                        </a:rPr>
                        <a:t>9,888</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dirty="0" smtClean="0">
                          <a:effectLst/>
                          <a:latin typeface="Cambria" pitchFamily="18" charset="0"/>
                        </a:rPr>
                        <a:t>10,877</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1000"/>
                        </a:spcAft>
                      </a:pPr>
                      <a:r>
                        <a:rPr lang="en-PH" sz="1100" dirty="0" smtClean="0">
                          <a:effectLst/>
                          <a:latin typeface="Cambria" pitchFamily="18" charset="0"/>
                        </a:rPr>
                        <a:t>11,964</a:t>
                      </a:r>
                      <a:endParaRPr lang="en-US" sz="900" dirty="0">
                        <a:effectLst/>
                        <a:latin typeface="Cambria" pitchFamily="18" charset="0"/>
                        <a:ea typeface="Calibri"/>
                        <a:cs typeface="Times New Roman"/>
                      </a:endParaRPr>
                    </a:p>
                  </a:txBody>
                  <a:tcPr marL="51435" marR="51435" marT="0" marB="0"/>
                </a:tc>
              </a:tr>
              <a:tr h="495300">
                <a:tc>
                  <a:txBody>
                    <a:bodyPr/>
                    <a:lstStyle/>
                    <a:p>
                      <a:pPr marL="0" marR="0">
                        <a:lnSpc>
                          <a:spcPct val="115000"/>
                        </a:lnSpc>
                        <a:spcBef>
                          <a:spcPts val="0"/>
                        </a:spcBef>
                        <a:spcAft>
                          <a:spcPts val="0"/>
                        </a:spcAft>
                      </a:pPr>
                      <a:r>
                        <a:rPr lang="en-PH" sz="1100">
                          <a:effectLst/>
                          <a:latin typeface="Cambria" pitchFamily="18" charset="0"/>
                        </a:rPr>
                        <a:t>Planting materials (piece)</a:t>
                      </a:r>
                      <a:endParaRPr lang="en-US" sz="90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dirty="0">
                          <a:effectLst/>
                          <a:latin typeface="Cambria" pitchFamily="18" charset="0"/>
                        </a:rPr>
                        <a:t>13,705,000</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dirty="0" smtClean="0">
                          <a:effectLst/>
                          <a:latin typeface="Cambria" pitchFamily="18" charset="0"/>
                        </a:rPr>
                        <a:t>4,120,000</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dirty="0" smtClean="0">
                          <a:effectLst/>
                          <a:latin typeface="Cambria" pitchFamily="18" charset="0"/>
                        </a:rPr>
                        <a:t>6,592,000</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dirty="0" smtClean="0">
                          <a:effectLst/>
                          <a:latin typeface="Cambria" pitchFamily="18" charset="0"/>
                        </a:rPr>
                        <a:t>9,888,000</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0"/>
                        </a:spcAft>
                      </a:pPr>
                      <a:r>
                        <a:rPr lang="en-PH" sz="1100" dirty="0" smtClean="0">
                          <a:effectLst/>
                          <a:latin typeface="Cambria" pitchFamily="18" charset="0"/>
                        </a:rPr>
                        <a:t>10,877,000</a:t>
                      </a:r>
                      <a:endParaRPr lang="en-US" sz="900" dirty="0">
                        <a:effectLst/>
                        <a:latin typeface="Cambria" pitchFamily="18" charset="0"/>
                        <a:ea typeface="Calibri"/>
                        <a:cs typeface="Times New Roman"/>
                      </a:endParaRPr>
                    </a:p>
                  </a:txBody>
                  <a:tcPr marL="51435" marR="51435" marT="0" marB="0"/>
                </a:tc>
                <a:tc>
                  <a:txBody>
                    <a:bodyPr/>
                    <a:lstStyle/>
                    <a:p>
                      <a:pPr marL="0" marR="0" algn="ctr">
                        <a:lnSpc>
                          <a:spcPct val="115000"/>
                        </a:lnSpc>
                        <a:spcBef>
                          <a:spcPts val="0"/>
                        </a:spcBef>
                        <a:spcAft>
                          <a:spcPts val="1000"/>
                        </a:spcAft>
                      </a:pPr>
                      <a:r>
                        <a:rPr lang="en-PH" sz="1100" dirty="0" smtClean="0">
                          <a:effectLst/>
                          <a:latin typeface="Cambria" pitchFamily="18" charset="0"/>
                        </a:rPr>
                        <a:t>11,964,000</a:t>
                      </a:r>
                      <a:endParaRPr lang="en-US" sz="900" dirty="0">
                        <a:effectLst/>
                        <a:latin typeface="Cambria" pitchFamily="18" charset="0"/>
                        <a:ea typeface="Calibri"/>
                        <a:cs typeface="Times New Roman"/>
                      </a:endParaRPr>
                    </a:p>
                  </a:txBody>
                  <a:tcPr marL="51435" marR="51435" marT="0" marB="0"/>
                </a:tc>
              </a:tr>
            </a:tbl>
          </a:graphicData>
        </a:graphic>
      </p:graphicFrame>
      <p:sp>
        <p:nvSpPr>
          <p:cNvPr id="7" name="Rectangle 2"/>
          <p:cNvSpPr>
            <a:spLocks noChangeArrowheads="1"/>
          </p:cNvSpPr>
          <p:nvPr/>
        </p:nvSpPr>
        <p:spPr bwMode="auto">
          <a:xfrm>
            <a:off x="626821" y="3850554"/>
            <a:ext cx="38832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n-PH" sz="1350" b="1" dirty="0">
                <a:latin typeface="Cambria" pitchFamily="18" charset="0"/>
                <a:ea typeface="Calibri" pitchFamily="34" charset="0"/>
                <a:cs typeface="Times New Roman" pitchFamily="18" charset="0"/>
              </a:rPr>
              <a:t>Program area for coffee increased (in hectares)</a:t>
            </a:r>
            <a:endParaRPr lang="en-PH" sz="2100" dirty="0">
              <a:latin typeface="Arial" pitchFamily="34" charset="0"/>
              <a:cs typeface="Arial" pitchFamily="34" charset="0"/>
            </a:endParaRPr>
          </a:p>
        </p:txBody>
      </p:sp>
    </p:spTree>
    <p:extLst>
      <p:ext uri="{BB962C8B-B14F-4D97-AF65-F5344CB8AC3E}">
        <p14:creationId xmlns:p14="http://schemas.microsoft.com/office/powerpoint/2010/main" val="21839779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PowerPoint Designs\river-jungle.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836875"/>
            <a:ext cx="8534400" cy="5143500"/>
          </a:xfrm>
          <a:prstGeom prst="rect">
            <a:avLst/>
          </a:prstGeom>
          <a:noFill/>
          <a:ln>
            <a:noFill/>
          </a:ln>
        </p:spPr>
      </p:pic>
      <p:sp>
        <p:nvSpPr>
          <p:cNvPr id="3" name="WordArt 5" descr="Paper bag"/>
          <p:cNvSpPr>
            <a:spLocks noChangeArrowheads="1" noChangeShapeType="1" noTextEdit="1"/>
          </p:cNvSpPr>
          <p:nvPr/>
        </p:nvSpPr>
        <p:spPr bwMode="auto">
          <a:xfrm>
            <a:off x="1905000" y="1422799"/>
            <a:ext cx="5105399" cy="710801"/>
          </a:xfrm>
          <a:prstGeom prst="rect">
            <a:avLst/>
          </a:prstGeom>
        </p:spPr>
        <p:txBody>
          <a:bodyPr wrap="none" fromWordArt="1">
            <a:prstTxWarp prst="textPlain">
              <a:avLst>
                <a:gd name="adj" fmla="val 50000"/>
              </a:avLst>
            </a:prstTxWarp>
          </a:bodyPr>
          <a:lstStyle/>
          <a:p>
            <a:pPr algn="ctr"/>
            <a:r>
              <a:rPr lang="en-US" sz="30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 </a:t>
            </a:r>
            <a:r>
              <a:rPr lang="en-US" sz="3000" b="1" kern="10" dirty="0" err="1">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Situationer</a:t>
            </a:r>
            <a:r>
              <a:rPr lang="en-US" sz="30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 CALABARZON, 2016</a:t>
            </a:r>
          </a:p>
        </p:txBody>
      </p:sp>
      <p:graphicFrame>
        <p:nvGraphicFramePr>
          <p:cNvPr id="4" name="Table 3"/>
          <p:cNvGraphicFramePr>
            <a:graphicFrameLocks noGrp="1"/>
          </p:cNvGraphicFramePr>
          <p:nvPr>
            <p:extLst>
              <p:ext uri="{D42A27DB-BD31-4B8C-83A1-F6EECF244321}">
                <p14:modId xmlns:p14="http://schemas.microsoft.com/office/powerpoint/2010/main" val="2766180160"/>
              </p:ext>
            </p:extLst>
          </p:nvPr>
        </p:nvGraphicFramePr>
        <p:xfrm>
          <a:off x="762000" y="2438399"/>
          <a:ext cx="7696200" cy="3083280"/>
        </p:xfrm>
        <a:graphic>
          <a:graphicData uri="http://schemas.openxmlformats.org/drawingml/2006/table">
            <a:tbl>
              <a:tblPr firstRow="1" bandRow="1">
                <a:tableStyleId>{5C22544A-7EE6-4342-B048-85BDC9FD1C3A}</a:tableStyleId>
              </a:tblPr>
              <a:tblGrid>
                <a:gridCol w="4419600"/>
                <a:gridCol w="3276600"/>
              </a:tblGrid>
              <a:tr h="1013460">
                <a:tc>
                  <a:txBody>
                    <a:bodyPr/>
                    <a:lstStyle/>
                    <a:p>
                      <a:r>
                        <a:rPr lang="en-US" sz="2400" dirty="0" smtClean="0">
                          <a:solidFill>
                            <a:schemeClr val="tx1"/>
                          </a:solidFill>
                        </a:rPr>
                        <a:t>Production (MT)</a:t>
                      </a:r>
                      <a:endParaRPr lang="en-US" sz="2400" dirty="0">
                        <a:solidFill>
                          <a:schemeClr val="tx1"/>
                        </a:solidFill>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PH" sz="3200" dirty="0" smtClean="0">
                          <a:effectLst/>
                          <a:latin typeface="Calibri" panose="020F0502020204030204" pitchFamily="34" charset="0"/>
                          <a:ea typeface="Calibri" panose="020F0502020204030204" pitchFamily="34" charset="0"/>
                          <a:cs typeface="Times New Roman" panose="02020603050405020304" pitchFamily="18" charset="0"/>
                        </a:rPr>
                        <a:t>2,817.5</a:t>
                      </a:r>
                    </a:p>
                    <a:p>
                      <a:pPr marL="0" marR="0" indent="0" algn="ctr" defTabSz="457200" rtl="0" eaLnBrk="1" fontAlgn="auto" latinLnBrk="0" hangingPunct="1">
                        <a:lnSpc>
                          <a:spcPct val="100000"/>
                        </a:lnSpc>
                        <a:spcBef>
                          <a:spcPts val="0"/>
                        </a:spcBef>
                        <a:spcAft>
                          <a:spcPts val="0"/>
                        </a:spcAft>
                        <a:buClrTx/>
                        <a:buSzTx/>
                        <a:buFontTx/>
                        <a:buNone/>
                        <a:tabLst/>
                        <a:defRPr/>
                      </a:pPr>
                      <a:endParaRPr lang="en-PH" sz="30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tc>
              </a:tr>
              <a:tr h="689940">
                <a:tc>
                  <a:txBody>
                    <a:bodyPr/>
                    <a:lstStyle/>
                    <a:p>
                      <a:r>
                        <a:rPr lang="en-US" sz="2400" b="1" dirty="0" smtClean="0">
                          <a:solidFill>
                            <a:schemeClr val="tx1"/>
                          </a:solidFill>
                        </a:rPr>
                        <a:t>Consumption (MT)</a:t>
                      </a:r>
                      <a:endParaRPr lang="en-US" sz="2400" b="1" dirty="0">
                        <a:solidFill>
                          <a:schemeClr val="tx1"/>
                        </a:solidFill>
                      </a:endParaRPr>
                    </a:p>
                  </a:txBody>
                  <a:tcPr marL="68580" marR="68580" marT="34290" marB="34290">
                    <a:solidFill>
                      <a:schemeClr val="tx2">
                        <a:lumMod val="50000"/>
                        <a:lumOff val="50000"/>
                      </a:schemeClr>
                    </a:solidFill>
                  </a:tcPr>
                </a:tc>
                <a:tc>
                  <a:txBody>
                    <a:bodyPr/>
                    <a:lstStyle/>
                    <a:p>
                      <a:pPr algn="ctr"/>
                      <a:r>
                        <a:rPr lang="en-US" sz="3000" b="1" dirty="0" smtClean="0">
                          <a:solidFill>
                            <a:schemeClr val="tx1"/>
                          </a:solidFill>
                        </a:rPr>
                        <a:t>3,390.5</a:t>
                      </a:r>
                      <a:endParaRPr lang="en-US" sz="3000" b="1" dirty="0">
                        <a:solidFill>
                          <a:schemeClr val="tx1"/>
                        </a:solidFill>
                      </a:endParaRPr>
                    </a:p>
                  </a:txBody>
                  <a:tcPr marL="68580" marR="68580" marT="34290" marB="34290">
                    <a:solidFill>
                      <a:schemeClr val="tx2">
                        <a:lumMod val="50000"/>
                        <a:lumOff val="50000"/>
                      </a:schemeClr>
                    </a:solidFill>
                  </a:tcPr>
                </a:tc>
              </a:tr>
              <a:tr h="689940">
                <a:tc>
                  <a:txBody>
                    <a:bodyPr/>
                    <a:lstStyle/>
                    <a:p>
                      <a:r>
                        <a:rPr lang="en-US" sz="2400" b="1" dirty="0" smtClean="0">
                          <a:solidFill>
                            <a:schemeClr val="tx1"/>
                          </a:solidFill>
                        </a:rPr>
                        <a:t>Deficit (MT)</a:t>
                      </a:r>
                      <a:endParaRPr lang="en-US" sz="2400" b="1" dirty="0">
                        <a:solidFill>
                          <a:schemeClr val="tx1"/>
                        </a:solidFill>
                      </a:endParaRPr>
                    </a:p>
                  </a:txBody>
                  <a:tcPr marL="68580" marR="68580" marT="34290" marB="34290">
                    <a:solidFill>
                      <a:schemeClr val="accent2">
                        <a:lumMod val="20000"/>
                        <a:lumOff val="80000"/>
                      </a:schemeClr>
                    </a:solidFill>
                  </a:tcPr>
                </a:tc>
                <a:tc>
                  <a:txBody>
                    <a:bodyPr/>
                    <a:lstStyle/>
                    <a:p>
                      <a:pPr algn="ctr"/>
                      <a:r>
                        <a:rPr lang="en-US" sz="3000" b="1" dirty="0" smtClean="0">
                          <a:solidFill>
                            <a:schemeClr val="tx1"/>
                          </a:solidFill>
                        </a:rPr>
                        <a:t>573</a:t>
                      </a:r>
                    </a:p>
                  </a:txBody>
                  <a:tcPr marL="68580" marR="68580" marT="34290" marB="34290">
                    <a:solidFill>
                      <a:schemeClr val="accent2">
                        <a:lumMod val="20000"/>
                        <a:lumOff val="80000"/>
                      </a:schemeClr>
                    </a:solidFill>
                  </a:tcPr>
                </a:tc>
              </a:tr>
              <a:tr h="689940">
                <a:tc>
                  <a:txBody>
                    <a:bodyPr/>
                    <a:lstStyle/>
                    <a:p>
                      <a:r>
                        <a:rPr lang="en-US" sz="2400" b="1" dirty="0" smtClean="0">
                          <a:solidFill>
                            <a:schemeClr val="tx1"/>
                          </a:solidFill>
                        </a:rPr>
                        <a:t>Sufficiency</a:t>
                      </a:r>
                      <a:endParaRPr lang="en-US" sz="2400" b="1" dirty="0">
                        <a:solidFill>
                          <a:schemeClr val="tx1"/>
                        </a:solidFill>
                      </a:endParaRPr>
                    </a:p>
                  </a:txBody>
                  <a:tcPr marL="68580" marR="68580" marT="34290" marB="34290">
                    <a:solidFill>
                      <a:schemeClr val="accent2">
                        <a:lumMod val="20000"/>
                        <a:lumOff val="80000"/>
                      </a:schemeClr>
                    </a:solidFill>
                  </a:tcPr>
                </a:tc>
                <a:tc>
                  <a:txBody>
                    <a:bodyPr/>
                    <a:lstStyle/>
                    <a:p>
                      <a:pPr algn="ctr"/>
                      <a:r>
                        <a:rPr lang="en-US" sz="3000" b="1" dirty="0" smtClean="0">
                          <a:solidFill>
                            <a:schemeClr val="tx1"/>
                          </a:solidFill>
                        </a:rPr>
                        <a:t>83%</a:t>
                      </a:r>
                    </a:p>
                  </a:txBody>
                  <a:tcPr marL="68580" marR="68580" marT="34290" marB="34290">
                    <a:solidFill>
                      <a:schemeClr val="accent2">
                        <a:lumMod val="20000"/>
                        <a:lumOff val="80000"/>
                      </a:schemeClr>
                    </a:solidFill>
                  </a:tcPr>
                </a:tc>
              </a:tr>
            </a:tbl>
          </a:graphicData>
        </a:graphic>
      </p:graphicFrame>
    </p:spTree>
    <p:extLst>
      <p:ext uri="{BB962C8B-B14F-4D97-AF65-F5344CB8AC3E}">
        <p14:creationId xmlns:p14="http://schemas.microsoft.com/office/powerpoint/2010/main" val="2667279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PowerPoint Designs\river-jungle.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533400"/>
            <a:ext cx="8763000" cy="5467350"/>
          </a:xfrm>
          <a:prstGeom prst="rect">
            <a:avLst/>
          </a:prstGeom>
          <a:noFill/>
          <a:ln>
            <a:noFill/>
          </a:ln>
        </p:spPr>
      </p:pic>
      <p:sp>
        <p:nvSpPr>
          <p:cNvPr id="3" name="WordArt 5" descr="Paper bag"/>
          <p:cNvSpPr>
            <a:spLocks noChangeArrowheads="1" noChangeShapeType="1" noTextEdit="1"/>
          </p:cNvSpPr>
          <p:nvPr/>
        </p:nvSpPr>
        <p:spPr bwMode="auto">
          <a:xfrm>
            <a:off x="3048000" y="838200"/>
            <a:ext cx="3657600" cy="533400"/>
          </a:xfrm>
          <a:prstGeom prst="rect">
            <a:avLst/>
          </a:prstGeom>
        </p:spPr>
        <p:txBody>
          <a:bodyPr wrap="none" fromWordArt="1">
            <a:prstTxWarp prst="textPlain">
              <a:avLst>
                <a:gd name="adj" fmla="val 50000"/>
              </a:avLst>
            </a:prstTxWarp>
          </a:bodyPr>
          <a:lstStyle/>
          <a:p>
            <a:pPr algn="ctr"/>
            <a:r>
              <a:rPr lang="en-US" sz="3000" b="1" kern="10" dirty="0">
                <a:ln w="9525">
                  <a:solidFill>
                    <a:srgbClr val="008000"/>
                  </a:solidFill>
                  <a:round/>
                  <a:headEnd/>
                  <a:tailEnd/>
                </a:ln>
                <a:solidFill>
                  <a:srgbClr val="002060"/>
                </a:solidFill>
                <a:latin typeface="Arial" panose="020B0604020202020204" pitchFamily="34" charset="0"/>
                <a:cs typeface="Arial" panose="020B0604020202020204" pitchFamily="34" charset="0"/>
              </a:rPr>
              <a:t>Area Planted (ha),Bearing Trees</a:t>
            </a:r>
          </a:p>
        </p:txBody>
      </p:sp>
      <p:graphicFrame>
        <p:nvGraphicFramePr>
          <p:cNvPr id="4" name="Table 3"/>
          <p:cNvGraphicFramePr>
            <a:graphicFrameLocks noGrp="1"/>
          </p:cNvGraphicFramePr>
          <p:nvPr>
            <p:extLst>
              <p:ext uri="{D42A27DB-BD31-4B8C-83A1-F6EECF244321}">
                <p14:modId xmlns:p14="http://schemas.microsoft.com/office/powerpoint/2010/main" val="568344323"/>
              </p:ext>
            </p:extLst>
          </p:nvPr>
        </p:nvGraphicFramePr>
        <p:xfrm>
          <a:off x="304800" y="1371600"/>
          <a:ext cx="8534401" cy="4419600"/>
        </p:xfrm>
        <a:graphic>
          <a:graphicData uri="http://schemas.openxmlformats.org/drawingml/2006/table">
            <a:tbl>
              <a:tblPr firstRow="1" bandRow="1">
                <a:tableStyleId>{073A0DAA-6AF3-43AB-8588-CEC1D06C72B9}</a:tableStyleId>
              </a:tblPr>
              <a:tblGrid>
                <a:gridCol w="1770097"/>
                <a:gridCol w="1264355"/>
                <a:gridCol w="1327573"/>
                <a:gridCol w="1390792"/>
                <a:gridCol w="1390792"/>
                <a:gridCol w="1390792"/>
              </a:tblGrid>
              <a:tr h="1104900">
                <a:tc>
                  <a:txBody>
                    <a:bodyPr/>
                    <a:lstStyle/>
                    <a:p>
                      <a:r>
                        <a:rPr lang="en-US" sz="2400" dirty="0" smtClean="0">
                          <a:solidFill>
                            <a:schemeClr val="tx1"/>
                          </a:solidFill>
                        </a:rPr>
                        <a:t>   Year</a:t>
                      </a:r>
                      <a:endParaRPr lang="en-US" sz="24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2012</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2013</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2014</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2015</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2016</a:t>
                      </a:r>
                      <a:endParaRPr lang="en-US" sz="1800" dirty="0">
                        <a:solidFill>
                          <a:schemeClr val="tx1"/>
                        </a:solidFill>
                      </a:endParaRPr>
                    </a:p>
                  </a:txBody>
                  <a:tcPr marL="68580" marR="68580" marT="34290" marB="34290">
                    <a:solidFill>
                      <a:schemeClr val="accent5">
                        <a:lumMod val="90000"/>
                      </a:schemeClr>
                    </a:solidFill>
                  </a:tcPr>
                </a:tc>
              </a:tr>
              <a:tr h="1104900">
                <a:tc>
                  <a:txBody>
                    <a:bodyPr/>
                    <a:lstStyle/>
                    <a:p>
                      <a:r>
                        <a:rPr lang="en-US" sz="1800" b="1" dirty="0" smtClean="0"/>
                        <a:t>Philippines</a:t>
                      </a:r>
                      <a:endParaRPr lang="en-US" sz="1800" b="1" dirty="0"/>
                    </a:p>
                  </a:txBody>
                  <a:tcPr marL="68580" marR="68580" marT="34290" marB="34290"/>
                </a:tc>
                <a:tc>
                  <a:txBody>
                    <a:bodyPr/>
                    <a:lstStyle/>
                    <a:p>
                      <a:pPr marL="0" marR="0" algn="r">
                        <a:lnSpc>
                          <a:spcPct val="107000"/>
                        </a:lnSpc>
                        <a:spcBef>
                          <a:spcPts val="0"/>
                        </a:spcBef>
                        <a:spcAft>
                          <a:spcPts val="0"/>
                        </a:spcAft>
                      </a:pPr>
                      <a:r>
                        <a:rPr lang="en-PH"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120,000</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116,460</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117,451</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113,738</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500" dirty="0" smtClean="0">
                          <a:effectLst/>
                          <a:latin typeface="Calibri" panose="020F0502020204030204" pitchFamily="34" charset="0"/>
                          <a:ea typeface="Calibri" panose="020F0502020204030204" pitchFamily="34" charset="0"/>
                          <a:cs typeface="Times New Roman" panose="02020603050405020304" pitchFamily="18" charset="0"/>
                        </a:rPr>
                        <a:t>114,838.9</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r>
              <a:tr h="1104900">
                <a:tc>
                  <a:txBody>
                    <a:bodyPr/>
                    <a:lstStyle/>
                    <a:p>
                      <a:r>
                        <a:rPr lang="en-US" sz="1800" b="1" dirty="0" err="1" smtClean="0"/>
                        <a:t>Calabarzon</a:t>
                      </a:r>
                      <a:endParaRPr lang="en-US" sz="1800" b="1" dirty="0"/>
                    </a:p>
                  </a:txBody>
                  <a:tcPr marL="68580" marR="68580" marT="34290" marB="34290"/>
                </a:tc>
                <a:tc>
                  <a:txBody>
                    <a:bodyPr/>
                    <a:lstStyle/>
                    <a:p>
                      <a:pPr marL="0" marR="0" algn="r">
                        <a:lnSpc>
                          <a:spcPct val="107000"/>
                        </a:lnSpc>
                        <a:spcBef>
                          <a:spcPts val="0"/>
                        </a:spcBef>
                        <a:spcAft>
                          <a:spcPts val="0"/>
                        </a:spcAft>
                      </a:pPr>
                      <a:r>
                        <a:rPr lang="en-PH" sz="15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13,563</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5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13,564</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5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13,466</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5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13,409</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ctr">
                        <a:lnSpc>
                          <a:spcPct val="107000"/>
                        </a:lnSpc>
                        <a:spcBef>
                          <a:spcPts val="0"/>
                        </a:spcBef>
                        <a:spcAft>
                          <a:spcPts val="0"/>
                        </a:spcAft>
                      </a:pPr>
                      <a:r>
                        <a:rPr lang="en-PH" sz="1500" dirty="0" smtClean="0">
                          <a:effectLst/>
                          <a:latin typeface="Calibri" panose="020F0502020204030204" pitchFamily="34" charset="0"/>
                          <a:ea typeface="Calibri" panose="020F0502020204030204" pitchFamily="34" charset="0"/>
                          <a:cs typeface="Times New Roman" panose="02020603050405020304" pitchFamily="18" charset="0"/>
                        </a:rPr>
                        <a:t>13,472</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r>
              <a:tr h="1104900">
                <a:tc>
                  <a:txBody>
                    <a:bodyPr/>
                    <a:lstStyle/>
                    <a:p>
                      <a:endParaRPr lang="en-US" sz="1800" b="1" dirty="0" smtClean="0"/>
                    </a:p>
                    <a:p>
                      <a:r>
                        <a:rPr lang="en-US" sz="1800" b="1" dirty="0" smtClean="0"/>
                        <a:t>%</a:t>
                      </a:r>
                      <a:r>
                        <a:rPr lang="en-US" sz="1800" b="1" baseline="0" dirty="0" smtClean="0"/>
                        <a:t> SHARE</a:t>
                      </a:r>
                      <a:endParaRPr lang="en-US" sz="1800" b="1" dirty="0"/>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11.3</a:t>
                      </a: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11.7</a:t>
                      </a: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11.5</a:t>
                      </a: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11.8</a:t>
                      </a: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11.7</a:t>
                      </a:r>
                      <a:endParaRPr lang="en-US" sz="1800" b="1" dirty="0">
                        <a:solidFill>
                          <a:schemeClr val="tx1"/>
                        </a:solidFill>
                      </a:endParaRPr>
                    </a:p>
                  </a:txBody>
                  <a:tcPr marL="68580" marR="68580" marT="34290" marB="34290"/>
                </a:tc>
              </a:tr>
            </a:tbl>
          </a:graphicData>
        </a:graphic>
      </p:graphicFrame>
      <p:sp>
        <p:nvSpPr>
          <p:cNvPr id="5" name="TextBox 3"/>
          <p:cNvSpPr txBox="1">
            <a:spLocks noChangeArrowheads="1"/>
          </p:cNvSpPr>
          <p:nvPr/>
        </p:nvSpPr>
        <p:spPr bwMode="auto">
          <a:xfrm>
            <a:off x="1527572" y="5300664"/>
            <a:ext cx="2286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500" b="1" dirty="0"/>
              <a:t>Source : BAS</a:t>
            </a:r>
          </a:p>
        </p:txBody>
      </p:sp>
    </p:spTree>
    <p:extLst>
      <p:ext uri="{BB962C8B-B14F-4D97-AF65-F5344CB8AC3E}">
        <p14:creationId xmlns:p14="http://schemas.microsoft.com/office/powerpoint/2010/main" val="2655180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PowerPoint Designs\river-jungle.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990600"/>
            <a:ext cx="8686800" cy="4876800"/>
          </a:xfrm>
          <a:prstGeom prst="rect">
            <a:avLst/>
          </a:prstGeom>
          <a:noFill/>
          <a:ln>
            <a:noFill/>
          </a:ln>
        </p:spPr>
      </p:pic>
      <p:sp>
        <p:nvSpPr>
          <p:cNvPr id="3" name="WordArt 5" descr="Paper bag"/>
          <p:cNvSpPr>
            <a:spLocks noChangeArrowheads="1" noChangeShapeType="1" noTextEdit="1"/>
          </p:cNvSpPr>
          <p:nvPr/>
        </p:nvSpPr>
        <p:spPr bwMode="auto">
          <a:xfrm>
            <a:off x="2457450" y="1371600"/>
            <a:ext cx="3829050" cy="514350"/>
          </a:xfrm>
          <a:prstGeom prst="rect">
            <a:avLst/>
          </a:prstGeom>
        </p:spPr>
        <p:txBody>
          <a:bodyPr wrap="none" fromWordArt="1">
            <a:prstTxWarp prst="textPlain">
              <a:avLst>
                <a:gd name="adj" fmla="val 50000"/>
              </a:avLst>
            </a:prstTxWarp>
          </a:bodyPr>
          <a:lstStyle/>
          <a:p>
            <a:pPr algn="ctr"/>
            <a:r>
              <a:rPr lang="en-US" sz="30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Production (MT)</a:t>
            </a:r>
          </a:p>
        </p:txBody>
      </p:sp>
      <p:graphicFrame>
        <p:nvGraphicFramePr>
          <p:cNvPr id="5" name="Table 4"/>
          <p:cNvGraphicFramePr>
            <a:graphicFrameLocks noGrp="1"/>
          </p:cNvGraphicFramePr>
          <p:nvPr>
            <p:extLst>
              <p:ext uri="{D42A27DB-BD31-4B8C-83A1-F6EECF244321}">
                <p14:modId xmlns:p14="http://schemas.microsoft.com/office/powerpoint/2010/main" val="197238122"/>
              </p:ext>
            </p:extLst>
          </p:nvPr>
        </p:nvGraphicFramePr>
        <p:xfrm>
          <a:off x="533399" y="1981200"/>
          <a:ext cx="7924800" cy="3219600"/>
        </p:xfrm>
        <a:graphic>
          <a:graphicData uri="http://schemas.openxmlformats.org/drawingml/2006/table">
            <a:tbl>
              <a:tblPr firstRow="1" bandRow="1">
                <a:tableStyleId>{073A0DAA-6AF3-43AB-8588-CEC1D06C72B9}</a:tableStyleId>
              </a:tblPr>
              <a:tblGrid>
                <a:gridCol w="1552178"/>
                <a:gridCol w="1232988"/>
                <a:gridCol w="1349512"/>
                <a:gridCol w="1263374"/>
                <a:gridCol w="1263374"/>
                <a:gridCol w="1263374"/>
              </a:tblGrid>
              <a:tr h="804900">
                <a:tc>
                  <a:txBody>
                    <a:bodyPr/>
                    <a:lstStyle/>
                    <a:p>
                      <a:r>
                        <a:rPr lang="en-US" sz="2100" dirty="0" smtClean="0">
                          <a:solidFill>
                            <a:schemeClr val="tx1"/>
                          </a:solidFill>
                        </a:rPr>
                        <a:t> Year</a:t>
                      </a:r>
                      <a:endParaRPr lang="en-US" sz="2100" dirty="0"/>
                    </a:p>
                  </a:txBody>
                  <a:tcPr marL="68580" marR="68580" marT="34293" marB="34293">
                    <a:solidFill>
                      <a:schemeClr val="accent5">
                        <a:lumMod val="90000"/>
                      </a:schemeClr>
                    </a:solidFill>
                  </a:tcPr>
                </a:tc>
                <a:tc>
                  <a:txBody>
                    <a:bodyPr/>
                    <a:lstStyle/>
                    <a:p>
                      <a:pPr algn="ctr"/>
                      <a:r>
                        <a:rPr lang="en-US" sz="1800" dirty="0" smtClean="0">
                          <a:solidFill>
                            <a:schemeClr val="tx1"/>
                          </a:solidFill>
                        </a:rPr>
                        <a:t>2012</a:t>
                      </a:r>
                      <a:endParaRPr lang="en-US" sz="1800" dirty="0">
                        <a:solidFill>
                          <a:schemeClr val="tx1"/>
                        </a:solidFill>
                      </a:endParaRPr>
                    </a:p>
                  </a:txBody>
                  <a:tcPr marL="68580" marR="68580" marT="34293" marB="34293">
                    <a:solidFill>
                      <a:schemeClr val="accent5">
                        <a:lumMod val="90000"/>
                      </a:schemeClr>
                    </a:solidFill>
                  </a:tcPr>
                </a:tc>
                <a:tc>
                  <a:txBody>
                    <a:bodyPr/>
                    <a:lstStyle/>
                    <a:p>
                      <a:pPr algn="ctr"/>
                      <a:r>
                        <a:rPr lang="en-US" sz="1800" dirty="0" smtClean="0">
                          <a:solidFill>
                            <a:schemeClr val="tx1"/>
                          </a:solidFill>
                        </a:rPr>
                        <a:t>2013</a:t>
                      </a:r>
                      <a:endParaRPr lang="en-US" sz="1800" dirty="0">
                        <a:solidFill>
                          <a:schemeClr val="tx1"/>
                        </a:solidFill>
                      </a:endParaRPr>
                    </a:p>
                  </a:txBody>
                  <a:tcPr marL="68580" marR="68580" marT="34293" marB="34293">
                    <a:solidFill>
                      <a:schemeClr val="accent5">
                        <a:lumMod val="90000"/>
                      </a:schemeClr>
                    </a:solidFill>
                  </a:tcPr>
                </a:tc>
                <a:tc>
                  <a:txBody>
                    <a:bodyPr/>
                    <a:lstStyle/>
                    <a:p>
                      <a:pPr algn="ctr"/>
                      <a:r>
                        <a:rPr lang="en-US" sz="1800" dirty="0" smtClean="0">
                          <a:solidFill>
                            <a:schemeClr val="tx1"/>
                          </a:solidFill>
                        </a:rPr>
                        <a:t>2014</a:t>
                      </a:r>
                      <a:endParaRPr lang="en-US" sz="1800" dirty="0">
                        <a:solidFill>
                          <a:schemeClr val="tx1"/>
                        </a:solidFill>
                      </a:endParaRPr>
                    </a:p>
                  </a:txBody>
                  <a:tcPr marL="68580" marR="68580" marT="34293" marB="34293">
                    <a:solidFill>
                      <a:schemeClr val="accent5">
                        <a:lumMod val="90000"/>
                      </a:schemeClr>
                    </a:solidFill>
                  </a:tcPr>
                </a:tc>
                <a:tc>
                  <a:txBody>
                    <a:bodyPr/>
                    <a:lstStyle/>
                    <a:p>
                      <a:pPr algn="ctr"/>
                      <a:r>
                        <a:rPr lang="en-US" sz="1800" dirty="0" smtClean="0">
                          <a:solidFill>
                            <a:schemeClr val="tx1"/>
                          </a:solidFill>
                        </a:rPr>
                        <a:t>2015</a:t>
                      </a:r>
                      <a:endParaRPr lang="en-US" sz="1800" dirty="0">
                        <a:solidFill>
                          <a:schemeClr val="tx1"/>
                        </a:solidFill>
                      </a:endParaRPr>
                    </a:p>
                  </a:txBody>
                  <a:tcPr marL="68580" marR="68580" marT="34293" marB="34293">
                    <a:solidFill>
                      <a:schemeClr val="accent5">
                        <a:lumMod val="90000"/>
                      </a:schemeClr>
                    </a:solidFill>
                  </a:tcPr>
                </a:tc>
                <a:tc>
                  <a:txBody>
                    <a:bodyPr/>
                    <a:lstStyle/>
                    <a:p>
                      <a:pPr algn="ctr"/>
                      <a:r>
                        <a:rPr lang="en-US" sz="1800" dirty="0" smtClean="0">
                          <a:solidFill>
                            <a:schemeClr val="tx1"/>
                          </a:solidFill>
                        </a:rPr>
                        <a:t>2016</a:t>
                      </a:r>
                      <a:endParaRPr lang="en-US" sz="1800" dirty="0">
                        <a:solidFill>
                          <a:schemeClr val="tx1"/>
                        </a:solidFill>
                      </a:endParaRPr>
                    </a:p>
                  </a:txBody>
                  <a:tcPr marL="68580" marR="68580" marT="34293" marB="34293">
                    <a:solidFill>
                      <a:schemeClr val="accent5">
                        <a:lumMod val="90000"/>
                      </a:schemeClr>
                    </a:solidFill>
                  </a:tcPr>
                </a:tc>
              </a:tr>
              <a:tr h="804900">
                <a:tc>
                  <a:txBody>
                    <a:bodyPr/>
                    <a:lstStyle/>
                    <a:p>
                      <a:r>
                        <a:rPr lang="en-US" sz="1800" b="1" dirty="0" smtClean="0"/>
                        <a:t>Philippines</a:t>
                      </a:r>
                      <a:endParaRPr lang="en-US" sz="1800" b="1" dirty="0"/>
                    </a:p>
                  </a:txBody>
                  <a:tcPr marL="68580" marR="68580" marT="34293" marB="34293"/>
                </a:tc>
                <a:tc>
                  <a:txBody>
                    <a:bodyPr/>
                    <a:lstStyle/>
                    <a:p>
                      <a:endParaRPr lang="en-PH" sz="1500" dirty="0" smtClean="0">
                        <a:effectLst/>
                        <a:latin typeface="Arial" panose="020B0604020202020204" pitchFamily="34" charset="0"/>
                      </a:endParaRPr>
                    </a:p>
                    <a:p>
                      <a:r>
                        <a:rPr lang="en-PH" sz="1500" dirty="0" smtClean="0">
                          <a:effectLst/>
                          <a:latin typeface="Arial" panose="020B0604020202020204" pitchFamily="34" charset="0"/>
                        </a:rPr>
                        <a:t>    88,943</a:t>
                      </a:r>
                      <a:endParaRPr lang="en-PH" sz="1500" dirty="0">
                        <a:effectLst/>
                        <a:latin typeface="Arial" panose="020B0604020202020204" pitchFamily="34" charset="0"/>
                      </a:endParaRPr>
                    </a:p>
                  </a:txBody>
                  <a:tcPr marL="57150" marR="57150" marT="34290" marB="34290"/>
                </a:tc>
                <a:tc>
                  <a:txBody>
                    <a:bodyPr/>
                    <a:lstStyle/>
                    <a:p>
                      <a:endParaRPr lang="en-PH" sz="1500" dirty="0" smtClean="0">
                        <a:effectLst/>
                        <a:latin typeface="Arial" panose="020B0604020202020204" pitchFamily="34" charset="0"/>
                      </a:endParaRPr>
                    </a:p>
                    <a:p>
                      <a:r>
                        <a:rPr lang="en-PH" sz="1500" dirty="0" smtClean="0">
                          <a:effectLst/>
                          <a:latin typeface="Arial" panose="020B0604020202020204" pitchFamily="34" charset="0"/>
                        </a:rPr>
                        <a:t>     78,634</a:t>
                      </a:r>
                      <a:endParaRPr lang="en-PH" sz="1500" dirty="0">
                        <a:effectLst/>
                        <a:latin typeface="Arial" panose="020B0604020202020204" pitchFamily="34" charset="0"/>
                      </a:endParaRPr>
                    </a:p>
                  </a:txBody>
                  <a:tcPr marL="57150" marR="57150" marT="34290" marB="34290"/>
                </a:tc>
                <a:tc>
                  <a:txBody>
                    <a:bodyPr/>
                    <a:lstStyle/>
                    <a:p>
                      <a:endParaRPr lang="en-PH" sz="1500" dirty="0" smtClean="0">
                        <a:effectLst/>
                        <a:latin typeface="Arial" panose="020B0604020202020204" pitchFamily="34" charset="0"/>
                      </a:endParaRPr>
                    </a:p>
                    <a:p>
                      <a:r>
                        <a:rPr lang="en-PH" sz="1500" dirty="0" smtClean="0">
                          <a:effectLst/>
                          <a:latin typeface="Arial" panose="020B0604020202020204" pitchFamily="34" charset="0"/>
                        </a:rPr>
                        <a:t>    75,454</a:t>
                      </a:r>
                      <a:endParaRPr lang="en-PH" sz="1500" dirty="0">
                        <a:effectLst/>
                        <a:latin typeface="Arial" panose="020B0604020202020204" pitchFamily="34" charset="0"/>
                      </a:endParaRPr>
                    </a:p>
                  </a:txBody>
                  <a:tcPr marL="57150" marR="57150" marT="34290" marB="34290"/>
                </a:tc>
                <a:tc>
                  <a:txBody>
                    <a:bodyPr/>
                    <a:lstStyle/>
                    <a:p>
                      <a:endParaRPr lang="en-PH" sz="1500" dirty="0" smtClean="0">
                        <a:effectLst/>
                        <a:latin typeface="Arial" panose="020B0604020202020204" pitchFamily="34" charset="0"/>
                      </a:endParaRPr>
                    </a:p>
                    <a:p>
                      <a:r>
                        <a:rPr lang="en-PH" sz="1500" dirty="0" smtClean="0">
                          <a:effectLst/>
                          <a:latin typeface="Arial" panose="020B0604020202020204" pitchFamily="34" charset="0"/>
                        </a:rPr>
                        <a:t>    72,342</a:t>
                      </a:r>
                      <a:endParaRPr lang="en-PH" sz="1500" dirty="0">
                        <a:effectLst/>
                        <a:latin typeface="Arial" panose="020B0604020202020204" pitchFamily="34" charset="0"/>
                      </a:endParaRPr>
                    </a:p>
                  </a:txBody>
                  <a:tcPr marL="57150" marR="57150" marT="34290" marB="34290"/>
                </a:tc>
                <a:tc>
                  <a:txBody>
                    <a:bodyPr/>
                    <a:lstStyle/>
                    <a:p>
                      <a:endParaRPr lang="en-PH" sz="1500" dirty="0" smtClean="0">
                        <a:effectLst/>
                        <a:latin typeface="Arial" panose="020B0604020202020204" pitchFamily="34" charset="0"/>
                      </a:endParaRPr>
                    </a:p>
                    <a:p>
                      <a:r>
                        <a:rPr lang="en-PH" sz="1500" dirty="0" smtClean="0">
                          <a:effectLst/>
                          <a:latin typeface="Arial" panose="020B0604020202020204" pitchFamily="34" charset="0"/>
                        </a:rPr>
                        <a:t>68,822.93</a:t>
                      </a:r>
                      <a:endParaRPr lang="en-PH" sz="1500" dirty="0">
                        <a:effectLst/>
                        <a:latin typeface="Arial" panose="020B0604020202020204" pitchFamily="34" charset="0"/>
                      </a:endParaRPr>
                    </a:p>
                  </a:txBody>
                  <a:tcPr marL="57150" marR="57150" marT="34290" marB="34290"/>
                </a:tc>
              </a:tr>
              <a:tr h="804900">
                <a:tc>
                  <a:txBody>
                    <a:bodyPr/>
                    <a:lstStyle/>
                    <a:p>
                      <a:r>
                        <a:rPr lang="en-US" sz="1800" b="1" dirty="0" err="1" smtClean="0"/>
                        <a:t>Calabarzon</a:t>
                      </a:r>
                      <a:endParaRPr lang="en-US" sz="1800" b="1" dirty="0"/>
                    </a:p>
                  </a:txBody>
                  <a:tcPr marL="68580" marR="68580" marT="34293" marB="34293"/>
                </a:tc>
                <a:tc>
                  <a:txBody>
                    <a:bodyPr/>
                    <a:lstStyle/>
                    <a:p>
                      <a:pPr marL="0" marR="0" algn="r">
                        <a:lnSpc>
                          <a:spcPct val="107000"/>
                        </a:lnSpc>
                        <a:spcBef>
                          <a:spcPts val="0"/>
                        </a:spcBef>
                        <a:spcAft>
                          <a:spcPts val="0"/>
                        </a:spcAft>
                      </a:pPr>
                      <a:r>
                        <a:rPr lang="en-PH"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8,568.05</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5,237.66</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4,691.24</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2,272.20</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ctr">
                        <a:lnSpc>
                          <a:spcPct val="107000"/>
                        </a:lnSpc>
                        <a:spcBef>
                          <a:spcPts val="0"/>
                        </a:spcBef>
                        <a:spcAft>
                          <a:spcPts val="0"/>
                        </a:spcAft>
                      </a:pPr>
                      <a:r>
                        <a:rPr lang="en-PH" sz="1500" dirty="0" smtClean="0">
                          <a:effectLst/>
                          <a:latin typeface="Calibri" panose="020F0502020204030204" pitchFamily="34" charset="0"/>
                          <a:ea typeface="Calibri" panose="020F0502020204030204" pitchFamily="34" charset="0"/>
                          <a:cs typeface="Times New Roman" panose="02020603050405020304" pitchFamily="18" charset="0"/>
                        </a:rPr>
                        <a:t>2,817.5</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r>
              <a:tr h="804900">
                <a:tc>
                  <a:txBody>
                    <a:bodyPr/>
                    <a:lstStyle/>
                    <a:p>
                      <a:endParaRPr lang="en-US" sz="1800" b="1" dirty="0" smtClean="0"/>
                    </a:p>
                    <a:p>
                      <a:r>
                        <a:rPr lang="en-US" sz="1800" b="1" dirty="0" smtClean="0"/>
                        <a:t>%</a:t>
                      </a:r>
                      <a:r>
                        <a:rPr lang="en-US" sz="1800" b="1" baseline="0" dirty="0" smtClean="0"/>
                        <a:t> Share</a:t>
                      </a:r>
                      <a:endParaRPr lang="en-US" sz="1800" b="1" dirty="0"/>
                    </a:p>
                  </a:txBody>
                  <a:tcPr marL="68580" marR="68580" marT="34293" marB="34293"/>
                </a:tc>
                <a:tc>
                  <a:txBody>
                    <a:bodyPr/>
                    <a:lstStyle/>
                    <a:p>
                      <a:pPr algn="ctr"/>
                      <a:endParaRPr lang="en-PH" sz="1500" dirty="0" smtClean="0"/>
                    </a:p>
                    <a:p>
                      <a:pPr algn="ctr"/>
                      <a:r>
                        <a:rPr lang="en-PH" sz="1500" dirty="0" smtClean="0"/>
                        <a:t>9.6</a:t>
                      </a:r>
                      <a:endParaRPr lang="en-PH" sz="1500" dirty="0"/>
                    </a:p>
                  </a:txBody>
                  <a:tcPr marL="68580" marR="68580" marT="34293" marB="34293"/>
                </a:tc>
                <a:tc>
                  <a:txBody>
                    <a:bodyPr/>
                    <a:lstStyle/>
                    <a:p>
                      <a:pPr algn="ctr"/>
                      <a:endParaRPr lang="en-PH" sz="1500" dirty="0" smtClean="0"/>
                    </a:p>
                    <a:p>
                      <a:pPr algn="ctr"/>
                      <a:r>
                        <a:rPr lang="en-PH" sz="1500" dirty="0" smtClean="0"/>
                        <a:t>6.7</a:t>
                      </a:r>
                      <a:endParaRPr lang="en-PH" sz="1500" dirty="0"/>
                    </a:p>
                  </a:txBody>
                  <a:tcPr marL="68580" marR="68580" marT="34293" marB="34293"/>
                </a:tc>
                <a:tc>
                  <a:txBody>
                    <a:bodyPr/>
                    <a:lstStyle/>
                    <a:p>
                      <a:pPr algn="ctr"/>
                      <a:endParaRPr lang="en-PH" sz="1500" dirty="0" smtClean="0"/>
                    </a:p>
                    <a:p>
                      <a:pPr algn="ctr"/>
                      <a:r>
                        <a:rPr lang="en-PH" sz="1500" dirty="0" smtClean="0"/>
                        <a:t>6.2</a:t>
                      </a:r>
                      <a:endParaRPr lang="en-PH" sz="1500" dirty="0"/>
                    </a:p>
                  </a:txBody>
                  <a:tcPr marL="68580" marR="68580" marT="34293" marB="34293"/>
                </a:tc>
                <a:tc>
                  <a:txBody>
                    <a:bodyPr/>
                    <a:lstStyle/>
                    <a:p>
                      <a:pPr algn="ctr"/>
                      <a:endParaRPr lang="en-PH" sz="1500" dirty="0" smtClean="0"/>
                    </a:p>
                    <a:p>
                      <a:pPr algn="ctr"/>
                      <a:r>
                        <a:rPr lang="en-PH" sz="1500" dirty="0" smtClean="0"/>
                        <a:t>3.1</a:t>
                      </a:r>
                      <a:endParaRPr lang="en-PH" sz="1500" dirty="0"/>
                    </a:p>
                  </a:txBody>
                  <a:tcPr marL="68580" marR="68580" marT="34293" marB="34293"/>
                </a:tc>
                <a:tc>
                  <a:txBody>
                    <a:bodyPr/>
                    <a:lstStyle/>
                    <a:p>
                      <a:pPr algn="ctr"/>
                      <a:endParaRPr lang="en-PH" sz="1500" dirty="0" smtClean="0"/>
                    </a:p>
                    <a:p>
                      <a:pPr algn="ctr"/>
                      <a:r>
                        <a:rPr lang="en-PH" sz="1500" dirty="0" smtClean="0"/>
                        <a:t>4.1</a:t>
                      </a:r>
                      <a:endParaRPr lang="en-PH" sz="1500" dirty="0"/>
                    </a:p>
                  </a:txBody>
                  <a:tcPr marL="68580" marR="68580" marT="34293" marB="34293"/>
                </a:tc>
              </a:tr>
            </a:tbl>
          </a:graphicData>
        </a:graphic>
      </p:graphicFrame>
      <p:sp>
        <p:nvSpPr>
          <p:cNvPr id="6" name="TextBox 6"/>
          <p:cNvSpPr txBox="1">
            <a:spLocks noChangeArrowheads="1"/>
          </p:cNvSpPr>
          <p:nvPr/>
        </p:nvSpPr>
        <p:spPr bwMode="auto">
          <a:xfrm>
            <a:off x="2000250" y="5257801"/>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500" b="1" dirty="0"/>
              <a:t>Source : BAS</a:t>
            </a:r>
          </a:p>
        </p:txBody>
      </p:sp>
    </p:spTree>
    <p:extLst>
      <p:ext uri="{BB962C8B-B14F-4D97-AF65-F5344CB8AC3E}">
        <p14:creationId xmlns:p14="http://schemas.microsoft.com/office/powerpoint/2010/main" val="3615518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276" y="152400"/>
            <a:ext cx="6447501" cy="990600"/>
          </a:xfrm>
        </p:spPr>
        <p:txBody>
          <a:bodyPr>
            <a:normAutofit/>
          </a:bodyPr>
          <a:lstStyle/>
          <a:p>
            <a:r>
              <a:rPr lang="en-PH" sz="3600" b="1" dirty="0"/>
              <a:t>Strategic Plan - Coffee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1874605"/>
              </p:ext>
            </p:extLst>
          </p:nvPr>
        </p:nvGraphicFramePr>
        <p:xfrm>
          <a:off x="682276" y="1143000"/>
          <a:ext cx="7928324"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80144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105824" y="381000"/>
            <a:ext cx="6447501" cy="990600"/>
          </a:xfrm>
        </p:spPr>
        <p:txBody>
          <a:bodyPr/>
          <a:lstStyle/>
          <a:p>
            <a:r>
              <a:rPr lang="en-PH" b="1" dirty="0"/>
              <a:t>Strategic Plan - Coffee</a:t>
            </a:r>
          </a:p>
        </p:txBody>
      </p:sp>
      <p:graphicFrame>
        <p:nvGraphicFramePr>
          <p:cNvPr id="12" name="Content Placeholder 3"/>
          <p:cNvGraphicFramePr>
            <a:graphicFrameLocks noGrp="1"/>
          </p:cNvGraphicFramePr>
          <p:nvPr>
            <p:ph idx="1"/>
            <p:extLst>
              <p:ext uri="{D42A27DB-BD31-4B8C-83A1-F6EECF244321}">
                <p14:modId xmlns:p14="http://schemas.microsoft.com/office/powerpoint/2010/main" val="382165886"/>
              </p:ext>
            </p:extLst>
          </p:nvPr>
        </p:nvGraphicFramePr>
        <p:xfrm>
          <a:off x="682276" y="1390650"/>
          <a:ext cx="7699724" cy="4552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67551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6447501" cy="990600"/>
          </a:xfrm>
        </p:spPr>
        <p:txBody>
          <a:bodyPr>
            <a:normAutofit/>
          </a:bodyPr>
          <a:lstStyle/>
          <a:p>
            <a:r>
              <a:rPr lang="en-PH" sz="3600" b="1" dirty="0"/>
              <a:t>Strategic Plan - Coffee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7676516"/>
              </p:ext>
            </p:extLst>
          </p:nvPr>
        </p:nvGraphicFramePr>
        <p:xfrm>
          <a:off x="685800" y="1219200"/>
          <a:ext cx="7772400" cy="4477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21965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1817548436"/>
              </p:ext>
            </p:extLst>
          </p:nvPr>
        </p:nvGraphicFramePr>
        <p:xfrm>
          <a:off x="990600" y="990600"/>
          <a:ext cx="7848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04996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4998" y="2940503"/>
            <a:ext cx="5825202" cy="1234727"/>
          </a:xfrm>
        </p:spPr>
        <p:txBody>
          <a:bodyPr>
            <a:normAutofit fontScale="90000"/>
          </a:bodyPr>
          <a:lstStyle/>
          <a:p>
            <a:r>
              <a:rPr lang="en-PH" dirty="0" smtClean="0">
                <a:solidFill>
                  <a:schemeClr val="tx1"/>
                </a:solidFill>
              </a:rPr>
              <a:t>CACAO PLANS AND PROGRAMS</a:t>
            </a:r>
            <a:endParaRPr lang="en-PH" dirty="0">
              <a:solidFill>
                <a:schemeClr val="tx1"/>
              </a:solidFill>
            </a:endParaRPr>
          </a:p>
        </p:txBody>
      </p:sp>
      <p:pic>
        <p:nvPicPr>
          <p:cNvPr id="1026" name="Picture 2" descr="C:\HVCDP\Logos\HVCDP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490" y="3808584"/>
            <a:ext cx="2427314" cy="20227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12" y="1183485"/>
            <a:ext cx="1668114" cy="1174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035" y="1770840"/>
            <a:ext cx="1522993" cy="10108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1223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PH" dirty="0" smtClean="0"/>
              <a:t>MANDATE</a:t>
            </a:r>
            <a:endParaRPr lang="en-PH" dirty="0"/>
          </a:p>
        </p:txBody>
      </p:sp>
      <p:sp>
        <p:nvSpPr>
          <p:cNvPr id="3" name="Content Placeholder 2"/>
          <p:cNvSpPr>
            <a:spLocks noGrp="1"/>
          </p:cNvSpPr>
          <p:nvPr>
            <p:ph idx="1"/>
          </p:nvPr>
        </p:nvSpPr>
        <p:spPr/>
        <p:txBody>
          <a:bodyPr/>
          <a:lstStyle/>
          <a:p>
            <a:r>
              <a:rPr lang="en-PH" dirty="0" smtClean="0"/>
              <a:t>Created through RA 7900 and aims to address poverty and sustain growth in agricultural economy of the country</a:t>
            </a:r>
          </a:p>
          <a:p>
            <a:pPr lvl="1"/>
            <a:r>
              <a:rPr lang="en-PH" dirty="0" smtClean="0"/>
              <a:t>Help increase income, create livelihood opportunities and contribute to the Philippines’ agricultural development</a:t>
            </a:r>
          </a:p>
          <a:p>
            <a:pPr lvl="1"/>
            <a:r>
              <a:rPr lang="en-PH" dirty="0" smtClean="0"/>
              <a:t>Support the promotion of the production, processing and marketing and distribution of high value crops</a:t>
            </a:r>
            <a:endParaRPr lang="en-PH" dirty="0"/>
          </a:p>
        </p:txBody>
      </p:sp>
    </p:spTree>
    <p:extLst>
      <p:ext uri="{BB962C8B-B14F-4D97-AF65-F5344CB8AC3E}">
        <p14:creationId xmlns:p14="http://schemas.microsoft.com/office/powerpoint/2010/main" val="1476123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981200"/>
            <a:ext cx="8458200" cy="3785652"/>
          </a:xfrm>
          <a:prstGeom prst="rect">
            <a:avLst/>
          </a:prstGeom>
        </p:spPr>
        <p:txBody>
          <a:bodyPr wrap="square">
            <a:spAutoFit/>
          </a:bodyPr>
          <a:lstStyle/>
          <a:p>
            <a:pPr lvl="0" algn="just" fontAlgn="base">
              <a:spcBef>
                <a:spcPct val="0"/>
              </a:spcBef>
              <a:spcAft>
                <a:spcPct val="0"/>
              </a:spcAft>
            </a:pPr>
            <a:r>
              <a:rPr lang="en-PH" sz="2000" dirty="0">
                <a:latin typeface="Arial" panose="020B0604020202020204" pitchFamily="34" charset="0"/>
                <a:ea typeface="Cambria Math" pitchFamily="18" charset="0"/>
                <a:cs typeface="Arial" panose="020B0604020202020204" pitchFamily="34" charset="0"/>
              </a:rPr>
              <a:t>CALABARZON has a total cacao area  of 1,371 hectares where 438 hectares is already producing 17.1 MT. Cacao production in 2010 was 22 thousand MT to 13 thousand MT in 2015 or a decreased of 9 thousand MT.  </a:t>
            </a:r>
            <a:r>
              <a:rPr lang="en-US" sz="2000" dirty="0">
                <a:latin typeface="Arial" panose="020B0604020202020204" pitchFamily="34" charset="0"/>
                <a:ea typeface="Cambria Math" pitchFamily="18" charset="0"/>
                <a:cs typeface="Arial" panose="020B0604020202020204" pitchFamily="34" charset="0"/>
              </a:rPr>
              <a:t>The decline in output was attributed to the frequent rainfall that adversely affected the production areas in CALABARZON.  However area planted increased from 330 hectares in 2010 to 336 hectares in 2015 and 438 ha. in 2016 due to area expansion in Quezon Province.</a:t>
            </a:r>
          </a:p>
          <a:p>
            <a:pPr algn="just" fontAlgn="base">
              <a:spcBef>
                <a:spcPct val="0"/>
              </a:spcBef>
              <a:spcAft>
                <a:spcPct val="0"/>
              </a:spcAft>
            </a:pPr>
            <a:endParaRPr lang="en-US" sz="2000" dirty="0">
              <a:latin typeface="Arial" panose="020B0604020202020204" pitchFamily="34" charset="0"/>
              <a:cs typeface="Arial" panose="020B0604020202020204" pitchFamily="34" charset="0"/>
            </a:endParaRPr>
          </a:p>
          <a:p>
            <a:pPr algn="just" fontAlgn="base">
              <a:spcBef>
                <a:spcPct val="0"/>
              </a:spcBef>
              <a:spcAft>
                <a:spcPct val="0"/>
              </a:spcAft>
            </a:pPr>
            <a:r>
              <a:rPr lang="en-US" sz="2000" dirty="0">
                <a:latin typeface="Arial" panose="020B0604020202020204" pitchFamily="34" charset="0"/>
                <a:cs typeface="Arial" panose="020B0604020202020204" pitchFamily="34" charset="0"/>
              </a:rPr>
              <a:t>Cacao beans when processed become cocoa powder, cocoa cake, and  cocoa  butter  which  are  used  mainly  for  the  manufacture  of  chocolates,  soaps, cosmetics, shampoo and other pharmaceutical products</a:t>
            </a:r>
            <a:r>
              <a:rPr lang="en-US"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3" name="Rectangle 2"/>
          <p:cNvSpPr/>
          <p:nvPr/>
        </p:nvSpPr>
        <p:spPr>
          <a:xfrm>
            <a:off x="609600" y="685800"/>
            <a:ext cx="5032533" cy="646331"/>
          </a:xfrm>
          <a:prstGeom prst="rect">
            <a:avLst/>
          </a:prstGeom>
        </p:spPr>
        <p:txBody>
          <a:bodyPr wrap="square">
            <a:spAutoFit/>
          </a:bodyPr>
          <a:lstStyle/>
          <a:p>
            <a:r>
              <a:rPr lang="en-PH" sz="3600" dirty="0"/>
              <a:t>CACAO SITUATIONER</a:t>
            </a:r>
          </a:p>
        </p:txBody>
      </p:sp>
    </p:spTree>
    <p:extLst>
      <p:ext uri="{BB962C8B-B14F-4D97-AF65-F5344CB8AC3E}">
        <p14:creationId xmlns:p14="http://schemas.microsoft.com/office/powerpoint/2010/main" val="3705028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6447501" cy="653077"/>
          </a:xfrm>
        </p:spPr>
        <p:txBody>
          <a:bodyPr>
            <a:normAutofit fontScale="90000"/>
          </a:bodyPr>
          <a:lstStyle/>
          <a:p>
            <a:r>
              <a:rPr lang="en-US" dirty="0" smtClean="0"/>
              <a:t>OBJECTIVES</a:t>
            </a:r>
            <a:endParaRPr lang="en-PH" dirty="0">
              <a:solidFill>
                <a:schemeClr val="tx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1074" y="4903537"/>
            <a:ext cx="717823" cy="650646"/>
          </a:xfrm>
          <a:prstGeom prst="roundRect">
            <a:avLst>
              <a:gd name="adj" fmla="val 22252"/>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8896" y="5123565"/>
            <a:ext cx="743968" cy="625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ontent Placeholder 5"/>
          <p:cNvSpPr txBox="1">
            <a:spLocks/>
          </p:cNvSpPr>
          <p:nvPr/>
        </p:nvSpPr>
        <p:spPr>
          <a:xfrm>
            <a:off x="457200" y="1447800"/>
            <a:ext cx="8185554" cy="4648200"/>
          </a:xfrm>
          <a:prstGeom prst="rect">
            <a:avLst/>
          </a:prstGeom>
        </p:spPr>
        <p:txBody>
          <a:bodyPr vert="horz" lIns="68580" tIns="34290" rIns="68580" bIns="34290" rtlCol="0">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PH" sz="8000" dirty="0">
                <a:solidFill>
                  <a:schemeClr val="tx1"/>
                </a:solidFill>
              </a:rPr>
              <a:t>To increase production of cacao by 40% per year</a:t>
            </a:r>
            <a:r>
              <a:rPr lang="en-PH" sz="8000" dirty="0" smtClean="0">
                <a:solidFill>
                  <a:schemeClr val="tx1"/>
                </a:solidFill>
              </a:rPr>
              <a:t>;</a:t>
            </a:r>
          </a:p>
          <a:p>
            <a:pPr lvl="0"/>
            <a:r>
              <a:rPr lang="en-PH" sz="8000" dirty="0">
                <a:solidFill>
                  <a:schemeClr val="tx1"/>
                </a:solidFill>
              </a:rPr>
              <a:t> </a:t>
            </a:r>
            <a:r>
              <a:rPr lang="en-PH" sz="8000" dirty="0" smtClean="0">
                <a:solidFill>
                  <a:schemeClr val="tx1"/>
                </a:solidFill>
              </a:rPr>
              <a:t>	</a:t>
            </a:r>
            <a:r>
              <a:rPr lang="en-PH" sz="6400" dirty="0" smtClean="0">
                <a:solidFill>
                  <a:srgbClr val="FF0000"/>
                </a:solidFill>
                <a:latin typeface="Arial" panose="020B0604020202020204" pitchFamily="34" charset="0"/>
                <a:cs typeface="Arial" panose="020B0604020202020204" pitchFamily="34" charset="0"/>
              </a:rPr>
              <a:t>Increase </a:t>
            </a:r>
            <a:r>
              <a:rPr lang="en-PH" sz="6400" dirty="0">
                <a:solidFill>
                  <a:srgbClr val="FF0000"/>
                </a:solidFill>
                <a:latin typeface="Arial" panose="020B0604020202020204" pitchFamily="34" charset="0"/>
                <a:cs typeface="Arial" panose="020B0604020202020204" pitchFamily="34" charset="0"/>
              </a:rPr>
              <a:t>the yield of cacao from   0.1 </a:t>
            </a:r>
            <a:r>
              <a:rPr lang="en-PH" sz="6400" dirty="0" err="1">
                <a:solidFill>
                  <a:srgbClr val="FF0000"/>
                </a:solidFill>
                <a:latin typeface="Arial" panose="020B0604020202020204" pitchFamily="34" charset="0"/>
                <a:cs typeface="Arial" panose="020B0604020202020204" pitchFamily="34" charset="0"/>
              </a:rPr>
              <a:t>mt</a:t>
            </a:r>
            <a:r>
              <a:rPr lang="en-PH" sz="6400" dirty="0">
                <a:solidFill>
                  <a:srgbClr val="FF0000"/>
                </a:solidFill>
                <a:latin typeface="Arial" panose="020B0604020202020204" pitchFamily="34" charset="0"/>
                <a:cs typeface="Arial" panose="020B0604020202020204" pitchFamily="34" charset="0"/>
              </a:rPr>
              <a:t>/ha to  0.8mt/ha </a:t>
            </a:r>
            <a:r>
              <a:rPr lang="en-PH" sz="6400" dirty="0" smtClean="0">
                <a:solidFill>
                  <a:srgbClr val="FF0000"/>
                </a:solidFill>
                <a:latin typeface="Arial" panose="020B0604020202020204" pitchFamily="34" charset="0"/>
                <a:cs typeface="Arial" panose="020B0604020202020204" pitchFamily="34" charset="0"/>
              </a:rPr>
              <a:t> by   2022</a:t>
            </a:r>
            <a:endParaRPr lang="en-PH" sz="6400" dirty="0">
              <a:solidFill>
                <a:srgbClr val="FF0000"/>
              </a:solidFill>
              <a:latin typeface="Arial" panose="020B0604020202020204" pitchFamily="34" charset="0"/>
              <a:cs typeface="Arial" panose="020B0604020202020204" pitchFamily="34" charset="0"/>
            </a:endParaRPr>
          </a:p>
          <a:p>
            <a:pPr lvl="0"/>
            <a:r>
              <a:rPr lang="en-PH" sz="6400" dirty="0">
                <a:solidFill>
                  <a:srgbClr val="FF0000"/>
                </a:solidFill>
                <a:latin typeface="Arial" panose="020B0604020202020204" pitchFamily="34" charset="0"/>
                <a:cs typeface="Arial" panose="020B0604020202020204" pitchFamily="34" charset="0"/>
              </a:rPr>
              <a:t> </a:t>
            </a:r>
            <a:r>
              <a:rPr lang="en-PH" sz="6400" dirty="0" smtClean="0">
                <a:solidFill>
                  <a:srgbClr val="FF0000"/>
                </a:solidFill>
                <a:latin typeface="Arial" panose="020B0604020202020204" pitchFamily="34" charset="0"/>
                <a:cs typeface="Arial" panose="020B0604020202020204" pitchFamily="34" charset="0"/>
              </a:rPr>
              <a:t>and </a:t>
            </a:r>
            <a:r>
              <a:rPr lang="en-PH" sz="6400" dirty="0">
                <a:solidFill>
                  <a:srgbClr val="FF0000"/>
                </a:solidFill>
                <a:latin typeface="Arial" panose="020B0604020202020204" pitchFamily="34" charset="0"/>
                <a:cs typeface="Arial" panose="020B0604020202020204" pitchFamily="34" charset="0"/>
              </a:rPr>
              <a:t>increase cacao  production from 760 </a:t>
            </a:r>
            <a:r>
              <a:rPr lang="en-PH" sz="6400" dirty="0" err="1">
                <a:solidFill>
                  <a:srgbClr val="FF0000"/>
                </a:solidFill>
                <a:latin typeface="Arial" panose="020B0604020202020204" pitchFamily="34" charset="0"/>
                <a:cs typeface="Arial" panose="020B0604020202020204" pitchFamily="34" charset="0"/>
              </a:rPr>
              <a:t>mt</a:t>
            </a:r>
            <a:r>
              <a:rPr lang="en-PH" sz="6400" dirty="0">
                <a:solidFill>
                  <a:srgbClr val="FF0000"/>
                </a:solidFill>
                <a:latin typeface="Arial" panose="020B0604020202020204" pitchFamily="34" charset="0"/>
                <a:cs typeface="Arial" panose="020B0604020202020204" pitchFamily="34" charset="0"/>
              </a:rPr>
              <a:t>  to  2,500 </a:t>
            </a:r>
            <a:r>
              <a:rPr lang="en-PH" sz="6400" dirty="0" err="1" smtClean="0">
                <a:solidFill>
                  <a:srgbClr val="FF0000"/>
                </a:solidFill>
                <a:latin typeface="Arial" panose="020B0604020202020204" pitchFamily="34" charset="0"/>
                <a:cs typeface="Arial" panose="020B0604020202020204" pitchFamily="34" charset="0"/>
              </a:rPr>
              <a:t>mt</a:t>
            </a:r>
            <a:r>
              <a:rPr lang="en-PH" sz="6400" dirty="0" smtClean="0">
                <a:solidFill>
                  <a:srgbClr val="FF0000"/>
                </a:solidFill>
                <a:latin typeface="Arial" panose="020B0604020202020204" pitchFamily="34" charset="0"/>
                <a:cs typeface="Arial" panose="020B0604020202020204" pitchFamily="34" charset="0"/>
              </a:rPr>
              <a:t>  </a:t>
            </a:r>
            <a:r>
              <a:rPr lang="en-PH" sz="6400" dirty="0">
                <a:solidFill>
                  <a:srgbClr val="FF0000"/>
                </a:solidFill>
                <a:latin typeface="Arial" panose="020B0604020202020204" pitchFamily="34" charset="0"/>
                <a:cs typeface="Arial" panose="020B0604020202020204" pitchFamily="34" charset="0"/>
              </a:rPr>
              <a:t>by 2022</a:t>
            </a:r>
            <a:r>
              <a:rPr lang="en-PH" sz="6400" dirty="0" smtClean="0">
                <a:solidFill>
                  <a:schemeClr val="tx1"/>
                </a:solidFill>
              </a:rPr>
              <a:t> </a:t>
            </a:r>
            <a:endParaRPr lang="en-PH" sz="6400" dirty="0">
              <a:solidFill>
                <a:schemeClr val="tx1"/>
              </a:solidFill>
            </a:endParaRPr>
          </a:p>
          <a:p>
            <a:r>
              <a:rPr lang="en-PH" sz="8000" dirty="0">
                <a:solidFill>
                  <a:schemeClr val="tx1"/>
                </a:solidFill>
              </a:rPr>
              <a:t>To increase value-adding and;</a:t>
            </a:r>
          </a:p>
          <a:p>
            <a:r>
              <a:rPr lang="en-PH" sz="8000" dirty="0">
                <a:solidFill>
                  <a:schemeClr val="tx1"/>
                </a:solidFill>
              </a:rPr>
              <a:t>To increase farmer’s income to least 130k/ha/year</a:t>
            </a:r>
          </a:p>
          <a:p>
            <a:pPr algn="just"/>
            <a:r>
              <a:rPr lang="en-PH" sz="8000" dirty="0">
                <a:solidFill>
                  <a:schemeClr val="tx1"/>
                </a:solidFill>
              </a:rPr>
              <a:t>To contribute to the goal of attaining inclusive growth and poverty alleviation through:</a:t>
            </a:r>
          </a:p>
          <a:p>
            <a:pPr lvl="1" algn="just"/>
            <a:r>
              <a:rPr lang="en-PH" sz="8000" dirty="0">
                <a:solidFill>
                  <a:schemeClr val="tx1"/>
                </a:solidFill>
              </a:rPr>
              <a:t>Increase in farmers income to at least PhP130,000 per hectare per year;</a:t>
            </a:r>
          </a:p>
          <a:p>
            <a:pPr lvl="1" algn="just"/>
            <a:r>
              <a:rPr lang="en-PH" sz="8000" dirty="0">
                <a:solidFill>
                  <a:schemeClr val="tx1"/>
                </a:solidFill>
              </a:rPr>
              <a:t>Increase export sales by at least USD 250-M per year; and,</a:t>
            </a:r>
          </a:p>
          <a:p>
            <a:pPr lvl="1" algn="just"/>
            <a:r>
              <a:rPr lang="en-PH" sz="8000" dirty="0">
                <a:solidFill>
                  <a:schemeClr val="tx1"/>
                </a:solidFill>
              </a:rPr>
              <a:t>Generate at least 150,000 jobs by 2022 </a:t>
            </a:r>
          </a:p>
          <a:p>
            <a:endParaRPr lang="en-PH" sz="8000" b="1" dirty="0">
              <a:solidFill>
                <a:schemeClr val="tx1"/>
              </a:solidFill>
            </a:endParaRPr>
          </a:p>
          <a:p>
            <a:endParaRPr lang="en-PH" sz="1350" dirty="0">
              <a:solidFill>
                <a:schemeClr val="tx1"/>
              </a:solidFill>
            </a:endParaRPr>
          </a:p>
        </p:txBody>
      </p:sp>
    </p:spTree>
    <p:extLst>
      <p:ext uri="{BB962C8B-B14F-4D97-AF65-F5344CB8AC3E}">
        <p14:creationId xmlns:p14="http://schemas.microsoft.com/office/powerpoint/2010/main" val="27445385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HVCDP\Logos\HVCDP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761" y="5132367"/>
            <a:ext cx="838775" cy="698979"/>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p:cNvSpPr>
            <a:spLocks noGrp="1"/>
          </p:cNvSpPr>
          <p:nvPr>
            <p:ph type="title"/>
          </p:nvPr>
        </p:nvSpPr>
        <p:spPr>
          <a:xfrm>
            <a:off x="863148" y="478432"/>
            <a:ext cx="6447501" cy="990600"/>
          </a:xfrm>
        </p:spPr>
        <p:txBody>
          <a:bodyPr/>
          <a:lstStyle/>
          <a:p>
            <a:r>
              <a:rPr lang="en-US" dirty="0" smtClean="0"/>
              <a:t>NATIONAL PRODUCTION</a:t>
            </a:r>
            <a:endParaRPr lang="en-US" dirty="0"/>
          </a:p>
        </p:txBody>
      </p:sp>
      <p:graphicFrame>
        <p:nvGraphicFramePr>
          <p:cNvPr id="21" name="Table 20"/>
          <p:cNvGraphicFramePr>
            <a:graphicFrameLocks noGrp="1"/>
          </p:cNvGraphicFramePr>
          <p:nvPr>
            <p:extLst/>
          </p:nvPr>
        </p:nvGraphicFramePr>
        <p:xfrm>
          <a:off x="1015900" y="1554403"/>
          <a:ext cx="5875362" cy="1235293"/>
        </p:xfrm>
        <a:graphic>
          <a:graphicData uri="http://schemas.openxmlformats.org/drawingml/2006/table">
            <a:tbl>
              <a:tblPr firstRow="1" firstCol="1" bandRow="1">
                <a:tableStyleId>{B301B821-A1FF-4177-AEE7-76D212191A09}</a:tableStyleId>
              </a:tblPr>
              <a:tblGrid>
                <a:gridCol w="2648525"/>
                <a:gridCol w="1376840"/>
                <a:gridCol w="1849997"/>
              </a:tblGrid>
              <a:tr h="290107">
                <a:tc>
                  <a:txBody>
                    <a:bodyPr/>
                    <a:lstStyle/>
                    <a:p>
                      <a:pPr marL="0" marR="0" algn="ctr">
                        <a:lnSpc>
                          <a:spcPct val="115000"/>
                        </a:lnSpc>
                        <a:spcBef>
                          <a:spcPts val="0"/>
                        </a:spcBef>
                        <a:spcAft>
                          <a:spcPts val="1000"/>
                        </a:spcAft>
                      </a:pPr>
                      <a:r>
                        <a:rPr lang="en-US" sz="1500" dirty="0">
                          <a:effectLst/>
                        </a:rPr>
                        <a:t> </a:t>
                      </a:r>
                      <a:endParaRPr lang="en-US" sz="1500" b="0" dirty="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US" sz="1500" dirty="0">
                          <a:effectLst/>
                        </a:rPr>
                        <a:t>2015</a:t>
                      </a:r>
                      <a:endParaRPr lang="en-US" sz="1500" b="0" dirty="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US" sz="1500" dirty="0">
                          <a:effectLst/>
                        </a:rPr>
                        <a:t>2016</a:t>
                      </a:r>
                      <a:endParaRPr lang="en-US" sz="1500" b="0" dirty="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4042">
                <a:tc>
                  <a:txBody>
                    <a:body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1500" dirty="0" smtClean="0">
                          <a:effectLst/>
                        </a:rPr>
                        <a:t>Volume of Production (</a:t>
                      </a:r>
                      <a:r>
                        <a:rPr lang="en-US" sz="1500" dirty="0" err="1" smtClean="0">
                          <a:effectLst/>
                        </a:rPr>
                        <a:t>mt</a:t>
                      </a:r>
                      <a:r>
                        <a:rPr lang="en-US" sz="1500" dirty="0" smtClean="0">
                          <a:effectLst/>
                        </a:rPr>
                        <a:t>)</a:t>
                      </a:r>
                      <a:endParaRPr lang="en-US" sz="1500" b="0" dirty="0" smtClean="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US" sz="1500" dirty="0" smtClean="0"/>
                        <a:t>6,024</a:t>
                      </a:r>
                      <a:endParaRPr lang="en-US" sz="1500" b="0" dirty="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US" sz="1500" dirty="0" smtClean="0"/>
                        <a:t>6,263</a:t>
                      </a:r>
                      <a:endParaRPr lang="en-US" sz="1500" b="0" dirty="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58254">
                <a:tc>
                  <a:txBody>
                    <a:body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1500" dirty="0" smtClean="0">
                          <a:effectLst/>
                        </a:rPr>
                        <a:t>Area Planted/Harvested (ha)</a:t>
                      </a:r>
                      <a:endParaRPr lang="en-US" sz="1500" b="0" dirty="0" smtClean="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US" sz="1500" dirty="0" smtClean="0"/>
                        <a:t>13,911</a:t>
                      </a:r>
                      <a:endParaRPr lang="en-US" sz="1500" b="0" dirty="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US" sz="1500" dirty="0" smtClean="0"/>
                        <a:t>14,816</a:t>
                      </a:r>
                      <a:endParaRPr lang="en-US" sz="1500" b="0" dirty="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62890">
                <a:tc>
                  <a:txBody>
                    <a:bodyPr/>
                    <a:lstStyle/>
                    <a:p>
                      <a:pPr marL="0" marR="0" algn="l">
                        <a:lnSpc>
                          <a:spcPct val="115000"/>
                        </a:lnSpc>
                        <a:spcBef>
                          <a:spcPts val="0"/>
                        </a:spcBef>
                        <a:spcAft>
                          <a:spcPts val="1000"/>
                        </a:spcAft>
                      </a:pPr>
                      <a:r>
                        <a:rPr lang="en-US" sz="1500" dirty="0" smtClean="0">
                          <a:effectLst/>
                        </a:rPr>
                        <a:t>Yield (</a:t>
                      </a:r>
                      <a:r>
                        <a:rPr lang="en-US" sz="1500" dirty="0" err="1" smtClean="0">
                          <a:effectLst/>
                        </a:rPr>
                        <a:t>mt</a:t>
                      </a:r>
                      <a:r>
                        <a:rPr lang="en-US" sz="1500" dirty="0" smtClean="0">
                          <a:effectLst/>
                        </a:rPr>
                        <a:t>/ha)</a:t>
                      </a:r>
                      <a:endParaRPr lang="en-US" sz="1500" b="0" dirty="0" smtClean="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US" sz="1500" b="0" dirty="0" smtClean="0">
                          <a:effectLst/>
                          <a:latin typeface="+mj-lt"/>
                          <a:ea typeface="Calibri"/>
                          <a:cs typeface="Times New Roman"/>
                        </a:rPr>
                        <a:t>0.43</a:t>
                      </a:r>
                      <a:endParaRPr lang="en-US" sz="1500" b="0" dirty="0">
                        <a:effectLst/>
                        <a:latin typeface="+mj-lt"/>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US" sz="1500" b="0" dirty="0" smtClean="0">
                          <a:effectLst/>
                          <a:latin typeface="+mj-lt"/>
                          <a:ea typeface="Calibri"/>
                          <a:cs typeface="Times New Roman"/>
                        </a:rPr>
                        <a:t>0.42</a:t>
                      </a:r>
                      <a:endParaRPr lang="en-US" sz="1500" b="0" dirty="0">
                        <a:effectLst/>
                        <a:latin typeface="+mj-lt"/>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22" name="Table 21"/>
          <p:cNvGraphicFramePr>
            <a:graphicFrameLocks noGrp="1"/>
          </p:cNvGraphicFramePr>
          <p:nvPr>
            <p:extLst/>
          </p:nvPr>
        </p:nvGraphicFramePr>
        <p:xfrm>
          <a:off x="1091485" y="3522992"/>
          <a:ext cx="5799776" cy="1794682"/>
        </p:xfrm>
        <a:graphic>
          <a:graphicData uri="http://schemas.openxmlformats.org/drawingml/2006/table">
            <a:tbl>
              <a:tblPr firstRow="1" bandRow="1">
                <a:tableStyleId>{5C22544A-7EE6-4342-B048-85BDC9FD1C3A}</a:tableStyleId>
              </a:tblPr>
              <a:tblGrid>
                <a:gridCol w="2284760"/>
                <a:gridCol w="3515016"/>
              </a:tblGrid>
              <a:tr h="308469">
                <a:tc>
                  <a:txBody>
                    <a:bodyPr/>
                    <a:lstStyle/>
                    <a:p>
                      <a:pPr algn="ctr"/>
                      <a:r>
                        <a:rPr lang="en-PH" sz="1500" dirty="0" smtClean="0"/>
                        <a:t>REGIONS</a:t>
                      </a:r>
                      <a:endParaRPr lang="en-PH" sz="1500"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PH" sz="1500" dirty="0" smtClean="0"/>
                        <a:t>VOLUME  OF  PRODUCTION</a:t>
                      </a:r>
                      <a:r>
                        <a:rPr lang="en-PH" sz="1500" baseline="0" dirty="0" smtClean="0"/>
                        <a:t> (MT)</a:t>
                      </a:r>
                      <a:endParaRPr lang="en-PH" sz="1500"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249">
                <a:tc>
                  <a:txBody>
                    <a:bodyPr/>
                    <a:lstStyle/>
                    <a:p>
                      <a:r>
                        <a:rPr lang="en-US" sz="1500" dirty="0" smtClean="0"/>
                        <a:t>Davao Region </a:t>
                      </a:r>
                      <a:endParaRPr lang="en-US"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5,074</a:t>
                      </a:r>
                      <a:endParaRPr lang="en-PH"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249">
                <a:tc>
                  <a:txBody>
                    <a:bodyPr/>
                    <a:lstStyle/>
                    <a:p>
                      <a:r>
                        <a:rPr lang="en-US" sz="1500" dirty="0" smtClean="0"/>
                        <a:t>Northern Mindanao</a:t>
                      </a:r>
                      <a:endParaRPr lang="en-US"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180</a:t>
                      </a:r>
                      <a:endParaRPr lang="en-PH"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233">
                <a:tc>
                  <a:txBody>
                    <a:bodyPr/>
                    <a:lstStyle/>
                    <a:p>
                      <a:r>
                        <a:rPr lang="en-US" sz="1500" dirty="0" err="1" smtClean="0"/>
                        <a:t>Zamboanga</a:t>
                      </a:r>
                      <a:r>
                        <a:rPr lang="en-US" sz="1500" dirty="0" smtClean="0"/>
                        <a:t> Peninsula</a:t>
                      </a:r>
                      <a:endParaRPr lang="en-US"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127</a:t>
                      </a:r>
                      <a:endParaRPr lang="en-PH"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233">
                <a:tc>
                  <a:txBody>
                    <a:bodyPr/>
                    <a:lstStyle/>
                    <a:p>
                      <a:r>
                        <a:rPr lang="en-US" sz="1500" dirty="0" smtClean="0"/>
                        <a:t>Cagayan Valley </a:t>
                      </a:r>
                      <a:endParaRPr lang="en-US"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125</a:t>
                      </a:r>
                      <a:endParaRPr lang="en-PH"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249">
                <a:tc>
                  <a:txBody>
                    <a:bodyPr/>
                    <a:lstStyle/>
                    <a:p>
                      <a:r>
                        <a:rPr lang="en-US" sz="1500" dirty="0" smtClean="0"/>
                        <a:t>SOCCSKSARGEN</a:t>
                      </a:r>
                      <a:endParaRPr lang="en-US"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93</a:t>
                      </a:r>
                      <a:endParaRPr lang="en-PH"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3" name="Title 11"/>
          <p:cNvSpPr txBox="1">
            <a:spLocks/>
          </p:cNvSpPr>
          <p:nvPr/>
        </p:nvSpPr>
        <p:spPr>
          <a:xfrm>
            <a:off x="863148" y="2970431"/>
            <a:ext cx="6447501"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700" dirty="0"/>
              <a:t>TOP 5 CACAO PRODUCING REGIONS</a:t>
            </a:r>
          </a:p>
        </p:txBody>
      </p:sp>
      <p:sp>
        <p:nvSpPr>
          <p:cNvPr id="24" name="Title 11"/>
          <p:cNvSpPr txBox="1">
            <a:spLocks/>
          </p:cNvSpPr>
          <p:nvPr/>
        </p:nvSpPr>
        <p:spPr>
          <a:xfrm>
            <a:off x="1282536" y="5488417"/>
            <a:ext cx="4606120" cy="247650"/>
          </a:xfrm>
          <a:prstGeom prst="rect">
            <a:avLst/>
          </a:prstGeom>
        </p:spPr>
        <p:txBody>
          <a:bodyPr vert="horz" lIns="68580" tIns="34290" rIns="68580" bIns="34290" rtlCol="0" anchor="t">
            <a:normAutofit fontScale="4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700" b="1" i="1" dirty="0"/>
              <a:t>Source : PSA-BAS </a:t>
            </a:r>
            <a:endParaRPr lang="en-US" sz="27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1074" y="4903537"/>
            <a:ext cx="717823" cy="650646"/>
          </a:xfrm>
          <a:prstGeom prst="roundRect">
            <a:avLst>
              <a:gd name="adj" fmla="val 22252"/>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8896" y="5123565"/>
            <a:ext cx="743968" cy="625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68145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07" y="1027847"/>
            <a:ext cx="6447501" cy="990600"/>
          </a:xfrm>
        </p:spPr>
        <p:txBody>
          <a:bodyPr>
            <a:normAutofit fontScale="90000"/>
          </a:bodyPr>
          <a:lstStyle/>
          <a:p>
            <a:r>
              <a:rPr lang="en-PH" dirty="0" smtClean="0"/>
              <a:t>Philippine Development Plan (PDP) Results Matrices</a:t>
            </a:r>
            <a:endParaRPr lang="en-PH" dirty="0"/>
          </a:p>
        </p:txBody>
      </p:sp>
      <p:sp>
        <p:nvSpPr>
          <p:cNvPr id="11" name="Title 1"/>
          <p:cNvSpPr txBox="1">
            <a:spLocks/>
          </p:cNvSpPr>
          <p:nvPr/>
        </p:nvSpPr>
        <p:spPr>
          <a:xfrm>
            <a:off x="444411" y="2120237"/>
            <a:ext cx="6447501" cy="58742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PH" sz="1800" dirty="0">
                <a:solidFill>
                  <a:schemeClr val="tx1"/>
                </a:solidFill>
              </a:rPr>
              <a:t>Program area for cacao increased (in hectares)</a:t>
            </a:r>
          </a:p>
        </p:txBody>
      </p:sp>
      <p:graphicFrame>
        <p:nvGraphicFramePr>
          <p:cNvPr id="12" name="Content Placeholder 3"/>
          <p:cNvGraphicFramePr>
            <a:graphicFrameLocks/>
          </p:cNvGraphicFramePr>
          <p:nvPr>
            <p:extLst/>
          </p:nvPr>
        </p:nvGraphicFramePr>
        <p:xfrm>
          <a:off x="464883" y="2572321"/>
          <a:ext cx="7369788" cy="1167341"/>
        </p:xfrm>
        <a:graphic>
          <a:graphicData uri="http://schemas.openxmlformats.org/drawingml/2006/table">
            <a:tbl>
              <a:tblPr firstRow="1" bandRow="1">
                <a:tableStyleId>{5C22544A-7EE6-4342-B048-85BDC9FD1C3A}</a:tableStyleId>
              </a:tblPr>
              <a:tblGrid>
                <a:gridCol w="1285442"/>
                <a:gridCol w="820211"/>
                <a:gridCol w="1052827"/>
                <a:gridCol w="1052827"/>
                <a:gridCol w="1052827"/>
                <a:gridCol w="1052827"/>
                <a:gridCol w="1052827"/>
              </a:tblGrid>
              <a:tr h="412961">
                <a:tc>
                  <a:txBody>
                    <a:bodyPr/>
                    <a:lstStyle/>
                    <a:p>
                      <a:pPr algn="ct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2017</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2018</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2019</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2020</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2021</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2022</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380">
                <a:tc>
                  <a:txBody>
                    <a:bodyPr/>
                    <a:lstStyle/>
                    <a:p>
                      <a:pPr algn="l"/>
                      <a:r>
                        <a:rPr lang="en-US" sz="1500" dirty="0" smtClean="0"/>
                        <a:t>Area Expansion (in hectares)</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24,715</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4,220</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6,330</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8,229</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9,875</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11,850</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1074" y="4903537"/>
            <a:ext cx="717823" cy="650646"/>
          </a:xfrm>
          <a:prstGeom prst="roundRect">
            <a:avLst>
              <a:gd name="adj" fmla="val 22252"/>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8896" y="5123565"/>
            <a:ext cx="743968" cy="625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10045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PowerPoint Designs\river-jungle.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19200" y="836875"/>
            <a:ext cx="6858000" cy="5143500"/>
          </a:xfrm>
          <a:prstGeom prst="rect">
            <a:avLst/>
          </a:prstGeom>
          <a:noFill/>
          <a:ln>
            <a:noFill/>
          </a:ln>
        </p:spPr>
      </p:pic>
      <p:sp>
        <p:nvSpPr>
          <p:cNvPr id="3" name="WordArt 5" descr="Paper bag"/>
          <p:cNvSpPr>
            <a:spLocks noChangeArrowheads="1" noChangeShapeType="1" noTextEdit="1"/>
          </p:cNvSpPr>
          <p:nvPr/>
        </p:nvSpPr>
        <p:spPr bwMode="auto">
          <a:xfrm>
            <a:off x="2400301" y="1422799"/>
            <a:ext cx="4048125" cy="525065"/>
          </a:xfrm>
          <a:prstGeom prst="rect">
            <a:avLst/>
          </a:prstGeom>
        </p:spPr>
        <p:txBody>
          <a:bodyPr wrap="none" fromWordArt="1">
            <a:prstTxWarp prst="textPlain">
              <a:avLst>
                <a:gd name="adj" fmla="val 50000"/>
              </a:avLst>
            </a:prstTxWarp>
          </a:bodyPr>
          <a:lstStyle/>
          <a:p>
            <a:pPr algn="ctr"/>
            <a:r>
              <a:rPr lang="en-US" sz="30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 </a:t>
            </a:r>
            <a:r>
              <a:rPr lang="en-US" sz="3000" b="1" kern="10" dirty="0" err="1">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Situationer</a:t>
            </a:r>
            <a:r>
              <a:rPr lang="en-US" sz="30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 CALABARZON, 2016</a:t>
            </a:r>
          </a:p>
        </p:txBody>
      </p:sp>
      <p:graphicFrame>
        <p:nvGraphicFramePr>
          <p:cNvPr id="4" name="Table 3"/>
          <p:cNvGraphicFramePr>
            <a:graphicFrameLocks noGrp="1"/>
          </p:cNvGraphicFramePr>
          <p:nvPr>
            <p:extLst/>
          </p:nvPr>
        </p:nvGraphicFramePr>
        <p:xfrm>
          <a:off x="1885950" y="2400301"/>
          <a:ext cx="5810250" cy="2794000"/>
        </p:xfrm>
        <a:graphic>
          <a:graphicData uri="http://schemas.openxmlformats.org/drawingml/2006/table">
            <a:tbl>
              <a:tblPr firstRow="1" bandRow="1">
                <a:tableStyleId>{5C22544A-7EE6-4342-B048-85BDC9FD1C3A}</a:tableStyleId>
              </a:tblPr>
              <a:tblGrid>
                <a:gridCol w="3767085"/>
                <a:gridCol w="2043165"/>
              </a:tblGrid>
              <a:tr h="698500">
                <a:tc>
                  <a:txBody>
                    <a:bodyPr/>
                    <a:lstStyle/>
                    <a:p>
                      <a:r>
                        <a:rPr lang="en-US" sz="2400" dirty="0" smtClean="0">
                          <a:solidFill>
                            <a:schemeClr val="tx1"/>
                          </a:solidFill>
                        </a:rPr>
                        <a:t>Production (MT)</a:t>
                      </a:r>
                      <a:endParaRPr lang="en-US" sz="2400" dirty="0">
                        <a:solidFill>
                          <a:schemeClr val="tx1"/>
                        </a:solidFill>
                      </a:endParaRPr>
                    </a:p>
                  </a:txBody>
                  <a:tcPr marL="68580" marR="68580" marT="34290" marB="34290"/>
                </a:tc>
                <a:tc>
                  <a:txBody>
                    <a:bodyPr/>
                    <a:lstStyle/>
                    <a:p>
                      <a:pPr algn="ctr"/>
                      <a:r>
                        <a:rPr lang="en-PH" sz="2400" b="0" dirty="0" smtClean="0">
                          <a:solidFill>
                            <a:schemeClr val="tx1"/>
                          </a:solidFill>
                          <a:effectLst/>
                          <a:latin typeface="Arial" panose="020B0604020202020204" pitchFamily="34" charset="0"/>
                        </a:rPr>
                        <a:t>74,011</a:t>
                      </a:r>
                      <a:endParaRPr lang="en-PH" sz="2400" b="0" dirty="0">
                        <a:solidFill>
                          <a:schemeClr val="tx1"/>
                        </a:solidFill>
                        <a:effectLst/>
                        <a:latin typeface="Arial" panose="020B0604020202020204" pitchFamily="34" charset="0"/>
                      </a:endParaRPr>
                    </a:p>
                  </a:txBody>
                  <a:tcPr marL="68580" marR="68580" marT="34290" marB="34290"/>
                </a:tc>
              </a:tr>
              <a:tr h="698500">
                <a:tc>
                  <a:txBody>
                    <a:bodyPr/>
                    <a:lstStyle/>
                    <a:p>
                      <a:r>
                        <a:rPr lang="en-US" sz="2400" b="1" dirty="0" smtClean="0">
                          <a:solidFill>
                            <a:schemeClr val="tx1"/>
                          </a:solidFill>
                        </a:rPr>
                        <a:t>Consumption (MT)</a:t>
                      </a:r>
                      <a:endParaRPr lang="en-US" sz="2400" b="1" dirty="0">
                        <a:solidFill>
                          <a:schemeClr val="tx1"/>
                        </a:solidFill>
                      </a:endParaRPr>
                    </a:p>
                  </a:txBody>
                  <a:tcPr marL="68580" marR="68580" marT="34290" marB="34290">
                    <a:solidFill>
                      <a:schemeClr val="tx2">
                        <a:lumMod val="50000"/>
                        <a:lumOff val="50000"/>
                      </a:schemeClr>
                    </a:solidFill>
                  </a:tcPr>
                </a:tc>
                <a:tc>
                  <a:txBody>
                    <a:bodyPr/>
                    <a:lstStyle/>
                    <a:p>
                      <a:pPr algn="ctr"/>
                      <a:r>
                        <a:rPr lang="en-US" sz="2400" b="1" dirty="0" smtClean="0">
                          <a:solidFill>
                            <a:schemeClr val="tx1"/>
                          </a:solidFill>
                        </a:rPr>
                        <a:t>717,120</a:t>
                      </a:r>
                      <a:endParaRPr lang="en-US" sz="2400" b="1" dirty="0">
                        <a:solidFill>
                          <a:schemeClr val="tx1"/>
                        </a:solidFill>
                      </a:endParaRPr>
                    </a:p>
                  </a:txBody>
                  <a:tcPr marL="68580" marR="68580" marT="34290" marB="34290">
                    <a:solidFill>
                      <a:schemeClr val="tx2">
                        <a:lumMod val="50000"/>
                        <a:lumOff val="50000"/>
                      </a:schemeClr>
                    </a:solidFill>
                  </a:tcPr>
                </a:tc>
              </a:tr>
              <a:tr h="698500">
                <a:tc>
                  <a:txBody>
                    <a:bodyPr/>
                    <a:lstStyle/>
                    <a:p>
                      <a:r>
                        <a:rPr lang="en-US" sz="2400" b="1" dirty="0" smtClean="0">
                          <a:solidFill>
                            <a:schemeClr val="tx1"/>
                          </a:solidFill>
                        </a:rPr>
                        <a:t>Deficit (MT)</a:t>
                      </a:r>
                      <a:endParaRPr lang="en-US" sz="2400" b="1" dirty="0">
                        <a:solidFill>
                          <a:schemeClr val="tx1"/>
                        </a:solidFill>
                      </a:endParaRPr>
                    </a:p>
                  </a:txBody>
                  <a:tcPr marL="68580" marR="68580" marT="34290" marB="34290">
                    <a:solidFill>
                      <a:schemeClr val="accent2">
                        <a:lumMod val="20000"/>
                        <a:lumOff val="80000"/>
                      </a:schemeClr>
                    </a:solidFill>
                  </a:tcPr>
                </a:tc>
                <a:tc>
                  <a:txBody>
                    <a:bodyPr/>
                    <a:lstStyle/>
                    <a:p>
                      <a:pPr algn="ctr"/>
                      <a:r>
                        <a:rPr lang="en-US" sz="2400" b="1" dirty="0" smtClean="0">
                          <a:solidFill>
                            <a:schemeClr val="tx1"/>
                          </a:solidFill>
                        </a:rPr>
                        <a:t>643,109</a:t>
                      </a:r>
                    </a:p>
                  </a:txBody>
                  <a:tcPr marL="68580" marR="68580" marT="34290" marB="34290">
                    <a:solidFill>
                      <a:schemeClr val="accent2">
                        <a:lumMod val="20000"/>
                        <a:lumOff val="80000"/>
                      </a:schemeClr>
                    </a:solidFill>
                  </a:tcPr>
                </a:tc>
              </a:tr>
              <a:tr h="698500">
                <a:tc>
                  <a:txBody>
                    <a:bodyPr/>
                    <a:lstStyle/>
                    <a:p>
                      <a:r>
                        <a:rPr lang="en-US" sz="2400" b="1" dirty="0" smtClean="0">
                          <a:solidFill>
                            <a:schemeClr val="tx1"/>
                          </a:solidFill>
                        </a:rPr>
                        <a:t>Sufficiency</a:t>
                      </a:r>
                      <a:endParaRPr lang="en-US" sz="2400" b="1" dirty="0">
                        <a:solidFill>
                          <a:schemeClr val="tx1"/>
                        </a:solidFill>
                      </a:endParaRPr>
                    </a:p>
                  </a:txBody>
                  <a:tcPr marL="68580" marR="68580" marT="34290" marB="34290">
                    <a:solidFill>
                      <a:schemeClr val="accent2">
                        <a:lumMod val="20000"/>
                        <a:lumOff val="80000"/>
                      </a:schemeClr>
                    </a:solidFill>
                  </a:tcPr>
                </a:tc>
                <a:tc>
                  <a:txBody>
                    <a:bodyPr/>
                    <a:lstStyle/>
                    <a:p>
                      <a:pPr algn="ctr"/>
                      <a:r>
                        <a:rPr lang="en-US" sz="2400" b="1" dirty="0" smtClean="0">
                          <a:solidFill>
                            <a:schemeClr val="tx1"/>
                          </a:solidFill>
                        </a:rPr>
                        <a:t>10.3%</a:t>
                      </a:r>
                    </a:p>
                  </a:txBody>
                  <a:tcPr marL="68580" marR="68580" marT="34290" marB="34290">
                    <a:solidFill>
                      <a:schemeClr val="accent2">
                        <a:lumMod val="20000"/>
                        <a:lumOff val="80000"/>
                      </a:schemeClr>
                    </a:solidFill>
                  </a:tcPr>
                </a:tc>
              </a:tr>
            </a:tbl>
          </a:graphicData>
        </a:graphic>
      </p:graphicFrame>
    </p:spTree>
    <p:extLst>
      <p:ext uri="{BB962C8B-B14F-4D97-AF65-F5344CB8AC3E}">
        <p14:creationId xmlns:p14="http://schemas.microsoft.com/office/powerpoint/2010/main" val="22771874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PowerPoint Designs\river-jungle.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990600"/>
            <a:ext cx="8915400" cy="5010150"/>
          </a:xfrm>
          <a:prstGeom prst="rect">
            <a:avLst/>
          </a:prstGeom>
          <a:noFill/>
          <a:ln>
            <a:noFill/>
          </a:ln>
        </p:spPr>
      </p:pic>
      <p:sp>
        <p:nvSpPr>
          <p:cNvPr id="3" name="WordArt 5" descr="Paper bag"/>
          <p:cNvSpPr>
            <a:spLocks noChangeArrowheads="1" noChangeShapeType="1" noTextEdit="1"/>
          </p:cNvSpPr>
          <p:nvPr/>
        </p:nvSpPr>
        <p:spPr bwMode="auto">
          <a:xfrm>
            <a:off x="2857500" y="1257300"/>
            <a:ext cx="3028950" cy="400050"/>
          </a:xfrm>
          <a:prstGeom prst="rect">
            <a:avLst/>
          </a:prstGeom>
        </p:spPr>
        <p:txBody>
          <a:bodyPr wrap="none" fromWordArt="1">
            <a:prstTxWarp prst="textPlain">
              <a:avLst>
                <a:gd name="adj" fmla="val 50000"/>
              </a:avLst>
            </a:prstTxWarp>
          </a:bodyPr>
          <a:lstStyle/>
          <a:p>
            <a:pPr algn="ctr"/>
            <a:r>
              <a:rPr lang="en-US" sz="3000" b="1" kern="10" dirty="0">
                <a:ln w="9525">
                  <a:solidFill>
                    <a:srgbClr val="008000"/>
                  </a:solidFill>
                  <a:round/>
                  <a:headEnd/>
                  <a:tailEnd/>
                </a:ln>
                <a:solidFill>
                  <a:srgbClr val="002060"/>
                </a:solidFill>
                <a:latin typeface="Arial" panose="020B0604020202020204" pitchFamily="34" charset="0"/>
                <a:cs typeface="Arial" panose="020B0604020202020204" pitchFamily="34" charset="0"/>
              </a:rPr>
              <a:t>Area Planted (ha),Bearing Trees</a:t>
            </a:r>
          </a:p>
        </p:txBody>
      </p:sp>
      <p:graphicFrame>
        <p:nvGraphicFramePr>
          <p:cNvPr id="4" name="Table 3"/>
          <p:cNvGraphicFramePr>
            <a:graphicFrameLocks noGrp="1"/>
          </p:cNvGraphicFramePr>
          <p:nvPr>
            <p:extLst/>
          </p:nvPr>
        </p:nvGraphicFramePr>
        <p:xfrm>
          <a:off x="533399" y="1828800"/>
          <a:ext cx="7848601" cy="3519248"/>
        </p:xfrm>
        <a:graphic>
          <a:graphicData uri="http://schemas.openxmlformats.org/drawingml/2006/table">
            <a:tbl>
              <a:tblPr firstRow="1" bandRow="1">
                <a:tableStyleId>{073A0DAA-6AF3-43AB-8588-CEC1D06C72B9}</a:tableStyleId>
              </a:tblPr>
              <a:tblGrid>
                <a:gridCol w="1627857"/>
                <a:gridCol w="1162755"/>
                <a:gridCol w="1220893"/>
                <a:gridCol w="1279032"/>
                <a:gridCol w="1279032"/>
                <a:gridCol w="1279032"/>
              </a:tblGrid>
              <a:tr h="939400">
                <a:tc>
                  <a:txBody>
                    <a:bodyPr/>
                    <a:lstStyle/>
                    <a:p>
                      <a:r>
                        <a:rPr lang="en-US" sz="2400" dirty="0" smtClean="0">
                          <a:solidFill>
                            <a:schemeClr val="tx1"/>
                          </a:solidFill>
                        </a:rPr>
                        <a:t>   Year</a:t>
                      </a:r>
                      <a:endParaRPr lang="en-US" sz="24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2012</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2013</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2014</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2015</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2016</a:t>
                      </a:r>
                      <a:endParaRPr lang="en-US" sz="1800" dirty="0">
                        <a:solidFill>
                          <a:schemeClr val="tx1"/>
                        </a:solidFill>
                      </a:endParaRPr>
                    </a:p>
                  </a:txBody>
                  <a:tcPr marL="68580" marR="68580" marT="34290" marB="34290">
                    <a:solidFill>
                      <a:schemeClr val="accent5">
                        <a:lumMod val="90000"/>
                      </a:schemeClr>
                    </a:solidFill>
                  </a:tcPr>
                </a:tc>
              </a:tr>
              <a:tr h="844154">
                <a:tc>
                  <a:txBody>
                    <a:bodyPr/>
                    <a:lstStyle/>
                    <a:p>
                      <a:r>
                        <a:rPr lang="en-US" sz="1800" b="1" dirty="0" smtClean="0"/>
                        <a:t>Philippines</a:t>
                      </a:r>
                      <a:endParaRPr lang="en-US" sz="1800" b="1" dirty="0"/>
                    </a:p>
                  </a:txBody>
                  <a:tcPr marL="68580" marR="68580" marT="34290" marB="34290"/>
                </a:tc>
                <a:tc>
                  <a:txBody>
                    <a:bodyPr/>
                    <a:lstStyle/>
                    <a:p>
                      <a:pPr marL="0" marR="0" algn="r">
                        <a:lnSpc>
                          <a:spcPct val="107000"/>
                        </a:lnSpc>
                        <a:spcBef>
                          <a:spcPts val="0"/>
                        </a:spcBef>
                        <a:spcAft>
                          <a:spcPts val="0"/>
                        </a:spcAft>
                      </a:pPr>
                      <a:r>
                        <a:rPr lang="en-PH" sz="1800" dirty="0" smtClean="0">
                          <a:effectLst/>
                          <a:latin typeface="Calibri" panose="020F0502020204030204" pitchFamily="34" charset="0"/>
                          <a:ea typeface="Calibri" panose="020F0502020204030204" pitchFamily="34" charset="0"/>
                          <a:cs typeface="Times New Roman" panose="02020603050405020304" pitchFamily="18" charset="0"/>
                        </a:rPr>
                        <a:t>187,428.1</a:t>
                      </a: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800" dirty="0" smtClean="0">
                          <a:effectLst/>
                          <a:latin typeface="Calibri" panose="020F0502020204030204" pitchFamily="34" charset="0"/>
                          <a:ea typeface="Calibri" panose="020F0502020204030204" pitchFamily="34" charset="0"/>
                          <a:cs typeface="Times New Roman" panose="02020603050405020304" pitchFamily="18" charset="0"/>
                        </a:rPr>
                        <a:t>183,483.8</a:t>
                      </a: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800" dirty="0" smtClean="0">
                          <a:effectLst/>
                          <a:latin typeface="Calibri" panose="020F0502020204030204" pitchFamily="34" charset="0"/>
                          <a:ea typeface="Calibri" panose="020F0502020204030204" pitchFamily="34" charset="0"/>
                          <a:cs typeface="Times New Roman" panose="02020603050405020304" pitchFamily="18" charset="0"/>
                        </a:rPr>
                        <a:t>182,415.9</a:t>
                      </a: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800" dirty="0" smtClean="0">
                          <a:effectLst/>
                          <a:latin typeface="Calibri" panose="020F0502020204030204" pitchFamily="34" charset="0"/>
                          <a:ea typeface="Calibri" panose="020F0502020204030204" pitchFamily="34" charset="0"/>
                          <a:cs typeface="Times New Roman" panose="02020603050405020304" pitchFamily="18" charset="0"/>
                        </a:rPr>
                        <a:t>182,000</a:t>
                      </a: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800" dirty="0" smtClean="0">
                          <a:effectLst/>
                          <a:latin typeface="Calibri" panose="020F0502020204030204" pitchFamily="34" charset="0"/>
                          <a:ea typeface="Calibri" panose="020F0502020204030204" pitchFamily="34" charset="0"/>
                          <a:cs typeface="Times New Roman" panose="02020603050405020304" pitchFamily="18" charset="0"/>
                        </a:rPr>
                        <a:t>182,414.3</a:t>
                      </a: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r>
              <a:tr h="844154">
                <a:tc>
                  <a:txBody>
                    <a:bodyPr/>
                    <a:lstStyle/>
                    <a:p>
                      <a:r>
                        <a:rPr lang="en-US" sz="1800" b="1" dirty="0" err="1" smtClean="0"/>
                        <a:t>Calabarzon</a:t>
                      </a:r>
                      <a:endParaRPr lang="en-US" sz="1800" b="1" dirty="0"/>
                    </a:p>
                  </a:txBody>
                  <a:tcPr marL="68580" marR="68580" marT="34290" marB="34290"/>
                </a:tc>
                <a:tc>
                  <a:txBody>
                    <a:bodyPr/>
                    <a:lstStyle/>
                    <a:p>
                      <a:pPr algn="ctr"/>
                      <a:r>
                        <a:rPr lang="en-PH" sz="1600" b="0" dirty="0" smtClean="0">
                          <a:effectLst/>
                          <a:latin typeface="Arial" panose="020B0604020202020204" pitchFamily="34" charset="0"/>
                        </a:rPr>
                        <a:t>17,602.0</a:t>
                      </a:r>
                      <a:endParaRPr lang="en-PH" sz="1600" b="0" dirty="0">
                        <a:effectLst/>
                        <a:latin typeface="Arial" panose="020B0604020202020204" pitchFamily="34" charset="0"/>
                      </a:endParaRPr>
                    </a:p>
                  </a:txBody>
                  <a:tcPr marL="59304" marR="59304" marT="35582" marB="35582"/>
                </a:tc>
                <a:tc>
                  <a:txBody>
                    <a:bodyPr/>
                    <a:lstStyle/>
                    <a:p>
                      <a:pPr algn="ctr"/>
                      <a:r>
                        <a:rPr lang="en-PH" sz="1600" b="0" dirty="0" smtClean="0">
                          <a:effectLst/>
                          <a:latin typeface="Arial" panose="020B0604020202020204" pitchFamily="34" charset="0"/>
                        </a:rPr>
                        <a:t>17,582.3</a:t>
                      </a:r>
                      <a:endParaRPr lang="en-PH" sz="1600" b="0" dirty="0">
                        <a:effectLst/>
                        <a:latin typeface="Arial" panose="020B0604020202020204" pitchFamily="34" charset="0"/>
                      </a:endParaRPr>
                    </a:p>
                  </a:txBody>
                  <a:tcPr marL="59304" marR="59304" marT="35582" marB="35582"/>
                </a:tc>
                <a:tc>
                  <a:txBody>
                    <a:bodyPr/>
                    <a:lstStyle/>
                    <a:p>
                      <a:pPr algn="ctr"/>
                      <a:r>
                        <a:rPr lang="en-PH" sz="1600" b="0" dirty="0" smtClean="0">
                          <a:effectLst/>
                          <a:latin typeface="Arial" panose="020B0604020202020204" pitchFamily="34" charset="0"/>
                        </a:rPr>
                        <a:t>17,393.3</a:t>
                      </a:r>
                      <a:endParaRPr lang="en-PH" sz="1600" b="0" dirty="0">
                        <a:effectLst/>
                        <a:latin typeface="Arial" panose="020B0604020202020204" pitchFamily="34" charset="0"/>
                      </a:endParaRPr>
                    </a:p>
                  </a:txBody>
                  <a:tcPr marL="59304" marR="59304" marT="35582" marB="35582"/>
                </a:tc>
                <a:tc>
                  <a:txBody>
                    <a:bodyPr/>
                    <a:lstStyle/>
                    <a:p>
                      <a:pPr algn="ctr"/>
                      <a:r>
                        <a:rPr lang="en-PH" sz="1600" b="0" dirty="0" smtClean="0">
                          <a:effectLst/>
                          <a:latin typeface="Arial" panose="020B0604020202020204" pitchFamily="34" charset="0"/>
                        </a:rPr>
                        <a:t>16,575.0</a:t>
                      </a:r>
                      <a:endParaRPr lang="en-PH" sz="1600" b="0" dirty="0">
                        <a:effectLst/>
                        <a:latin typeface="Arial" panose="020B0604020202020204" pitchFamily="34" charset="0"/>
                      </a:endParaRPr>
                    </a:p>
                  </a:txBody>
                  <a:tcPr marL="59304" marR="59304" marT="35582" marB="35582"/>
                </a:tc>
                <a:tc>
                  <a:txBody>
                    <a:bodyPr/>
                    <a:lstStyle/>
                    <a:p>
                      <a:pPr algn="ctr"/>
                      <a:r>
                        <a:rPr lang="en-PH" sz="1600" b="0" dirty="0" smtClean="0">
                          <a:effectLst/>
                          <a:latin typeface="Arial" panose="020B0604020202020204" pitchFamily="34" charset="0"/>
                        </a:rPr>
                        <a:t>16,472</a:t>
                      </a:r>
                      <a:endParaRPr lang="en-PH" sz="1600" b="0" dirty="0">
                        <a:effectLst/>
                        <a:latin typeface="Arial" panose="020B0604020202020204" pitchFamily="34" charset="0"/>
                      </a:endParaRPr>
                    </a:p>
                  </a:txBody>
                  <a:tcPr marL="59304" marR="59304" marT="35582" marB="35582"/>
                </a:tc>
              </a:tr>
              <a:tr h="844154">
                <a:tc>
                  <a:txBody>
                    <a:bodyPr/>
                    <a:lstStyle/>
                    <a:p>
                      <a:endParaRPr lang="en-US" sz="1800" b="1" dirty="0" smtClean="0"/>
                    </a:p>
                    <a:p>
                      <a:r>
                        <a:rPr lang="en-US" sz="1800" b="1" dirty="0" smtClean="0"/>
                        <a:t>%</a:t>
                      </a:r>
                      <a:r>
                        <a:rPr lang="en-US" sz="1800" b="1" baseline="0" dirty="0" smtClean="0"/>
                        <a:t> SHARE</a:t>
                      </a:r>
                      <a:endParaRPr lang="en-US" sz="1800" b="1" dirty="0"/>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9.4</a:t>
                      </a:r>
                    </a:p>
                    <a:p>
                      <a:pPr algn="ct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9.6</a:t>
                      </a: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9.5</a:t>
                      </a: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9.1</a:t>
                      </a: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9.0</a:t>
                      </a:r>
                    </a:p>
                    <a:p>
                      <a:pPr algn="ctr"/>
                      <a:endParaRPr lang="en-US" sz="1800" b="1" dirty="0">
                        <a:solidFill>
                          <a:schemeClr val="tx1"/>
                        </a:solidFill>
                      </a:endParaRPr>
                    </a:p>
                  </a:txBody>
                  <a:tcPr marL="68580" marR="68580" marT="34290" marB="34290"/>
                </a:tc>
              </a:tr>
            </a:tbl>
          </a:graphicData>
        </a:graphic>
      </p:graphicFrame>
      <p:sp>
        <p:nvSpPr>
          <p:cNvPr id="5" name="TextBox 3"/>
          <p:cNvSpPr txBox="1">
            <a:spLocks noChangeArrowheads="1"/>
          </p:cNvSpPr>
          <p:nvPr/>
        </p:nvSpPr>
        <p:spPr bwMode="auto">
          <a:xfrm>
            <a:off x="1527572" y="5300664"/>
            <a:ext cx="2286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500" b="1" dirty="0"/>
              <a:t>Source : BAS</a:t>
            </a:r>
          </a:p>
        </p:txBody>
      </p:sp>
    </p:spTree>
    <p:extLst>
      <p:ext uri="{BB962C8B-B14F-4D97-AF65-F5344CB8AC3E}">
        <p14:creationId xmlns:p14="http://schemas.microsoft.com/office/powerpoint/2010/main" val="3355745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PowerPoint Designs\river-jungle.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990600"/>
            <a:ext cx="8686800" cy="4876800"/>
          </a:xfrm>
          <a:prstGeom prst="rect">
            <a:avLst/>
          </a:prstGeom>
          <a:noFill/>
          <a:ln>
            <a:noFill/>
          </a:ln>
        </p:spPr>
      </p:pic>
      <p:sp>
        <p:nvSpPr>
          <p:cNvPr id="3" name="WordArt 5" descr="Paper bag"/>
          <p:cNvSpPr>
            <a:spLocks noChangeArrowheads="1" noChangeShapeType="1" noTextEdit="1"/>
          </p:cNvSpPr>
          <p:nvPr/>
        </p:nvSpPr>
        <p:spPr bwMode="auto">
          <a:xfrm>
            <a:off x="2457450" y="1371600"/>
            <a:ext cx="3829050" cy="514350"/>
          </a:xfrm>
          <a:prstGeom prst="rect">
            <a:avLst/>
          </a:prstGeom>
        </p:spPr>
        <p:txBody>
          <a:bodyPr wrap="none" fromWordArt="1">
            <a:prstTxWarp prst="textPlain">
              <a:avLst>
                <a:gd name="adj" fmla="val 50000"/>
              </a:avLst>
            </a:prstTxWarp>
          </a:bodyPr>
          <a:lstStyle/>
          <a:p>
            <a:pPr algn="ctr"/>
            <a:r>
              <a:rPr lang="en-US" sz="30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Production (MT)</a:t>
            </a:r>
          </a:p>
        </p:txBody>
      </p:sp>
      <p:graphicFrame>
        <p:nvGraphicFramePr>
          <p:cNvPr id="5" name="Table 4"/>
          <p:cNvGraphicFramePr>
            <a:graphicFrameLocks noGrp="1"/>
          </p:cNvGraphicFramePr>
          <p:nvPr>
            <p:extLst/>
          </p:nvPr>
        </p:nvGraphicFramePr>
        <p:xfrm>
          <a:off x="647699" y="2110633"/>
          <a:ext cx="7696203" cy="3067200"/>
        </p:xfrm>
        <a:graphic>
          <a:graphicData uri="http://schemas.openxmlformats.org/drawingml/2006/table">
            <a:tbl>
              <a:tblPr firstRow="1" bandRow="1">
                <a:tableStyleId>{073A0DAA-6AF3-43AB-8588-CEC1D06C72B9}</a:tableStyleId>
              </a:tblPr>
              <a:tblGrid>
                <a:gridCol w="1785148"/>
                <a:gridCol w="1552064"/>
                <a:gridCol w="1452997"/>
                <a:gridCol w="1452997"/>
                <a:gridCol w="1452997"/>
              </a:tblGrid>
              <a:tr h="766800">
                <a:tc>
                  <a:txBody>
                    <a:bodyPr/>
                    <a:lstStyle/>
                    <a:p>
                      <a:r>
                        <a:rPr lang="en-US" sz="2100" dirty="0" smtClean="0">
                          <a:solidFill>
                            <a:schemeClr val="tx1"/>
                          </a:solidFill>
                        </a:rPr>
                        <a:t> Year</a:t>
                      </a:r>
                      <a:endParaRPr lang="en-US" sz="2100" dirty="0"/>
                    </a:p>
                  </a:txBody>
                  <a:tcPr marL="68580" marR="68580" marT="34293" marB="34293">
                    <a:solidFill>
                      <a:schemeClr val="accent5">
                        <a:lumMod val="90000"/>
                      </a:schemeClr>
                    </a:solidFill>
                  </a:tcPr>
                </a:tc>
                <a:tc>
                  <a:txBody>
                    <a:bodyPr/>
                    <a:lstStyle/>
                    <a:p>
                      <a:pPr algn="ctr"/>
                      <a:r>
                        <a:rPr lang="en-US" sz="1800" dirty="0" smtClean="0">
                          <a:solidFill>
                            <a:schemeClr val="tx1"/>
                          </a:solidFill>
                        </a:rPr>
                        <a:t>2013</a:t>
                      </a:r>
                      <a:endParaRPr lang="en-US" sz="1800" dirty="0">
                        <a:solidFill>
                          <a:schemeClr val="tx1"/>
                        </a:solidFill>
                      </a:endParaRPr>
                    </a:p>
                  </a:txBody>
                  <a:tcPr marL="68580" marR="68580" marT="34293" marB="34293">
                    <a:solidFill>
                      <a:schemeClr val="accent5">
                        <a:lumMod val="90000"/>
                      </a:schemeClr>
                    </a:solidFill>
                  </a:tcPr>
                </a:tc>
                <a:tc>
                  <a:txBody>
                    <a:bodyPr/>
                    <a:lstStyle/>
                    <a:p>
                      <a:pPr algn="ctr"/>
                      <a:r>
                        <a:rPr lang="en-US" sz="1800" dirty="0" smtClean="0">
                          <a:solidFill>
                            <a:schemeClr val="tx1"/>
                          </a:solidFill>
                        </a:rPr>
                        <a:t>2014</a:t>
                      </a:r>
                      <a:endParaRPr lang="en-US" sz="1800" dirty="0">
                        <a:solidFill>
                          <a:schemeClr val="tx1"/>
                        </a:solidFill>
                      </a:endParaRPr>
                    </a:p>
                  </a:txBody>
                  <a:tcPr marL="68580" marR="68580" marT="34293" marB="34293">
                    <a:solidFill>
                      <a:schemeClr val="accent5">
                        <a:lumMod val="90000"/>
                      </a:schemeClr>
                    </a:solidFill>
                  </a:tcPr>
                </a:tc>
                <a:tc>
                  <a:txBody>
                    <a:bodyPr/>
                    <a:lstStyle/>
                    <a:p>
                      <a:pPr algn="ctr"/>
                      <a:r>
                        <a:rPr lang="en-US" sz="1800" dirty="0" smtClean="0">
                          <a:solidFill>
                            <a:schemeClr val="tx1"/>
                          </a:solidFill>
                        </a:rPr>
                        <a:t>2015</a:t>
                      </a:r>
                      <a:endParaRPr lang="en-US" sz="1800" dirty="0">
                        <a:solidFill>
                          <a:schemeClr val="tx1"/>
                        </a:solidFill>
                      </a:endParaRPr>
                    </a:p>
                  </a:txBody>
                  <a:tcPr marL="68580" marR="68580" marT="34293" marB="34293">
                    <a:solidFill>
                      <a:schemeClr val="accent5">
                        <a:lumMod val="90000"/>
                      </a:schemeClr>
                    </a:solidFill>
                  </a:tcPr>
                </a:tc>
                <a:tc>
                  <a:txBody>
                    <a:bodyPr/>
                    <a:lstStyle/>
                    <a:p>
                      <a:pPr algn="ctr"/>
                      <a:r>
                        <a:rPr lang="en-US" sz="1800" dirty="0" smtClean="0">
                          <a:solidFill>
                            <a:schemeClr val="tx1"/>
                          </a:solidFill>
                        </a:rPr>
                        <a:t>2016</a:t>
                      </a:r>
                      <a:endParaRPr lang="en-US" sz="1800" dirty="0">
                        <a:solidFill>
                          <a:schemeClr val="tx1"/>
                        </a:solidFill>
                      </a:endParaRPr>
                    </a:p>
                  </a:txBody>
                  <a:tcPr marL="68580" marR="68580" marT="34293" marB="34293">
                    <a:solidFill>
                      <a:schemeClr val="accent5">
                        <a:lumMod val="90000"/>
                      </a:schemeClr>
                    </a:solidFill>
                  </a:tcPr>
                </a:tc>
              </a:tr>
              <a:tr h="766800">
                <a:tc>
                  <a:txBody>
                    <a:bodyPr/>
                    <a:lstStyle/>
                    <a:p>
                      <a:r>
                        <a:rPr lang="en-US" sz="1800" b="1" dirty="0" smtClean="0"/>
                        <a:t>Philippines</a:t>
                      </a:r>
                      <a:endParaRPr lang="en-US" sz="1800" b="1" dirty="0"/>
                    </a:p>
                  </a:txBody>
                  <a:tcPr marL="68580" marR="68580" marT="34293" marB="34293"/>
                </a:tc>
                <a:tc>
                  <a:txBody>
                    <a:bodyPr/>
                    <a:lstStyle/>
                    <a:p>
                      <a:r>
                        <a:rPr lang="en-PH" sz="1600" dirty="0" smtClean="0">
                          <a:effectLst/>
                          <a:latin typeface="Arial" panose="020B0604020202020204" pitchFamily="34" charset="0"/>
                        </a:rPr>
                        <a:t>     2,557,109</a:t>
                      </a:r>
                      <a:endParaRPr lang="en-PH" sz="1600" dirty="0">
                        <a:effectLst/>
                        <a:latin typeface="Arial" panose="020B0604020202020204" pitchFamily="34" charset="0"/>
                      </a:endParaRPr>
                    </a:p>
                  </a:txBody>
                  <a:tcPr marL="57150" marR="57150" marT="34290" marB="34290"/>
                </a:tc>
                <a:tc>
                  <a:txBody>
                    <a:bodyPr/>
                    <a:lstStyle/>
                    <a:p>
                      <a:r>
                        <a:rPr lang="en-PH" sz="1600" dirty="0" smtClean="0">
                          <a:effectLst/>
                          <a:latin typeface="Arial" panose="020B0604020202020204" pitchFamily="34" charset="0"/>
                        </a:rPr>
                        <a:t>   2,567,495</a:t>
                      </a:r>
                      <a:endParaRPr lang="en-PH" sz="1600" dirty="0">
                        <a:effectLst/>
                        <a:latin typeface="Arial" panose="020B0604020202020204" pitchFamily="34" charset="0"/>
                      </a:endParaRPr>
                    </a:p>
                  </a:txBody>
                  <a:tcPr marL="57150" marR="57150" marT="34290" marB="34290"/>
                </a:tc>
                <a:tc>
                  <a:txBody>
                    <a:bodyPr/>
                    <a:lstStyle/>
                    <a:p>
                      <a:r>
                        <a:rPr lang="en-PH" sz="1600" dirty="0" smtClean="0">
                          <a:effectLst/>
                          <a:latin typeface="Arial" panose="020B0604020202020204" pitchFamily="34" charset="0"/>
                        </a:rPr>
                        <a:t>   2,627,129</a:t>
                      </a:r>
                      <a:endParaRPr lang="en-PH" sz="1600" dirty="0">
                        <a:effectLst/>
                        <a:latin typeface="Arial" panose="020B0604020202020204" pitchFamily="34" charset="0"/>
                      </a:endParaRPr>
                    </a:p>
                  </a:txBody>
                  <a:tcPr marL="57150" marR="57150" marT="34290" marB="34290"/>
                </a:tc>
                <a:tc>
                  <a:txBody>
                    <a:bodyPr/>
                    <a:lstStyle/>
                    <a:p>
                      <a:r>
                        <a:rPr lang="en-PH" sz="1600" dirty="0" smtClean="0">
                          <a:effectLst/>
                          <a:latin typeface="Arial" panose="020B0604020202020204" pitchFamily="34" charset="0"/>
                        </a:rPr>
                        <a:t>   2,474,199</a:t>
                      </a:r>
                      <a:endParaRPr lang="en-PH" sz="1600" dirty="0">
                        <a:effectLst/>
                        <a:latin typeface="Arial" panose="020B0604020202020204" pitchFamily="34" charset="0"/>
                      </a:endParaRPr>
                    </a:p>
                  </a:txBody>
                  <a:tcPr marL="57150" marR="57150" marT="34290" marB="34290"/>
                </a:tc>
              </a:tr>
              <a:tr h="766800">
                <a:tc>
                  <a:txBody>
                    <a:bodyPr/>
                    <a:lstStyle/>
                    <a:p>
                      <a:r>
                        <a:rPr lang="en-US" sz="1800" b="1" dirty="0" err="1" smtClean="0"/>
                        <a:t>Calabarzon</a:t>
                      </a:r>
                      <a:endParaRPr lang="en-US" sz="1800" b="1" dirty="0"/>
                    </a:p>
                  </a:txBody>
                  <a:tcPr marL="68580" marR="68580" marT="34293" marB="34293"/>
                </a:tc>
                <a:tc>
                  <a:txBody>
                    <a:bodyPr/>
                    <a:lstStyle/>
                    <a:p>
                      <a:pPr algn="ctr"/>
                      <a:r>
                        <a:rPr lang="en-PH" b="0" dirty="0">
                          <a:effectLst/>
                          <a:latin typeface="Arial" panose="020B0604020202020204" pitchFamily="34" charset="0"/>
                        </a:rPr>
                        <a:t>77,558.71</a:t>
                      </a:r>
                    </a:p>
                  </a:txBody>
                  <a:tcPr marL="76200" marR="76200"/>
                </a:tc>
                <a:tc>
                  <a:txBody>
                    <a:bodyPr/>
                    <a:lstStyle/>
                    <a:p>
                      <a:pPr algn="ctr"/>
                      <a:r>
                        <a:rPr lang="en-PH" b="0" dirty="0">
                          <a:effectLst/>
                          <a:latin typeface="Arial" panose="020B0604020202020204" pitchFamily="34" charset="0"/>
                        </a:rPr>
                        <a:t>68,599.75</a:t>
                      </a:r>
                    </a:p>
                  </a:txBody>
                  <a:tcPr marL="76200" marR="76200"/>
                </a:tc>
                <a:tc>
                  <a:txBody>
                    <a:bodyPr/>
                    <a:lstStyle/>
                    <a:p>
                      <a:pPr algn="ctr"/>
                      <a:r>
                        <a:rPr lang="en-PH" b="0" dirty="0">
                          <a:effectLst/>
                          <a:latin typeface="Arial" panose="020B0604020202020204" pitchFamily="34" charset="0"/>
                        </a:rPr>
                        <a:t>62,624.06</a:t>
                      </a:r>
                    </a:p>
                  </a:txBody>
                  <a:tcPr marL="76200" marR="76200"/>
                </a:tc>
                <a:tc>
                  <a:txBody>
                    <a:bodyPr/>
                    <a:lstStyle/>
                    <a:p>
                      <a:pPr algn="ctr"/>
                      <a:r>
                        <a:rPr lang="en-PH" b="0" dirty="0" smtClean="0">
                          <a:effectLst/>
                          <a:latin typeface="Arial" panose="020B0604020202020204" pitchFamily="34" charset="0"/>
                        </a:rPr>
                        <a:t>74,011</a:t>
                      </a:r>
                      <a:endParaRPr lang="en-PH" b="0" dirty="0">
                        <a:effectLst/>
                        <a:latin typeface="Arial" panose="020B0604020202020204" pitchFamily="34" charset="0"/>
                      </a:endParaRPr>
                    </a:p>
                  </a:txBody>
                  <a:tcPr marL="76200" marR="76200"/>
                </a:tc>
              </a:tr>
              <a:tr h="766800">
                <a:tc>
                  <a:txBody>
                    <a:bodyPr/>
                    <a:lstStyle/>
                    <a:p>
                      <a:endParaRPr lang="en-US" sz="1800" b="1" dirty="0" smtClean="0"/>
                    </a:p>
                    <a:p>
                      <a:r>
                        <a:rPr lang="en-US" sz="1800" b="1" dirty="0" smtClean="0"/>
                        <a:t>%</a:t>
                      </a:r>
                      <a:r>
                        <a:rPr lang="en-US" sz="1800" b="1" baseline="0" dirty="0" smtClean="0"/>
                        <a:t> Share</a:t>
                      </a:r>
                      <a:endParaRPr lang="en-US" sz="1800" b="1" dirty="0"/>
                    </a:p>
                  </a:txBody>
                  <a:tcPr marL="68580" marR="68580" marT="34293" marB="34293"/>
                </a:tc>
                <a:tc>
                  <a:txBody>
                    <a:bodyPr/>
                    <a:lstStyle/>
                    <a:p>
                      <a:pPr algn="ctr"/>
                      <a:endParaRPr lang="en-PH" sz="1600" b="1" dirty="0"/>
                    </a:p>
                    <a:p>
                      <a:pPr algn="ctr"/>
                      <a:r>
                        <a:rPr lang="en-PH" sz="1600" b="1" dirty="0" smtClean="0"/>
                        <a:t>3.0</a:t>
                      </a:r>
                      <a:endParaRPr lang="en-PH" sz="1600" b="1" dirty="0"/>
                    </a:p>
                  </a:txBody>
                  <a:tcPr marL="68580" marR="68580" marT="34293" marB="34293"/>
                </a:tc>
                <a:tc>
                  <a:txBody>
                    <a:bodyPr/>
                    <a:lstStyle/>
                    <a:p>
                      <a:pPr algn="ctr"/>
                      <a:endParaRPr lang="en-PH" sz="1600" b="1" dirty="0" smtClean="0"/>
                    </a:p>
                    <a:p>
                      <a:pPr algn="ctr"/>
                      <a:r>
                        <a:rPr lang="en-PH" sz="1600" b="1" dirty="0" smtClean="0"/>
                        <a:t>2.7</a:t>
                      </a:r>
                      <a:endParaRPr lang="en-PH" sz="1600" b="1" dirty="0"/>
                    </a:p>
                  </a:txBody>
                  <a:tcPr marL="68580" marR="68580" marT="34293" marB="34293"/>
                </a:tc>
                <a:tc>
                  <a:txBody>
                    <a:bodyPr/>
                    <a:lstStyle/>
                    <a:p>
                      <a:pPr algn="ctr"/>
                      <a:endParaRPr lang="en-PH" sz="1600" b="1" dirty="0" smtClean="0"/>
                    </a:p>
                    <a:p>
                      <a:pPr algn="ctr"/>
                      <a:r>
                        <a:rPr lang="en-PH" sz="1600" b="1" dirty="0" smtClean="0"/>
                        <a:t>2.4</a:t>
                      </a:r>
                      <a:endParaRPr lang="en-PH" sz="1600" b="1" dirty="0"/>
                    </a:p>
                  </a:txBody>
                  <a:tcPr marL="68580" marR="68580" marT="34293" marB="34293"/>
                </a:tc>
                <a:tc>
                  <a:txBody>
                    <a:bodyPr/>
                    <a:lstStyle/>
                    <a:p>
                      <a:pPr algn="ctr"/>
                      <a:endParaRPr lang="en-PH" sz="1600" b="1" dirty="0" smtClean="0"/>
                    </a:p>
                    <a:p>
                      <a:pPr algn="ctr"/>
                      <a:r>
                        <a:rPr lang="en-PH" sz="1600" b="1" dirty="0" smtClean="0"/>
                        <a:t>3.0</a:t>
                      </a:r>
                      <a:endParaRPr lang="en-PH" sz="1600" b="1" dirty="0"/>
                    </a:p>
                  </a:txBody>
                  <a:tcPr marL="68580" marR="68580" marT="34293" marB="34293"/>
                </a:tc>
              </a:tr>
            </a:tbl>
          </a:graphicData>
        </a:graphic>
      </p:graphicFrame>
      <p:sp>
        <p:nvSpPr>
          <p:cNvPr id="6" name="TextBox 6"/>
          <p:cNvSpPr txBox="1">
            <a:spLocks noChangeArrowheads="1"/>
          </p:cNvSpPr>
          <p:nvPr/>
        </p:nvSpPr>
        <p:spPr bwMode="auto">
          <a:xfrm>
            <a:off x="2000250" y="5257801"/>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500" b="1" dirty="0"/>
              <a:t>Source : BAS</a:t>
            </a:r>
          </a:p>
        </p:txBody>
      </p:sp>
    </p:spTree>
    <p:extLst>
      <p:ext uri="{BB962C8B-B14F-4D97-AF65-F5344CB8AC3E}">
        <p14:creationId xmlns:p14="http://schemas.microsoft.com/office/powerpoint/2010/main" val="9399665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063" y="533400"/>
            <a:ext cx="6447501" cy="547352"/>
          </a:xfrm>
        </p:spPr>
        <p:txBody>
          <a:bodyPr>
            <a:normAutofit fontScale="90000"/>
          </a:bodyPr>
          <a:lstStyle/>
          <a:p>
            <a:r>
              <a:rPr lang="en-US" b="1" dirty="0"/>
              <a:t>OPPORTUNITIES </a:t>
            </a:r>
            <a:endParaRPr lang="en-US" dirty="0"/>
          </a:p>
        </p:txBody>
      </p:sp>
      <p:sp>
        <p:nvSpPr>
          <p:cNvPr id="3" name="Content Placeholder 2"/>
          <p:cNvSpPr>
            <a:spLocks noGrp="1"/>
          </p:cNvSpPr>
          <p:nvPr>
            <p:ph idx="1"/>
          </p:nvPr>
        </p:nvSpPr>
        <p:spPr>
          <a:xfrm>
            <a:off x="992063" y="1303453"/>
            <a:ext cx="6678411" cy="4273476"/>
          </a:xfrm>
        </p:spPr>
        <p:txBody>
          <a:bodyPr>
            <a:normAutofit/>
          </a:bodyPr>
          <a:lstStyle/>
          <a:p>
            <a:pPr lvl="0"/>
            <a:r>
              <a:rPr lang="en-US" sz="1500" dirty="0"/>
              <a:t>The domestic market is vastly undersupplied</a:t>
            </a:r>
          </a:p>
          <a:p>
            <a:pPr lvl="0"/>
            <a:r>
              <a:rPr lang="en-US" sz="1500" dirty="0"/>
              <a:t>Impending global supply shortfall, demand on upward trend</a:t>
            </a:r>
          </a:p>
          <a:p>
            <a:pPr lvl="0"/>
            <a:r>
              <a:rPr lang="en-US" sz="1500" dirty="0"/>
              <a:t>Underutilized capacity, presence of support facilities</a:t>
            </a:r>
          </a:p>
          <a:p>
            <a:pPr lvl="0"/>
            <a:r>
              <a:rPr lang="en-US" sz="1500" dirty="0"/>
              <a:t> Increase demand for cacao  processed products, i.e. chocolate</a:t>
            </a:r>
          </a:p>
          <a:p>
            <a:pPr lvl="0"/>
            <a:r>
              <a:rPr lang="en-US" sz="1500" dirty="0"/>
              <a:t>Higher profit margin for value added products</a:t>
            </a:r>
          </a:p>
          <a:p>
            <a:pPr lvl="0"/>
            <a:r>
              <a:rPr lang="en-US" sz="1500" dirty="0"/>
              <a:t>Presence of consolidators/exporters</a:t>
            </a:r>
          </a:p>
          <a:p>
            <a:pPr lvl="0"/>
            <a:r>
              <a:rPr lang="en-US" sz="1500" dirty="0"/>
              <a:t>Entry of  new players, encourage competition &amp; pushes prices</a:t>
            </a:r>
          </a:p>
          <a:p>
            <a:pPr lvl="0"/>
            <a:r>
              <a:rPr lang="en-US" sz="1500" dirty="0"/>
              <a:t>Premium price for fermented and certified cacao </a:t>
            </a:r>
          </a:p>
          <a:p>
            <a:pPr lvl="0"/>
            <a:r>
              <a:rPr lang="en-US" sz="1500" dirty="0"/>
              <a:t>Large coconut and banana areas  available for inter cropping</a:t>
            </a:r>
          </a:p>
          <a:p>
            <a:pPr lvl="0"/>
            <a:r>
              <a:rPr lang="en-US" sz="1500" dirty="0"/>
              <a:t>Availability of government support programs</a:t>
            </a:r>
          </a:p>
          <a:p>
            <a:pPr lvl="0"/>
            <a:r>
              <a:rPr lang="en-US" sz="1500" dirty="0"/>
              <a:t>Extensive R&amp;D on varietal improvement</a:t>
            </a:r>
          </a:p>
          <a:p>
            <a:pPr lvl="0"/>
            <a:r>
              <a:rPr lang="en-US" sz="1500" dirty="0"/>
              <a:t>Good </a:t>
            </a:r>
            <a:r>
              <a:rPr lang="en-US" sz="1500" dirty="0" err="1"/>
              <a:t>germplasm</a:t>
            </a:r>
            <a:r>
              <a:rPr lang="en-US" sz="1500" dirty="0"/>
              <a:t> </a:t>
            </a:r>
          </a:p>
          <a:p>
            <a:pPr lvl="0"/>
            <a:r>
              <a:rPr lang="en-US" sz="1500" dirty="0"/>
              <a:t>Government Seedlings Dispersal Program</a:t>
            </a:r>
          </a:p>
          <a:p>
            <a:pPr lvl="0"/>
            <a:r>
              <a:rPr lang="en-US" sz="1500" dirty="0"/>
              <a:t>Availability of input suppliers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1074" y="4903537"/>
            <a:ext cx="717823" cy="650646"/>
          </a:xfrm>
          <a:prstGeom prst="roundRect">
            <a:avLst>
              <a:gd name="adj" fmla="val 22252"/>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8896" y="5123565"/>
            <a:ext cx="743968" cy="625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55202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6447501" cy="547352"/>
          </a:xfrm>
        </p:spPr>
        <p:txBody>
          <a:bodyPr>
            <a:normAutofit fontScale="90000"/>
          </a:bodyPr>
          <a:lstStyle/>
          <a:p>
            <a:r>
              <a:rPr lang="en-US" b="1" dirty="0"/>
              <a:t>CONSTRAINTS</a:t>
            </a:r>
            <a:endParaRPr lang="en-US" dirty="0"/>
          </a:p>
        </p:txBody>
      </p:sp>
      <p:sp>
        <p:nvSpPr>
          <p:cNvPr id="3" name="Content Placeholder 2"/>
          <p:cNvSpPr>
            <a:spLocks noGrp="1"/>
          </p:cNvSpPr>
          <p:nvPr>
            <p:ph idx="1"/>
          </p:nvPr>
        </p:nvSpPr>
        <p:spPr>
          <a:xfrm>
            <a:off x="1058572" y="1475436"/>
            <a:ext cx="6678411" cy="4182414"/>
          </a:xfrm>
        </p:spPr>
        <p:txBody>
          <a:bodyPr>
            <a:normAutofit/>
          </a:bodyPr>
          <a:lstStyle/>
          <a:p>
            <a:pPr lvl="0"/>
            <a:r>
              <a:rPr lang="en-US" sz="1500" dirty="0"/>
              <a:t>High transport cost</a:t>
            </a:r>
          </a:p>
          <a:p>
            <a:pPr lvl="0"/>
            <a:r>
              <a:rPr lang="en-US" sz="1500" dirty="0"/>
              <a:t>Stringent quality standards requirements</a:t>
            </a:r>
          </a:p>
          <a:p>
            <a:pPr lvl="0"/>
            <a:r>
              <a:rPr lang="en-US" sz="1500" dirty="0"/>
              <a:t>Beans production still limited</a:t>
            </a:r>
          </a:p>
          <a:p>
            <a:pPr lvl="0"/>
            <a:r>
              <a:rPr lang="en-US" sz="1500" dirty="0"/>
              <a:t>Limited value adding activities and inadequate </a:t>
            </a:r>
          </a:p>
          <a:p>
            <a:pPr lvl="0"/>
            <a:r>
              <a:rPr lang="en-US" sz="1500" dirty="0"/>
              <a:t>Low level of consciousness on product quality &amp; standards</a:t>
            </a:r>
          </a:p>
          <a:p>
            <a:pPr lvl="0"/>
            <a:r>
              <a:rPr lang="en-US" sz="1500" dirty="0"/>
              <a:t>Price fluctuation, cacao being a globally traded commodity</a:t>
            </a:r>
          </a:p>
          <a:p>
            <a:pPr lvl="0"/>
            <a:r>
              <a:rPr lang="en-US" sz="1500" dirty="0"/>
              <a:t>Inadequate fermentation facilities and  skills on fermentation</a:t>
            </a:r>
          </a:p>
          <a:p>
            <a:pPr lvl="0"/>
            <a:r>
              <a:rPr lang="en-US" sz="1500" dirty="0"/>
              <a:t>Low farm productivity level, low level of skills on GAP</a:t>
            </a:r>
          </a:p>
          <a:p>
            <a:pPr lvl="0"/>
            <a:r>
              <a:rPr lang="en-US" sz="1500" dirty="0"/>
              <a:t>Inadequate post harvest facilities basic infrastructures </a:t>
            </a:r>
          </a:p>
          <a:p>
            <a:pPr lvl="0"/>
            <a:r>
              <a:rPr lang="en-US" sz="1500" dirty="0"/>
              <a:t>Inadequate supply of good quality seedling materials </a:t>
            </a:r>
          </a:p>
          <a:p>
            <a:pPr lvl="0"/>
            <a:r>
              <a:rPr lang="en-US" sz="1500" dirty="0"/>
              <a:t>Limited access to high yielding scion/clone materials</a:t>
            </a:r>
          </a:p>
          <a:p>
            <a:pPr lvl="0"/>
            <a:r>
              <a:rPr lang="en-US" sz="1500" dirty="0"/>
              <a:t>Proliferation of  non-accredited nurseries   </a:t>
            </a:r>
          </a:p>
          <a:p>
            <a:pPr lvl="0"/>
            <a:r>
              <a:rPr lang="en-US" sz="1500" dirty="0"/>
              <a:t>High cost of farm inputs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1074" y="4903537"/>
            <a:ext cx="717823" cy="650646"/>
          </a:xfrm>
          <a:prstGeom prst="roundRect">
            <a:avLst>
              <a:gd name="adj" fmla="val 22252"/>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8896" y="5123565"/>
            <a:ext cx="743968" cy="625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5164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25156"/>
            <a:ext cx="6447501" cy="990600"/>
          </a:xfrm>
        </p:spPr>
        <p:txBody>
          <a:bodyPr/>
          <a:lstStyle/>
          <a:p>
            <a:r>
              <a:rPr lang="en-PH" dirty="0"/>
              <a:t>Targets</a:t>
            </a:r>
            <a:endParaRPr lang="en-US" dirty="0"/>
          </a:p>
        </p:txBody>
      </p:sp>
      <p:sp>
        <p:nvSpPr>
          <p:cNvPr id="3" name="Content Placeholder 2"/>
          <p:cNvSpPr>
            <a:spLocks noGrp="1"/>
          </p:cNvSpPr>
          <p:nvPr>
            <p:ph idx="1"/>
          </p:nvPr>
        </p:nvSpPr>
        <p:spPr>
          <a:xfrm>
            <a:off x="487530" y="1832835"/>
            <a:ext cx="2982414" cy="3487233"/>
          </a:xfrm>
        </p:spPr>
        <p:txBody>
          <a:bodyPr>
            <a:normAutofit/>
          </a:bodyPr>
          <a:lstStyle/>
          <a:p>
            <a:r>
              <a:rPr lang="en-PH" sz="1500" dirty="0"/>
              <a:t>At least 50M cacao trees producing 2.0 kilogram (kg) dried beans equivalent per tree </a:t>
            </a:r>
          </a:p>
          <a:p>
            <a:r>
              <a:rPr lang="en-PH" sz="1500" dirty="0"/>
              <a:t>At least 100,000MT production volume of quality cacao beans;</a:t>
            </a:r>
          </a:p>
          <a:p>
            <a:r>
              <a:rPr lang="en-PH" sz="1500" dirty="0"/>
              <a:t> At least 100,000 farmers getting additional income of Php130,000.00 per hectare/year; and,</a:t>
            </a:r>
          </a:p>
          <a:p>
            <a:r>
              <a:rPr lang="en-PH" sz="1500" dirty="0"/>
              <a:t>Additional export earnings of at least USD 250-M</a:t>
            </a:r>
          </a:p>
          <a:p>
            <a:endParaRPr lang="en-US" sz="15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1074" y="4903537"/>
            <a:ext cx="717823" cy="650646"/>
          </a:xfrm>
          <a:prstGeom prst="roundRect">
            <a:avLst>
              <a:gd name="adj" fmla="val 22252"/>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8896" y="5123565"/>
            <a:ext cx="743968" cy="625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itle 1"/>
          <p:cNvSpPr txBox="1">
            <a:spLocks/>
          </p:cNvSpPr>
          <p:nvPr/>
        </p:nvSpPr>
        <p:spPr>
          <a:xfrm>
            <a:off x="4289447" y="1133617"/>
            <a:ext cx="3465349" cy="655092"/>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PH" sz="2700" dirty="0"/>
              <a:t>Regional Commitments</a:t>
            </a:r>
          </a:p>
        </p:txBody>
      </p:sp>
      <p:sp>
        <p:nvSpPr>
          <p:cNvPr id="8" name="Content Placeholder 2"/>
          <p:cNvSpPr txBox="1">
            <a:spLocks/>
          </p:cNvSpPr>
          <p:nvPr/>
        </p:nvSpPr>
        <p:spPr>
          <a:xfrm>
            <a:off x="4034449" y="1715122"/>
            <a:ext cx="4676429" cy="1936506"/>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14313" indent="-214313">
              <a:buFont typeface="Arial" pitchFamily="34" charset="0"/>
              <a:buChar char="•"/>
            </a:pPr>
            <a:r>
              <a:rPr lang="en-PH" sz="1350" dirty="0">
                <a:solidFill>
                  <a:schemeClr val="tx1"/>
                </a:solidFill>
              </a:rPr>
              <a:t>With these targets, seventeen (17) regions in the country signified their commitment to participate in the attainment of the industry goal and objectives by taking a percentage share from the national target.</a:t>
            </a:r>
          </a:p>
          <a:p>
            <a:endParaRPr lang="en-PH" sz="1350" dirty="0">
              <a:solidFill>
                <a:schemeClr val="tx1"/>
              </a:solidFill>
            </a:endParaRPr>
          </a:p>
        </p:txBody>
      </p:sp>
      <p:pic>
        <p:nvPicPr>
          <p:cNvPr id="9" name="Content Placeholder 3"/>
          <p:cNvPicPr>
            <a:picLocks noChangeAspect="1"/>
          </p:cNvPicPr>
          <p:nvPr/>
        </p:nvPicPr>
        <p:blipFill>
          <a:blip r:embed="rId4"/>
          <a:stretch>
            <a:fillRect/>
          </a:stretch>
        </p:blipFill>
        <p:spPr>
          <a:xfrm>
            <a:off x="4034449" y="2683375"/>
            <a:ext cx="4676429" cy="3189428"/>
          </a:xfrm>
          <a:prstGeom prst="rect">
            <a:avLst/>
          </a:prstGeom>
        </p:spPr>
      </p:pic>
    </p:spTree>
    <p:extLst>
      <p:ext uri="{BB962C8B-B14F-4D97-AF65-F5344CB8AC3E}">
        <p14:creationId xmlns:p14="http://schemas.microsoft.com/office/powerpoint/2010/main" val="27061699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4800600" cy="1066800"/>
          </a:xfrm>
        </p:spPr>
        <p:style>
          <a:lnRef idx="2">
            <a:schemeClr val="accent1"/>
          </a:lnRef>
          <a:fillRef idx="1">
            <a:schemeClr val="lt1"/>
          </a:fillRef>
          <a:effectRef idx="0">
            <a:schemeClr val="accent1"/>
          </a:effectRef>
          <a:fontRef idx="minor">
            <a:schemeClr val="dk1"/>
          </a:fontRef>
        </p:style>
        <p:txBody>
          <a:bodyPr>
            <a:normAutofit/>
          </a:bodyPr>
          <a:lstStyle/>
          <a:p>
            <a:r>
              <a:rPr lang="en-PH" sz="2000" dirty="0" smtClean="0">
                <a:solidFill>
                  <a:srgbClr val="FF0000"/>
                </a:solidFill>
              </a:rPr>
              <a:t>VISION</a:t>
            </a:r>
            <a:br>
              <a:rPr lang="en-PH" sz="2000" dirty="0" smtClean="0">
                <a:solidFill>
                  <a:srgbClr val="FF0000"/>
                </a:solidFill>
              </a:rPr>
            </a:br>
            <a:r>
              <a:rPr lang="en-PH" sz="2000" dirty="0"/>
              <a:t>To have a productive community</a:t>
            </a:r>
            <a:endParaRPr lang="en-PH" sz="2000" dirty="0">
              <a:solidFill>
                <a:srgbClr val="FF0000"/>
              </a:solidFill>
            </a:endParaRPr>
          </a:p>
        </p:txBody>
      </p:sp>
      <p:sp>
        <p:nvSpPr>
          <p:cNvPr id="3" name="Content Placeholder 2"/>
          <p:cNvSpPr>
            <a:spLocks noGrp="1"/>
          </p:cNvSpPr>
          <p:nvPr>
            <p:ph idx="1"/>
          </p:nvPr>
        </p:nvSpPr>
        <p:spPr>
          <a:xfrm>
            <a:off x="2057400" y="1981200"/>
            <a:ext cx="4953000" cy="1752600"/>
          </a:xfrm>
        </p:spPr>
        <p:style>
          <a:lnRef idx="2">
            <a:schemeClr val="accent2"/>
          </a:lnRef>
          <a:fillRef idx="1">
            <a:schemeClr val="lt1"/>
          </a:fillRef>
          <a:effectRef idx="0">
            <a:schemeClr val="accent2"/>
          </a:effectRef>
          <a:fontRef idx="minor">
            <a:schemeClr val="dk1"/>
          </a:fontRef>
        </p:style>
        <p:txBody>
          <a:bodyPr>
            <a:normAutofit fontScale="25000" lnSpcReduction="20000"/>
          </a:bodyPr>
          <a:lstStyle/>
          <a:p>
            <a:pPr marL="0" indent="0">
              <a:buNone/>
            </a:pPr>
            <a:endParaRPr lang="en-PH" dirty="0"/>
          </a:p>
          <a:p>
            <a:pPr marL="0" indent="0">
              <a:buNone/>
            </a:pPr>
            <a:r>
              <a:rPr lang="en-PH" sz="8000" dirty="0" smtClean="0"/>
              <a:t>                              </a:t>
            </a:r>
            <a:r>
              <a:rPr lang="en-PH" sz="8000" dirty="0" smtClean="0">
                <a:solidFill>
                  <a:srgbClr val="FF0000"/>
                </a:solidFill>
              </a:rPr>
              <a:t>MISSION</a:t>
            </a:r>
          </a:p>
          <a:p>
            <a:pPr marL="0" indent="0">
              <a:buNone/>
            </a:pPr>
            <a:r>
              <a:rPr lang="en-PH" sz="8000" dirty="0" smtClean="0"/>
              <a:t>Empower the farmers especially the high   value crops producer</a:t>
            </a:r>
          </a:p>
          <a:p>
            <a:pPr marL="0" indent="0">
              <a:buNone/>
            </a:pPr>
            <a:r>
              <a:rPr lang="en-PH" sz="8000" dirty="0" smtClean="0"/>
              <a:t>Attain food sufficiency and economic growth</a:t>
            </a:r>
          </a:p>
          <a:p>
            <a:pPr marL="0" indent="0">
              <a:buNone/>
            </a:pPr>
            <a:endParaRPr lang="en-PH" sz="3600" dirty="0" smtClean="0">
              <a:solidFill>
                <a:srgbClr val="FF0000"/>
              </a:solidFill>
            </a:endParaRPr>
          </a:p>
          <a:p>
            <a:pPr marL="0" indent="0">
              <a:buNone/>
            </a:pPr>
            <a:r>
              <a:rPr lang="en-PH" sz="3600" dirty="0">
                <a:solidFill>
                  <a:srgbClr val="FF0000"/>
                </a:solidFill>
              </a:rPr>
              <a:t>	</a:t>
            </a:r>
          </a:p>
        </p:txBody>
      </p:sp>
      <p:sp>
        <p:nvSpPr>
          <p:cNvPr id="4" name="Rectangle 3"/>
          <p:cNvSpPr/>
          <p:nvPr/>
        </p:nvSpPr>
        <p:spPr>
          <a:xfrm>
            <a:off x="4419600" y="3962400"/>
            <a:ext cx="3810000"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PH" dirty="0" smtClean="0">
                <a:solidFill>
                  <a:srgbClr val="FF0000"/>
                </a:solidFill>
              </a:rPr>
              <a:t>                               GOALS</a:t>
            </a:r>
          </a:p>
          <a:p>
            <a:r>
              <a:rPr lang="en-PH" dirty="0"/>
              <a:t>Increase production, income and livelihood opportunities among small producers</a:t>
            </a:r>
          </a:p>
          <a:p>
            <a:endParaRPr lang="en-PH" dirty="0"/>
          </a:p>
          <a:p>
            <a:r>
              <a:rPr lang="en-PH" dirty="0"/>
              <a:t>Have access to affordable, safe and healthy food</a:t>
            </a:r>
          </a:p>
          <a:p>
            <a:endParaRPr lang="en-PH" dirty="0"/>
          </a:p>
        </p:txBody>
      </p:sp>
    </p:spTree>
    <p:extLst>
      <p:ext uri="{BB962C8B-B14F-4D97-AF65-F5344CB8AC3E}">
        <p14:creationId xmlns:p14="http://schemas.microsoft.com/office/powerpoint/2010/main" val="26080367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309" y="381000"/>
            <a:ext cx="6447501" cy="533400"/>
          </a:xfrm>
        </p:spPr>
        <p:txBody>
          <a:bodyPr>
            <a:normAutofit fontScale="90000"/>
          </a:bodyPr>
          <a:lstStyle/>
          <a:p>
            <a:r>
              <a:rPr lang="en-PH" sz="3600" dirty="0"/>
              <a:t>Strategic Plan - Cacao</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81303326"/>
              </p:ext>
            </p:extLst>
          </p:nvPr>
        </p:nvGraphicFramePr>
        <p:xfrm>
          <a:off x="457200" y="914400"/>
          <a:ext cx="82296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1073" y="4903537"/>
            <a:ext cx="717823" cy="698492"/>
          </a:xfrm>
          <a:prstGeom prst="roundRect">
            <a:avLst>
              <a:gd name="adj" fmla="val 22252"/>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38896" y="5155462"/>
            <a:ext cx="743968" cy="593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80447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518" y="304800"/>
            <a:ext cx="6447501" cy="990600"/>
          </a:xfrm>
        </p:spPr>
        <p:txBody>
          <a:bodyPr>
            <a:normAutofit/>
          </a:bodyPr>
          <a:lstStyle/>
          <a:p>
            <a:r>
              <a:rPr lang="en-PH" sz="3600" dirty="0"/>
              <a:t>Strategic Plan - Cacao</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93125809"/>
              </p:ext>
            </p:extLst>
          </p:nvPr>
        </p:nvGraphicFramePr>
        <p:xfrm>
          <a:off x="457200" y="1143000"/>
          <a:ext cx="8305800" cy="4773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6407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6447501" cy="990600"/>
          </a:xfrm>
        </p:spPr>
        <p:txBody>
          <a:bodyPr>
            <a:normAutofit/>
          </a:bodyPr>
          <a:lstStyle/>
          <a:p>
            <a:r>
              <a:rPr lang="en-PH" sz="3200" dirty="0"/>
              <a:t>Strategic Plan - Cacao</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12523852"/>
              </p:ext>
            </p:extLst>
          </p:nvPr>
        </p:nvGraphicFramePr>
        <p:xfrm>
          <a:off x="744362" y="1066800"/>
          <a:ext cx="8094837"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2118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a:t>Strategic Plan - Cacao</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02623777"/>
              </p:ext>
            </p:extLst>
          </p:nvPr>
        </p:nvGraphicFramePr>
        <p:xfrm>
          <a:off x="744362" y="1295400"/>
          <a:ext cx="7942438"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8896" y="5139514"/>
            <a:ext cx="743968" cy="609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208118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4998" y="2870727"/>
            <a:ext cx="5825202" cy="1234727"/>
          </a:xfrm>
        </p:spPr>
        <p:txBody>
          <a:bodyPr>
            <a:normAutofit fontScale="90000"/>
          </a:bodyPr>
          <a:lstStyle/>
          <a:p>
            <a:r>
              <a:rPr lang="en-PH" dirty="0" smtClean="0">
                <a:solidFill>
                  <a:schemeClr val="tx1"/>
                </a:solidFill>
              </a:rPr>
              <a:t/>
            </a:r>
            <a:br>
              <a:rPr lang="en-PH" dirty="0" smtClean="0">
                <a:solidFill>
                  <a:schemeClr val="tx1"/>
                </a:solidFill>
              </a:rPr>
            </a:br>
            <a:r>
              <a:rPr lang="en-PH" dirty="0" smtClean="0">
                <a:solidFill>
                  <a:schemeClr val="tx1"/>
                </a:solidFill>
              </a:rPr>
              <a:t>VEGETABLES PLANS AND PROGRAMS</a:t>
            </a:r>
            <a:endParaRPr lang="en-PH" dirty="0">
              <a:solidFill>
                <a:schemeClr val="tx1"/>
              </a:solidFill>
            </a:endParaRPr>
          </a:p>
        </p:txBody>
      </p:sp>
      <p:sp>
        <p:nvSpPr>
          <p:cNvPr id="3" name="Subtitle 2"/>
          <p:cNvSpPr>
            <a:spLocks noGrp="1"/>
          </p:cNvSpPr>
          <p:nvPr>
            <p:ph type="subTitle" idx="1"/>
          </p:nvPr>
        </p:nvSpPr>
        <p:spPr>
          <a:xfrm>
            <a:off x="1174998" y="3829084"/>
            <a:ext cx="5825202" cy="822674"/>
          </a:xfrm>
        </p:spPr>
        <p:txBody>
          <a:bodyPr>
            <a:normAutofit fontScale="77500" lnSpcReduction="20000"/>
          </a:bodyPr>
          <a:lstStyle/>
          <a:p>
            <a:endParaRPr lang="en-PH" dirty="0"/>
          </a:p>
          <a:p>
            <a:r>
              <a:rPr lang="en-PH" dirty="0"/>
              <a:t>  </a:t>
            </a:r>
          </a:p>
        </p:txBody>
      </p:sp>
      <p:sp>
        <p:nvSpPr>
          <p:cNvPr id="4" name="Footer Placeholder 3"/>
          <p:cNvSpPr>
            <a:spLocks noGrp="1"/>
          </p:cNvSpPr>
          <p:nvPr>
            <p:ph type="ftr" sz="quarter" idx="11"/>
          </p:nvPr>
        </p:nvSpPr>
        <p:spPr/>
        <p:txBody>
          <a:bodyPr/>
          <a:lstStyle/>
          <a:p>
            <a:r>
              <a:rPr lang="en-PH" smtClean="0"/>
              <a:t>This document is proprietary and confidential.</a:t>
            </a:r>
            <a:endParaRPr lang="en-PH" dirty="0"/>
          </a:p>
        </p:txBody>
      </p:sp>
      <p:pic>
        <p:nvPicPr>
          <p:cNvPr id="1026" name="Picture 2" descr="C:\HVCDP\Logos\HVCDP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490" y="3808584"/>
            <a:ext cx="2427314" cy="20227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pland Vegetables\174 Benguet Jan 2006 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4756" y="1569756"/>
            <a:ext cx="1693523" cy="1109471"/>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pic>
        <p:nvPicPr>
          <p:cNvPr id="7" name="Picture 2" descr="I:\Pic File 2016\1266 January 19, 2016 BPI Anniv\DSC_15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7772" y="1018637"/>
            <a:ext cx="1983731" cy="1345895"/>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3747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VEGETABLES SITUATIONER</a:t>
            </a:r>
            <a:endParaRPr lang="en-US" dirty="0"/>
          </a:p>
        </p:txBody>
      </p:sp>
      <p:sp>
        <p:nvSpPr>
          <p:cNvPr id="3" name="Content Placeholder 2"/>
          <p:cNvSpPr>
            <a:spLocks noGrp="1"/>
          </p:cNvSpPr>
          <p:nvPr>
            <p:ph idx="1"/>
          </p:nvPr>
        </p:nvSpPr>
        <p:spPr>
          <a:xfrm>
            <a:off x="679065" y="1417639"/>
            <a:ext cx="8229600" cy="5111038"/>
          </a:xfrm>
        </p:spPr>
        <p:txBody>
          <a:bodyPr>
            <a:normAutofit lnSpcReduction="10000"/>
          </a:bodyPr>
          <a:lstStyle/>
          <a:p>
            <a:pPr lvl="0"/>
            <a:r>
              <a:rPr lang="en-US" sz="2800" dirty="0"/>
              <a:t>Based on the data generated by the Bureau of Agricultural Statistics (BAS), in terms of the top priority vegetables, volume of production decreased by 4.82% from CY 2015-2016 (from 1,652,451 MT to 1,572,673 MT). </a:t>
            </a:r>
          </a:p>
          <a:p>
            <a:pPr lvl="0"/>
            <a:r>
              <a:rPr lang="en-US" sz="2800" dirty="0"/>
              <a:t>Area planted/harvested decreased by 1.58% from 186,055 hectares (CY 2015) to 183,124 hectares (CY 2016). </a:t>
            </a:r>
          </a:p>
          <a:p>
            <a:pPr marL="0" indent="0">
              <a:buNone/>
            </a:pPr>
            <a:endParaRPr lang="en-US" sz="4400" dirty="0"/>
          </a:p>
          <a:p>
            <a:pPr marL="0" indent="0">
              <a:buNone/>
            </a:pPr>
            <a:endParaRPr lang="en-US" b="1" i="1" dirty="0" smtClean="0"/>
          </a:p>
          <a:p>
            <a:pPr marL="0" indent="0">
              <a:buNone/>
            </a:pPr>
            <a:r>
              <a:rPr lang="en-US" sz="900" i="1" dirty="0"/>
              <a:t>Source : PSA-BAS</a:t>
            </a:r>
            <a:r>
              <a:rPr lang="en-US" sz="900" dirty="0"/>
              <a:t> </a:t>
            </a:r>
          </a:p>
          <a:p>
            <a:endParaRPr lang="en-US" dirty="0"/>
          </a:p>
        </p:txBody>
      </p:sp>
      <p:sp>
        <p:nvSpPr>
          <p:cNvPr id="4" name="Footer Placeholder 3"/>
          <p:cNvSpPr>
            <a:spLocks noGrp="1"/>
          </p:cNvSpPr>
          <p:nvPr>
            <p:ph type="ftr" sz="quarter" idx="11"/>
          </p:nvPr>
        </p:nvSpPr>
        <p:spPr/>
        <p:txBody>
          <a:bodyPr/>
          <a:lstStyle/>
          <a:p>
            <a:pPr algn="r"/>
            <a:endParaRPr lang="en-PH" dirty="0"/>
          </a:p>
        </p:txBody>
      </p:sp>
      <p:pic>
        <p:nvPicPr>
          <p:cNvPr id="5" name="Picture 2" descr="I:\Pic File 2016\1266 January 19, 2016 BPI Anniv\DSC_15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1584" y="4898013"/>
            <a:ext cx="1119935" cy="759838"/>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pic>
        <p:nvPicPr>
          <p:cNvPr id="6" name="Picture 2" descr="F:\Upland Vegetables\174 Benguet Jan 2006 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1552" y="5277931"/>
            <a:ext cx="826877" cy="541709"/>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0905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47192" y="6062637"/>
            <a:ext cx="4723209" cy="273844"/>
          </a:xfrm>
        </p:spPr>
        <p:txBody>
          <a:bodyPr/>
          <a:lstStyle/>
          <a:p>
            <a:r>
              <a:rPr lang="en-US" b="1" i="1" dirty="0"/>
              <a:t>Source : PSA-BAS</a:t>
            </a:r>
            <a:r>
              <a:rPr lang="en-US" dirty="0"/>
              <a:t>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676642"/>
            <a:ext cx="7737797" cy="538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I:\Pic File 2016\1266 January 19, 2016 BPI Anniv\DSC_15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5022" y="5439721"/>
            <a:ext cx="1119935" cy="759838"/>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pic>
        <p:nvPicPr>
          <p:cNvPr id="7" name="Picture 2" descr="F:\Upland Vegetables\174 Benguet Jan 2006 0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1552" y="5277931"/>
            <a:ext cx="826877" cy="541709"/>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0629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OPPORTUNITIES</a:t>
            </a:r>
            <a:endParaRPr lang="en-US" dirty="0"/>
          </a:p>
        </p:txBody>
      </p:sp>
      <p:sp>
        <p:nvSpPr>
          <p:cNvPr id="3" name="Content Placeholder 2"/>
          <p:cNvSpPr>
            <a:spLocks noGrp="1"/>
          </p:cNvSpPr>
          <p:nvPr>
            <p:ph idx="1"/>
          </p:nvPr>
        </p:nvSpPr>
        <p:spPr/>
        <p:txBody>
          <a:bodyPr>
            <a:normAutofit/>
          </a:bodyPr>
          <a:lstStyle/>
          <a:p>
            <a:pPr lvl="0"/>
            <a:r>
              <a:rPr lang="en-PH" sz="2100" dirty="0"/>
              <a:t>Increasing demand (domestic and foreign)</a:t>
            </a:r>
            <a:endParaRPr lang="en-US" sz="2100" dirty="0"/>
          </a:p>
          <a:p>
            <a:pPr lvl="0"/>
            <a:r>
              <a:rPr lang="en-PH" sz="2100" dirty="0"/>
              <a:t>Available transport network</a:t>
            </a:r>
            <a:endParaRPr lang="en-US" sz="2100" dirty="0"/>
          </a:p>
          <a:p>
            <a:pPr lvl="0"/>
            <a:r>
              <a:rPr lang="en-PH" sz="2100" dirty="0"/>
              <a:t>Health benefits</a:t>
            </a:r>
            <a:endParaRPr lang="en-US" sz="2100" dirty="0"/>
          </a:p>
          <a:p>
            <a:pPr lvl="0"/>
            <a:r>
              <a:rPr lang="en-PH" sz="2100" dirty="0"/>
              <a:t>Prioritization on the production of vegetables</a:t>
            </a:r>
            <a:endParaRPr lang="en-US" sz="2100" dirty="0"/>
          </a:p>
          <a:p>
            <a:pPr lvl="0"/>
            <a:r>
              <a:rPr lang="en-PH" sz="2100" dirty="0"/>
              <a:t>Demand for organic vegetables</a:t>
            </a:r>
            <a:endParaRPr lang="en-US" sz="2100" dirty="0"/>
          </a:p>
        </p:txBody>
      </p:sp>
      <p:sp>
        <p:nvSpPr>
          <p:cNvPr id="4" name="Footer Placeholder 3"/>
          <p:cNvSpPr>
            <a:spLocks noGrp="1"/>
          </p:cNvSpPr>
          <p:nvPr>
            <p:ph type="ftr" sz="quarter" idx="11"/>
          </p:nvPr>
        </p:nvSpPr>
        <p:spPr/>
        <p:txBody>
          <a:bodyPr/>
          <a:lstStyle/>
          <a:p>
            <a:pPr algn="r"/>
            <a:endParaRPr lang="en-PH" dirty="0"/>
          </a:p>
        </p:txBody>
      </p:sp>
      <p:pic>
        <p:nvPicPr>
          <p:cNvPr id="5" name="Picture 2" descr="I:\Pic File 2016\1266 January 19, 2016 BPI Anniv\DSC_15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1584" y="4898013"/>
            <a:ext cx="1119935" cy="759838"/>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pic>
        <p:nvPicPr>
          <p:cNvPr id="6" name="Picture 2" descr="F:\Upland Vegetables\174 Benguet Jan 2006 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1552" y="5277931"/>
            <a:ext cx="826877" cy="541709"/>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0259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919" y="540709"/>
            <a:ext cx="8229600" cy="1143000"/>
          </a:xfrm>
        </p:spPr>
        <p:txBody>
          <a:bodyPr>
            <a:normAutofit fontScale="90000"/>
          </a:bodyPr>
          <a:lstStyle/>
          <a:p>
            <a:r>
              <a:rPr lang="en-US" b="1" dirty="0"/>
              <a:t>CONSTRAINTS</a:t>
            </a:r>
            <a:r>
              <a:rPr lang="en-US" dirty="0"/>
              <a:t/>
            </a:r>
            <a:br>
              <a:rPr lang="en-US" dirty="0"/>
            </a:br>
            <a:endParaRPr lang="en-PH" dirty="0"/>
          </a:p>
        </p:txBody>
      </p:sp>
      <p:sp>
        <p:nvSpPr>
          <p:cNvPr id="3" name="Content Placeholder 2"/>
          <p:cNvSpPr>
            <a:spLocks noGrp="1"/>
          </p:cNvSpPr>
          <p:nvPr>
            <p:ph idx="1"/>
          </p:nvPr>
        </p:nvSpPr>
        <p:spPr>
          <a:xfrm>
            <a:off x="1064083" y="1112209"/>
            <a:ext cx="7470317" cy="3098006"/>
          </a:xfrm>
        </p:spPr>
        <p:txBody>
          <a:bodyPr>
            <a:normAutofit/>
          </a:bodyPr>
          <a:lstStyle/>
          <a:p>
            <a:pPr lvl="0"/>
            <a:r>
              <a:rPr lang="en-PH" sz="2000" dirty="0"/>
              <a:t>High input cost and excessive use of inorganic fertilizers and pesticides</a:t>
            </a:r>
            <a:endParaRPr lang="en-US" sz="2000" dirty="0"/>
          </a:p>
          <a:p>
            <a:pPr lvl="0"/>
            <a:r>
              <a:rPr lang="en-PH" sz="2000" dirty="0"/>
              <a:t>Effect of climate change</a:t>
            </a:r>
            <a:endParaRPr lang="en-US" sz="2000" dirty="0"/>
          </a:p>
          <a:p>
            <a:pPr lvl="0"/>
            <a:r>
              <a:rPr lang="en-PH" sz="2000" dirty="0"/>
              <a:t>High </a:t>
            </a:r>
            <a:r>
              <a:rPr lang="en-PH" sz="2000" dirty="0" err="1"/>
              <a:t>labor</a:t>
            </a:r>
            <a:r>
              <a:rPr lang="en-PH" sz="2000" dirty="0"/>
              <a:t> costs for land preparation, planting and harvesting</a:t>
            </a:r>
            <a:endParaRPr lang="en-US" sz="2000" dirty="0"/>
          </a:p>
          <a:p>
            <a:pPr lvl="0"/>
            <a:r>
              <a:rPr lang="en-PH" sz="2000" dirty="0"/>
              <a:t>Low vegetable consumption</a:t>
            </a:r>
            <a:endParaRPr lang="en-US" sz="2000" dirty="0"/>
          </a:p>
          <a:p>
            <a:pPr lvl="0"/>
            <a:r>
              <a:rPr lang="en-PH" sz="2000" dirty="0"/>
              <a:t>High postharvest losses</a:t>
            </a:r>
            <a:endParaRPr lang="en-US" sz="2000" dirty="0"/>
          </a:p>
          <a:p>
            <a:pPr lvl="0"/>
            <a:r>
              <a:rPr lang="en-PH" sz="2000" dirty="0"/>
              <a:t>Land conversion (</a:t>
            </a:r>
            <a:r>
              <a:rPr lang="en-PH" sz="2000" dirty="0" err="1"/>
              <a:t>agri</a:t>
            </a:r>
            <a:r>
              <a:rPr lang="en-PH" sz="2000" dirty="0"/>
              <a:t> to industrial)</a:t>
            </a:r>
            <a:endParaRPr lang="en-US" sz="2000" dirty="0"/>
          </a:p>
          <a:p>
            <a:pPr lvl="0"/>
            <a:r>
              <a:rPr lang="en-PH" sz="2000" dirty="0"/>
              <a:t>Smuggling (inputs and vegetables</a:t>
            </a:r>
            <a:r>
              <a:rPr lang="en-PH" sz="1650" dirty="0"/>
              <a:t>)</a:t>
            </a:r>
            <a:endParaRPr lang="en-US" sz="1650" dirty="0"/>
          </a:p>
        </p:txBody>
      </p:sp>
      <p:pic>
        <p:nvPicPr>
          <p:cNvPr id="8" name="Picture 2" descr="I:\Pic File 2016\1266 January 19, 2016 BPI Anniv\DSC_15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1584" y="4898013"/>
            <a:ext cx="1119935" cy="759838"/>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pic>
        <p:nvPicPr>
          <p:cNvPr id="9" name="Picture 2" descr="F:\Upland Vegetables\174 Benguet Jan 2006 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1552" y="5277931"/>
            <a:ext cx="826877" cy="541709"/>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8801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950" b="1" dirty="0"/>
              <a:t/>
            </a:r>
            <a:br>
              <a:rPr lang="en-US" sz="4950" b="1" dirty="0"/>
            </a:br>
            <a:r>
              <a:rPr lang="en-US" sz="4950" b="1" dirty="0"/>
              <a:t/>
            </a:r>
            <a:br>
              <a:rPr lang="en-US" sz="4950" b="1" dirty="0"/>
            </a:br>
            <a:r>
              <a:rPr lang="en-US" sz="4950" b="1" dirty="0"/>
              <a:t>STRATEGIES AND SUPPORT PROGRAMS </a:t>
            </a:r>
            <a:r>
              <a:rPr lang="en-US" sz="4950" dirty="0"/>
              <a:t/>
            </a:r>
            <a:br>
              <a:rPr lang="en-US" sz="4950" dirty="0"/>
            </a:br>
            <a:endParaRPr lang="en-US" sz="4950" dirty="0"/>
          </a:p>
        </p:txBody>
      </p:sp>
      <p:sp>
        <p:nvSpPr>
          <p:cNvPr id="4" name="Footer Placeholder 3"/>
          <p:cNvSpPr>
            <a:spLocks noGrp="1"/>
          </p:cNvSpPr>
          <p:nvPr>
            <p:ph type="ftr" sz="quarter" idx="11"/>
          </p:nvPr>
        </p:nvSpPr>
        <p:spPr/>
        <p:txBody>
          <a:bodyPr/>
          <a:lstStyle/>
          <a:p>
            <a:endParaRPr lang="en-PH" dirty="0"/>
          </a:p>
        </p:txBody>
      </p:sp>
      <p:pic>
        <p:nvPicPr>
          <p:cNvPr id="5" name="Picture 2" descr="I:\Pic File 2016\1266 January 19, 2016 BPI Anniv\DSC_15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1584" y="4898013"/>
            <a:ext cx="1119935" cy="759838"/>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pic>
        <p:nvPicPr>
          <p:cNvPr id="6" name="Picture 2" descr="F:\Upland Vegetables\174 Benguet Jan 2006 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1552" y="5277931"/>
            <a:ext cx="826877" cy="541709"/>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0068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39848" y="3664530"/>
            <a:ext cx="1656836" cy="507831"/>
          </a:xfrm>
          <a:prstGeom prst="rect">
            <a:avLst/>
          </a:prstGeom>
          <a:solidFill>
            <a:srgbClr val="FFFF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900" b="1" i="1" dirty="0">
                <a:latin typeface="Arial Narrow"/>
                <a:cs typeface="Arial Narrow"/>
              </a:rPr>
              <a:t>5 provinces, 26 </a:t>
            </a:r>
            <a:r>
              <a:rPr lang="en-US" sz="900" b="1" i="1" dirty="0" err="1">
                <a:latin typeface="Arial Narrow"/>
                <a:cs typeface="Arial Narrow"/>
              </a:rPr>
              <a:t>cong’l</a:t>
            </a:r>
            <a:r>
              <a:rPr lang="en-US" sz="900" b="1" i="1" dirty="0">
                <a:latin typeface="Arial Narrow"/>
                <a:cs typeface="Arial Narrow"/>
              </a:rPr>
              <a:t> districts, 16 cities, 126 municipalities and 4,011 </a:t>
            </a:r>
            <a:r>
              <a:rPr lang="en-US" sz="900" b="1" i="1" dirty="0" err="1">
                <a:latin typeface="Arial Narrow"/>
                <a:cs typeface="Arial Narrow"/>
              </a:rPr>
              <a:t>brgys</a:t>
            </a:r>
            <a:r>
              <a:rPr lang="en-US" sz="900" b="1" i="1" dirty="0">
                <a:latin typeface="Arial Narrow"/>
                <a:cs typeface="Arial Narrow"/>
              </a:rPr>
              <a:t>.</a:t>
            </a:r>
            <a:endParaRPr lang="en-US" sz="900" b="1" i="1" dirty="0"/>
          </a:p>
        </p:txBody>
      </p:sp>
      <p:pic>
        <p:nvPicPr>
          <p:cNvPr id="21" name="Picture 2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32292" y="1222628"/>
            <a:ext cx="2510053" cy="3022649"/>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52718" y="3243430"/>
            <a:ext cx="2202108" cy="1328571"/>
          </a:xfrm>
          <a:prstGeom prst="rect">
            <a:avLst/>
          </a:prstGeom>
          <a:ln>
            <a:noFill/>
          </a:ln>
          <a:effectLst>
            <a:outerShdw blurRad="292100" dist="139700" dir="2700000" algn="tl" rotWithShape="0">
              <a:srgbClr val="333333">
                <a:alpha val="65000"/>
              </a:srgbClr>
            </a:outerShdw>
          </a:effectLst>
        </p:spPr>
      </p:pic>
      <p:pic>
        <p:nvPicPr>
          <p:cNvPr id="5122" name="Picture 2" descr="C:\Users\DA\Pictures\livestock\mango-fruits.jpg"/>
          <p:cNvPicPr>
            <a:picLocks noChangeAspect="1" noChangeArrowheads="1"/>
          </p:cNvPicPr>
          <p:nvPr/>
        </p:nvPicPr>
        <p:blipFill>
          <a:blip r:embed="rId5" cstate="print"/>
          <a:srcRect/>
          <a:stretch>
            <a:fillRect/>
          </a:stretch>
        </p:blipFill>
        <p:spPr bwMode="auto">
          <a:xfrm>
            <a:off x="6629401" y="4491469"/>
            <a:ext cx="2209799" cy="1336995"/>
          </a:xfrm>
          <a:prstGeom prst="rect">
            <a:avLst/>
          </a:prstGeom>
          <a:ln>
            <a:noFill/>
          </a:ln>
          <a:effectLst>
            <a:outerShdw blurRad="292100" dist="139700" dir="2700000" algn="tl" rotWithShape="0">
              <a:srgbClr val="333333">
                <a:alpha val="65000"/>
              </a:srgbClr>
            </a:outerShdw>
          </a:effectLst>
        </p:spPr>
      </p:pic>
      <p:pic>
        <p:nvPicPr>
          <p:cNvPr id="25" name="Picture 3" descr="C:\Users\DA\Pictures\livestock\population growth1.jpg"/>
          <p:cNvPicPr>
            <a:picLocks noChangeAspect="1" noChangeArrowheads="1"/>
          </p:cNvPicPr>
          <p:nvPr/>
        </p:nvPicPr>
        <p:blipFill>
          <a:blip r:embed="rId6" cstate="print">
            <a:lum bright="1000"/>
          </a:blip>
          <a:srcRect l="26557" t="18391" r="28865" b="22989"/>
          <a:stretch>
            <a:fillRect/>
          </a:stretch>
        </p:blipFill>
        <p:spPr bwMode="auto">
          <a:xfrm>
            <a:off x="1143001" y="4491469"/>
            <a:ext cx="932589" cy="1509283"/>
          </a:xfrm>
          <a:prstGeom prst="rect">
            <a:avLst/>
          </a:prstGeom>
          <a:noFill/>
        </p:spPr>
      </p:pic>
      <p:sp>
        <p:nvSpPr>
          <p:cNvPr id="27" name="Title 1"/>
          <p:cNvSpPr>
            <a:spLocks noGrp="1"/>
          </p:cNvSpPr>
          <p:nvPr>
            <p:ph type="title"/>
          </p:nvPr>
        </p:nvSpPr>
        <p:spPr>
          <a:xfrm>
            <a:off x="762000" y="941876"/>
            <a:ext cx="7162800" cy="463216"/>
          </a:xfrm>
        </p:spPr>
        <p:txBody>
          <a:bodyPr>
            <a:noAutofit/>
          </a:bodyPr>
          <a:lstStyle/>
          <a:p>
            <a:r>
              <a:rPr lang="en-US" sz="2400" b="1" dirty="0">
                <a:solidFill>
                  <a:srgbClr val="FF0000"/>
                </a:solidFill>
                <a:latin typeface="Arial"/>
                <a:cs typeface="Arial"/>
              </a:rPr>
              <a:t>REGIONAL PRIORITY COMMODITIES</a:t>
            </a:r>
          </a:p>
        </p:txBody>
      </p:sp>
      <p:pic>
        <p:nvPicPr>
          <p:cNvPr id="30" name="Picture 2" descr="C:\Users\DA\Pictures\livestock\bananas_teaser.jpg"/>
          <p:cNvPicPr>
            <a:picLocks noChangeAspect="1" noChangeArrowheads="1"/>
          </p:cNvPicPr>
          <p:nvPr/>
        </p:nvPicPr>
        <p:blipFill>
          <a:blip r:embed="rId7" cstate="print"/>
          <a:srcRect/>
          <a:stretch>
            <a:fillRect/>
          </a:stretch>
        </p:blipFill>
        <p:spPr bwMode="auto">
          <a:xfrm>
            <a:off x="6270750" y="1553604"/>
            <a:ext cx="2035051" cy="1325572"/>
          </a:xfrm>
          <a:prstGeom prst="rect">
            <a:avLst/>
          </a:prstGeom>
          <a:ln>
            <a:noFill/>
          </a:ln>
          <a:effectLst>
            <a:outerShdw blurRad="292100" dist="139700" dir="2700000" algn="tl" rotWithShape="0">
              <a:srgbClr val="333333">
                <a:alpha val="65000"/>
              </a:srgbClr>
            </a:outerShdw>
          </a:effectLst>
        </p:spPr>
      </p:pic>
      <p:sp>
        <p:nvSpPr>
          <p:cNvPr id="35" name="TextBox 34"/>
          <p:cNvSpPr txBox="1"/>
          <p:nvPr/>
        </p:nvSpPr>
        <p:spPr>
          <a:xfrm>
            <a:off x="3812765" y="2692168"/>
            <a:ext cx="959049" cy="300082"/>
          </a:xfrm>
          <a:prstGeom prst="rect">
            <a:avLst/>
          </a:prstGeom>
          <a:noFill/>
        </p:spPr>
        <p:txBody>
          <a:bodyPr wrap="square" rtlCol="0">
            <a:spAutoFit/>
          </a:bodyPr>
          <a:lstStyle/>
          <a:p>
            <a:pPr algn="ctr"/>
            <a:r>
              <a:rPr lang="en-US" sz="1350" dirty="0"/>
              <a:t>B</a:t>
            </a:r>
          </a:p>
        </p:txBody>
      </p:sp>
      <p:sp>
        <p:nvSpPr>
          <p:cNvPr id="2" name="Rectangle 1"/>
          <p:cNvSpPr/>
          <p:nvPr/>
        </p:nvSpPr>
        <p:spPr>
          <a:xfrm>
            <a:off x="1193516" y="4219055"/>
            <a:ext cx="3102920" cy="1061829"/>
          </a:xfrm>
          <a:prstGeom prst="rect">
            <a:avLst/>
          </a:prstGeom>
        </p:spPr>
        <p:txBody>
          <a:bodyPr wrap="square">
            <a:spAutoFit/>
          </a:bodyPr>
          <a:lstStyle/>
          <a:p>
            <a:r>
              <a:rPr lang="en-US" sz="1050" dirty="0">
                <a:latin typeface="Arial Narrow" panose="020B0606020202030204" pitchFamily="34" charset="0"/>
              </a:rPr>
              <a:t>Total Land Area : </a:t>
            </a:r>
            <a:r>
              <a:rPr lang="en-US" sz="1050" b="1" dirty="0">
                <a:latin typeface="Arial Narrow" panose="020B0606020202030204" pitchFamily="34" charset="0"/>
              </a:rPr>
              <a:t>1,664,403 has.</a:t>
            </a:r>
          </a:p>
          <a:p>
            <a:r>
              <a:rPr lang="en-US" sz="1050" dirty="0">
                <a:latin typeface="Arial Narrow" panose="020B0606020202030204" pitchFamily="34" charset="0"/>
              </a:rPr>
              <a:t>Agricultural Land Area : </a:t>
            </a:r>
            <a:r>
              <a:rPr lang="en-US" sz="1050" b="1" dirty="0">
                <a:latin typeface="Arial Narrow" panose="020B0606020202030204" pitchFamily="34" charset="0"/>
              </a:rPr>
              <a:t>794,793.69 has.                </a:t>
            </a:r>
          </a:p>
          <a:p>
            <a:r>
              <a:rPr lang="en-US" sz="1050" b="1" dirty="0">
                <a:latin typeface="Arial Narrow" panose="020B0606020202030204" pitchFamily="34" charset="0"/>
              </a:rPr>
              <a:t>                           </a:t>
            </a:r>
            <a:r>
              <a:rPr lang="en-US" sz="1050" dirty="0">
                <a:latin typeface="Arial Narrow" panose="020B0606020202030204" pitchFamily="34" charset="0"/>
              </a:rPr>
              <a:t>Total Population : </a:t>
            </a:r>
            <a:r>
              <a:rPr lang="en-US" sz="1050" b="1" dirty="0">
                <a:latin typeface="Arial Narrow" panose="020B0606020202030204" pitchFamily="34" charset="0"/>
              </a:rPr>
              <a:t>14,414,774  M</a:t>
            </a:r>
          </a:p>
          <a:p>
            <a:r>
              <a:rPr lang="en-US" sz="1050" dirty="0">
                <a:latin typeface="Arial Narrow" panose="020B0606020202030204" pitchFamily="34" charset="0"/>
              </a:rPr>
              <a:t>                            Annual Growth Rate of </a:t>
            </a:r>
          </a:p>
          <a:p>
            <a:r>
              <a:rPr lang="en-US" sz="1050" dirty="0">
                <a:latin typeface="Arial Narrow" panose="020B0606020202030204" pitchFamily="34" charset="0"/>
              </a:rPr>
              <a:t>                            Population- 2010-2015:</a:t>
            </a:r>
            <a:r>
              <a:rPr lang="en-US" sz="1050" b="1" dirty="0">
                <a:latin typeface="Arial Narrow" panose="020B0606020202030204" pitchFamily="34" charset="0"/>
              </a:rPr>
              <a:t> 2.58%</a:t>
            </a:r>
          </a:p>
          <a:p>
            <a:r>
              <a:rPr lang="en-US" sz="1050" dirty="0">
                <a:latin typeface="Arial Narrow" panose="020B0606020202030204" pitchFamily="34" charset="0"/>
              </a:rPr>
              <a:t>                            Poverty Incidence : </a:t>
            </a:r>
            <a:r>
              <a:rPr lang="en-US" sz="1050" b="1" dirty="0">
                <a:latin typeface="Arial Narrow" panose="020B0606020202030204" pitchFamily="34" charset="0"/>
              </a:rPr>
              <a:t>10.4%</a:t>
            </a:r>
            <a:endParaRPr lang="en-US" sz="1050" dirty="0">
              <a:latin typeface="Arial Narrow" panose="020B0606020202030204" pitchFamily="34" charset="0"/>
            </a:endParaRPr>
          </a:p>
        </p:txBody>
      </p:sp>
      <p:sp>
        <p:nvSpPr>
          <p:cNvPr id="4" name="Rectangle 3"/>
          <p:cNvSpPr/>
          <p:nvPr/>
        </p:nvSpPr>
        <p:spPr>
          <a:xfrm>
            <a:off x="2085509" y="5377220"/>
            <a:ext cx="5784036" cy="415498"/>
          </a:xfrm>
          <a:prstGeom prst="rect">
            <a:avLst/>
          </a:prstGeom>
        </p:spPr>
        <p:txBody>
          <a:bodyPr wrap="square">
            <a:spAutoFit/>
          </a:bodyPr>
          <a:lstStyle/>
          <a:p>
            <a:pPr defTabSz="342900">
              <a:defRPr/>
            </a:pPr>
            <a:r>
              <a:rPr lang="en-PH" sz="1050" dirty="0">
                <a:latin typeface="Arial Narrow"/>
                <a:cs typeface="Arial Narrow"/>
              </a:rPr>
              <a:t>Constribution to GDP: </a:t>
            </a:r>
            <a:r>
              <a:rPr lang="en-PH" sz="1050" b="1" i="1" u="sng" dirty="0">
                <a:latin typeface="Arial Narrow"/>
                <a:cs typeface="Arial Narrow"/>
              </a:rPr>
              <a:t>17.36%</a:t>
            </a:r>
          </a:p>
          <a:p>
            <a:pPr defTabSz="342900">
              <a:defRPr/>
            </a:pPr>
            <a:r>
              <a:rPr lang="en-PH" sz="1050" dirty="0">
                <a:latin typeface="Arial Narrow"/>
                <a:cs typeface="Arial Narrow"/>
              </a:rPr>
              <a:t>Contribution of Agriculture, Hunting, Forestry and Fishing sector to the regional economy:  </a:t>
            </a:r>
            <a:r>
              <a:rPr lang="en-PH" sz="1050" b="1" i="1" u="sng" dirty="0">
                <a:latin typeface="Arial Narrow"/>
                <a:cs typeface="Arial Narrow"/>
              </a:rPr>
              <a:t>6.14 %</a:t>
            </a:r>
          </a:p>
        </p:txBody>
      </p:sp>
      <p:pic>
        <p:nvPicPr>
          <p:cNvPr id="44" name="Picture 4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781120" y="1600200"/>
            <a:ext cx="2010081" cy="1371158"/>
          </a:xfrm>
          <a:prstGeom prst="rect">
            <a:avLst/>
          </a:prstGeom>
          <a:ln>
            <a:noFill/>
          </a:ln>
          <a:effectLst>
            <a:outerShdw blurRad="292100" dist="139700" dir="2700000" algn="tl" rotWithShape="0">
              <a:srgbClr val="333333">
                <a:alpha val="65000"/>
              </a:srgbClr>
            </a:outerShdw>
          </a:effectLst>
        </p:spPr>
      </p:pic>
      <p:pic>
        <p:nvPicPr>
          <p:cNvPr id="46" name="Picture 45" descr="Cacao Nutrition Facts"/>
          <p:cNvPicPr>
            <a:picLocks noChangeAspect="1" noChangeArrowheads="1"/>
          </p:cNvPicPr>
          <p:nvPr/>
        </p:nvPicPr>
        <p:blipFill>
          <a:blip r:embed="rId9"/>
          <a:srcRect/>
          <a:stretch>
            <a:fillRect/>
          </a:stretch>
        </p:blipFill>
        <p:spPr bwMode="auto">
          <a:xfrm>
            <a:off x="6325036" y="3142736"/>
            <a:ext cx="2625577" cy="1371599"/>
          </a:xfrm>
          <a:prstGeom prst="ellipse">
            <a:avLst/>
          </a:prstGeom>
          <a:ln>
            <a:noFill/>
          </a:ln>
          <a:effectLst>
            <a:softEdge rad="112500"/>
          </a:effectLst>
        </p:spPr>
      </p:pic>
    </p:spTree>
    <p:extLst>
      <p:ext uri="{BB962C8B-B14F-4D97-AF65-F5344CB8AC3E}">
        <p14:creationId xmlns:p14="http://schemas.microsoft.com/office/powerpoint/2010/main" val="5355348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84" y="685800"/>
            <a:ext cx="8229600" cy="1143000"/>
          </a:xfrm>
        </p:spPr>
        <p:txBody>
          <a:bodyPr>
            <a:normAutofit fontScale="90000"/>
          </a:bodyPr>
          <a:lstStyle/>
          <a:p>
            <a:r>
              <a:rPr lang="en-US" b="1" dirty="0" smtClean="0"/>
              <a:t>Stabilize </a:t>
            </a:r>
            <a:r>
              <a:rPr lang="en-US" b="1" dirty="0"/>
              <a:t>the Supply of Vegetables</a:t>
            </a:r>
            <a:r>
              <a:rPr lang="en-US" dirty="0"/>
              <a:t/>
            </a:r>
            <a:br>
              <a:rPr lang="en-US" dirty="0"/>
            </a:br>
            <a:endParaRPr lang="en-US" dirty="0"/>
          </a:p>
        </p:txBody>
      </p:sp>
      <p:sp>
        <p:nvSpPr>
          <p:cNvPr id="3" name="Content Placeholder 2"/>
          <p:cNvSpPr>
            <a:spLocks noGrp="1"/>
          </p:cNvSpPr>
          <p:nvPr>
            <p:ph idx="1"/>
          </p:nvPr>
        </p:nvSpPr>
        <p:spPr>
          <a:xfrm>
            <a:off x="481084" y="1818564"/>
            <a:ext cx="8229600" cy="4525963"/>
          </a:xfrm>
        </p:spPr>
        <p:txBody>
          <a:bodyPr>
            <a:normAutofit/>
          </a:bodyPr>
          <a:lstStyle/>
          <a:p>
            <a:pPr lvl="0"/>
            <a:r>
              <a:rPr lang="en-US" sz="2100" dirty="0"/>
              <a:t>Area expansion- through seed distribution, with focus on off season in crops with  high farm gate prices</a:t>
            </a:r>
          </a:p>
          <a:p>
            <a:pPr lvl="0"/>
            <a:r>
              <a:rPr lang="en-US" sz="2100" dirty="0"/>
              <a:t>Increase yield in low yielding regions through support for  irrigation, techno demo areas and training, use of better quality seeds</a:t>
            </a:r>
          </a:p>
        </p:txBody>
      </p:sp>
      <p:sp>
        <p:nvSpPr>
          <p:cNvPr id="4" name="Footer Placeholder 3"/>
          <p:cNvSpPr>
            <a:spLocks noGrp="1"/>
          </p:cNvSpPr>
          <p:nvPr>
            <p:ph type="ftr" sz="quarter" idx="11"/>
          </p:nvPr>
        </p:nvSpPr>
        <p:spPr/>
        <p:txBody>
          <a:bodyPr/>
          <a:lstStyle/>
          <a:p>
            <a:pPr algn="r"/>
            <a:endParaRPr lang="en-PH" dirty="0"/>
          </a:p>
        </p:txBody>
      </p:sp>
      <p:pic>
        <p:nvPicPr>
          <p:cNvPr id="5" name="Picture 2" descr="I:\Pic File 2016\1266 January 19, 2016 BPI Anniv\DSC_15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1584" y="4898013"/>
            <a:ext cx="1119935" cy="759838"/>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pic>
        <p:nvPicPr>
          <p:cNvPr id="7" name="Picture 2" descr="F:\Upland Vegetables\174 Benguet Jan 2006 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1552" y="5277931"/>
            <a:ext cx="826877" cy="541709"/>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0124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919" y="609600"/>
            <a:ext cx="8229600" cy="1143000"/>
          </a:xfrm>
        </p:spPr>
        <p:txBody>
          <a:bodyPr>
            <a:noAutofit/>
          </a:bodyPr>
          <a:lstStyle/>
          <a:p>
            <a:r>
              <a:rPr lang="en-US" sz="2400" b="1" dirty="0"/>
              <a:t>Improve the Quality and Convenience of Locally Produced Vegetables in the Market</a:t>
            </a:r>
            <a:r>
              <a:rPr lang="en-US" sz="2400" dirty="0"/>
              <a:t/>
            </a:r>
            <a:br>
              <a:rPr lang="en-US" sz="2400" dirty="0"/>
            </a:br>
            <a:endParaRPr lang="en-US" sz="2400" dirty="0"/>
          </a:p>
        </p:txBody>
      </p:sp>
      <p:sp>
        <p:nvSpPr>
          <p:cNvPr id="3" name="Content Placeholder 2"/>
          <p:cNvSpPr>
            <a:spLocks noGrp="1"/>
          </p:cNvSpPr>
          <p:nvPr>
            <p:ph idx="1"/>
          </p:nvPr>
        </p:nvSpPr>
        <p:spPr/>
        <p:txBody>
          <a:bodyPr>
            <a:normAutofit/>
          </a:bodyPr>
          <a:lstStyle/>
          <a:p>
            <a:pPr lvl="0"/>
            <a:endParaRPr lang="en-US" sz="2400" dirty="0"/>
          </a:p>
          <a:p>
            <a:pPr lvl="0"/>
            <a:r>
              <a:rPr lang="en-US" sz="2400" dirty="0"/>
              <a:t>Establishment of postharvest processing system</a:t>
            </a:r>
          </a:p>
          <a:p>
            <a:pPr lvl="0"/>
            <a:r>
              <a:rPr lang="en-US" sz="2400" dirty="0"/>
              <a:t>Improvement of market information system</a:t>
            </a:r>
          </a:p>
          <a:p>
            <a:pPr lvl="0"/>
            <a:r>
              <a:rPr lang="en-US" sz="2400" dirty="0"/>
              <a:t>Ensure the safety of vegetables in the market </a:t>
            </a:r>
          </a:p>
        </p:txBody>
      </p:sp>
      <p:sp>
        <p:nvSpPr>
          <p:cNvPr id="4" name="Footer Placeholder 3"/>
          <p:cNvSpPr>
            <a:spLocks noGrp="1"/>
          </p:cNvSpPr>
          <p:nvPr>
            <p:ph type="ftr" sz="quarter" idx="11"/>
          </p:nvPr>
        </p:nvSpPr>
        <p:spPr/>
        <p:txBody>
          <a:bodyPr/>
          <a:lstStyle/>
          <a:p>
            <a:pPr algn="r"/>
            <a:endParaRPr lang="en-PH" dirty="0"/>
          </a:p>
        </p:txBody>
      </p:sp>
      <p:pic>
        <p:nvPicPr>
          <p:cNvPr id="5" name="Picture 2" descr="I:\Pic File 2016\1266 January 19, 2016 BPI Anniv\DSC_15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1584" y="4898013"/>
            <a:ext cx="1119935" cy="759838"/>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pic>
        <p:nvPicPr>
          <p:cNvPr id="6" name="Picture 2" descr="F:\Upland Vegetables\174 Benguet Jan 2006 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1552" y="5277931"/>
            <a:ext cx="826877" cy="541709"/>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3765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919" y="609600"/>
            <a:ext cx="8229600" cy="1143000"/>
          </a:xfrm>
        </p:spPr>
        <p:txBody>
          <a:bodyPr>
            <a:noAutofit/>
          </a:bodyPr>
          <a:lstStyle/>
          <a:p>
            <a:r>
              <a:rPr lang="en-US" sz="2100" b="1" dirty="0"/>
              <a:t>Enhance the Acceptability of Vegetables for Healthier Eating Habits (in support to food sufficiency program)</a:t>
            </a:r>
            <a:r>
              <a:rPr lang="en-US" sz="2100" dirty="0"/>
              <a:t> </a:t>
            </a:r>
            <a:br>
              <a:rPr lang="en-US" sz="2100" dirty="0"/>
            </a:br>
            <a:endParaRPr lang="en-US" sz="2100" dirty="0"/>
          </a:p>
        </p:txBody>
      </p:sp>
      <p:sp>
        <p:nvSpPr>
          <p:cNvPr id="3" name="Content Placeholder 2"/>
          <p:cNvSpPr>
            <a:spLocks noGrp="1"/>
          </p:cNvSpPr>
          <p:nvPr>
            <p:ph idx="1"/>
          </p:nvPr>
        </p:nvSpPr>
        <p:spPr/>
        <p:txBody>
          <a:bodyPr>
            <a:normAutofit/>
          </a:bodyPr>
          <a:lstStyle/>
          <a:p>
            <a:pPr lvl="0"/>
            <a:r>
              <a:rPr lang="en-US" sz="2100" dirty="0"/>
              <a:t>Sustained education and public awareness campaign using tri-media; advocacy; IEC materials to target groups</a:t>
            </a:r>
          </a:p>
          <a:p>
            <a:pPr lvl="0"/>
            <a:r>
              <a:rPr lang="en-US" sz="2100" dirty="0"/>
              <a:t>Promotion of urban and school gardening </a:t>
            </a:r>
          </a:p>
          <a:p>
            <a:pPr lvl="0"/>
            <a:r>
              <a:rPr lang="en-US" sz="2100" dirty="0"/>
              <a:t>Promotion of home/backyard gardens</a:t>
            </a:r>
          </a:p>
          <a:p>
            <a:pPr lvl="0"/>
            <a:r>
              <a:rPr lang="en-US" sz="2100" dirty="0"/>
              <a:t>Ensuring availability of seeds and planting materials</a:t>
            </a:r>
          </a:p>
          <a:p>
            <a:pPr marL="0" indent="0">
              <a:buNone/>
            </a:pPr>
            <a:endParaRPr lang="en-US" sz="2100" dirty="0"/>
          </a:p>
        </p:txBody>
      </p:sp>
      <p:sp>
        <p:nvSpPr>
          <p:cNvPr id="4" name="Footer Placeholder 3"/>
          <p:cNvSpPr>
            <a:spLocks noGrp="1"/>
          </p:cNvSpPr>
          <p:nvPr>
            <p:ph type="ftr" sz="quarter" idx="11"/>
          </p:nvPr>
        </p:nvSpPr>
        <p:spPr/>
        <p:txBody>
          <a:bodyPr/>
          <a:lstStyle/>
          <a:p>
            <a:pPr algn="r"/>
            <a:endParaRPr lang="en-PH" dirty="0"/>
          </a:p>
        </p:txBody>
      </p:sp>
      <p:pic>
        <p:nvPicPr>
          <p:cNvPr id="5" name="Picture 2" descr="I:\Pic File 2016\1266 January 19, 2016 BPI Anniv\DSC_15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1584" y="4898013"/>
            <a:ext cx="1119935" cy="759838"/>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pic>
        <p:nvPicPr>
          <p:cNvPr id="6" name="Picture 2" descr="F:\Upland Vegetables\174 Benguet Jan 2006 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1552" y="5277931"/>
            <a:ext cx="826877" cy="541709"/>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7338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5397"/>
            <a:ext cx="8229600" cy="1143000"/>
          </a:xfrm>
        </p:spPr>
        <p:txBody>
          <a:bodyPr>
            <a:noAutofit/>
          </a:bodyPr>
          <a:lstStyle/>
          <a:p>
            <a:r>
              <a:rPr lang="en-US" sz="2100" b="1" dirty="0"/>
              <a:t>Provision of  Quality Support Services to Vegetable Growers to Enhance their  Competitiveness and Sustainability </a:t>
            </a:r>
            <a:r>
              <a:rPr lang="en-US" sz="2100" dirty="0"/>
              <a:t/>
            </a:r>
            <a:br>
              <a:rPr lang="en-US" sz="2100" dirty="0"/>
            </a:br>
            <a:endParaRPr lang="en-US" sz="2100" dirty="0"/>
          </a:p>
        </p:txBody>
      </p:sp>
      <p:sp>
        <p:nvSpPr>
          <p:cNvPr id="3" name="Content Placeholder 2"/>
          <p:cNvSpPr>
            <a:spLocks noGrp="1"/>
          </p:cNvSpPr>
          <p:nvPr>
            <p:ph idx="1"/>
          </p:nvPr>
        </p:nvSpPr>
        <p:spPr/>
        <p:txBody>
          <a:bodyPr>
            <a:normAutofit/>
          </a:bodyPr>
          <a:lstStyle/>
          <a:p>
            <a:pPr lvl="0"/>
            <a:r>
              <a:rPr lang="en-US" dirty="0"/>
              <a:t>Support to the provision of seeds and planting materials, production facilities, small-scale irrigation facilities, marketing activities, postharvest machineries/ equipment and infrastructure/facilities,</a:t>
            </a:r>
          </a:p>
          <a:p>
            <a:pPr lvl="0"/>
            <a:r>
              <a:rPr lang="en-US" dirty="0"/>
              <a:t>Conduct of trainings</a:t>
            </a:r>
          </a:p>
          <a:p>
            <a:pPr lvl="0"/>
            <a:r>
              <a:rPr lang="en-US" dirty="0"/>
              <a:t>Organization and strengthening of cooperatives</a:t>
            </a:r>
          </a:p>
        </p:txBody>
      </p:sp>
      <p:pic>
        <p:nvPicPr>
          <p:cNvPr id="5" name="Picture 2" descr="I:\Pic File 2016\1266 January 19, 2016 BPI Anniv\DSC_15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1584" y="4898013"/>
            <a:ext cx="1119935" cy="759838"/>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pic>
        <p:nvPicPr>
          <p:cNvPr id="6" name="Picture 2" descr="F:\Upland Vegetables\174 Benguet Jan 2006 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1552" y="5277931"/>
            <a:ext cx="826877" cy="541709"/>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3888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700"/>
            <a:ext cx="8229600" cy="1143000"/>
          </a:xfrm>
        </p:spPr>
        <p:txBody>
          <a:bodyPr>
            <a:normAutofit fontScale="90000"/>
          </a:bodyPr>
          <a:lstStyle/>
          <a:p>
            <a:r>
              <a:rPr lang="en-US" sz="3600" b="1" dirty="0" smtClean="0"/>
              <a:t>Strategy 5.  Expand Overseas Market for Philippine Produced Vegetables </a:t>
            </a:r>
            <a:r>
              <a:rPr lang="en-US" sz="3600" dirty="0" smtClean="0"/>
              <a:t/>
            </a:r>
            <a:br>
              <a:rPr lang="en-US" sz="3600" dirty="0" smtClean="0"/>
            </a:br>
            <a:r>
              <a:rPr lang="en-PH" dirty="0" smtClean="0"/>
              <a:t> </a:t>
            </a:r>
            <a:r>
              <a:rPr lang="en-US" dirty="0" smtClean="0"/>
              <a:t/>
            </a:r>
            <a:br>
              <a:rPr lang="en-US" dirty="0" smtClean="0"/>
            </a:br>
            <a:endParaRPr lang="en-US" dirty="0"/>
          </a:p>
        </p:txBody>
      </p:sp>
      <p:sp>
        <p:nvSpPr>
          <p:cNvPr id="3" name="Content Placeholder 2"/>
          <p:cNvSpPr>
            <a:spLocks noGrp="1"/>
          </p:cNvSpPr>
          <p:nvPr>
            <p:ph idx="1"/>
          </p:nvPr>
        </p:nvSpPr>
        <p:spPr>
          <a:xfrm>
            <a:off x="425355" y="1844035"/>
            <a:ext cx="8229600" cy="3718565"/>
          </a:xfrm>
        </p:spPr>
        <p:txBody>
          <a:bodyPr>
            <a:normAutofit/>
          </a:bodyPr>
          <a:lstStyle/>
          <a:p>
            <a:pPr lvl="0"/>
            <a:r>
              <a:rPr lang="en-US" sz="2700" dirty="0"/>
              <a:t>Improve market information system and increase market linkage to other countries</a:t>
            </a:r>
          </a:p>
          <a:p>
            <a:pPr lvl="0"/>
            <a:r>
              <a:rPr lang="en-US" sz="2700" dirty="0"/>
              <a:t>Promotion of other vegetable products  (with high shelf life)</a:t>
            </a:r>
          </a:p>
        </p:txBody>
      </p:sp>
      <p:pic>
        <p:nvPicPr>
          <p:cNvPr id="5" name="Picture 2" descr="I:\Pic File 2016\1266 January 19, 2016 BPI Anniv\DSC_15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1584" y="4898013"/>
            <a:ext cx="1119935" cy="759838"/>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pic>
        <p:nvPicPr>
          <p:cNvPr id="6" name="Picture 2" descr="F:\Upland Vegetables\174 Benguet Jan 2006 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1552" y="5277931"/>
            <a:ext cx="826877" cy="541709"/>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51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ba.ckground.com/wp-content/uploads/2009/06/051_swirly_green_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914400"/>
            <a:ext cx="4572000" cy="5086350"/>
          </a:xfrm>
          <a:prstGeom prst="rect">
            <a:avLst/>
          </a:prstGeom>
          <a:noFill/>
          <a:ln>
            <a:noFill/>
          </a:ln>
        </p:spPr>
      </p:pic>
      <p:pic>
        <p:nvPicPr>
          <p:cNvPr id="5" name="Picture 4" descr="C:\Users\Brigida\Documents\SOL\FRUITS AND VEGETABLES\main_vegetable.gif"/>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7300" y="4572000"/>
            <a:ext cx="2171700" cy="1428750"/>
          </a:xfrm>
          <a:prstGeom prst="rect">
            <a:avLst/>
          </a:prstGeom>
          <a:noFill/>
          <a:ln>
            <a:noFill/>
          </a:ln>
        </p:spPr>
      </p:pic>
      <p:sp>
        <p:nvSpPr>
          <p:cNvPr id="7" name="WordArt 5" descr="Paper bag"/>
          <p:cNvSpPr>
            <a:spLocks noChangeArrowheads="1" noChangeShapeType="1" noTextEdit="1"/>
          </p:cNvSpPr>
          <p:nvPr/>
        </p:nvSpPr>
        <p:spPr bwMode="auto">
          <a:xfrm>
            <a:off x="1806622" y="1156666"/>
            <a:ext cx="5680028" cy="786434"/>
          </a:xfrm>
          <a:prstGeom prst="rect">
            <a:avLst/>
          </a:prstGeom>
        </p:spPr>
        <p:txBody>
          <a:bodyPr wrap="none" fromWordArt="1">
            <a:prstTxWarp prst="textPlain">
              <a:avLst>
                <a:gd name="adj" fmla="val 50000"/>
              </a:avLst>
            </a:prstTxWarp>
          </a:bodyPr>
          <a:lstStyle/>
          <a:p>
            <a:pPr algn="ctr"/>
            <a:r>
              <a:rPr lang="en-US" sz="30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 </a:t>
            </a:r>
            <a:r>
              <a:rPr lang="en-US" sz="1200" b="1" kern="10" dirty="0" err="1">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Situationer</a:t>
            </a:r>
            <a:r>
              <a:rPr lang="en-US" sz="12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 CALABARZON, 2015</a:t>
            </a:r>
            <a:endParaRPr lang="en-US" sz="30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endParaRPr>
          </a:p>
        </p:txBody>
      </p:sp>
      <p:graphicFrame>
        <p:nvGraphicFramePr>
          <p:cNvPr id="8" name="Table 7"/>
          <p:cNvGraphicFramePr>
            <a:graphicFrameLocks noGrp="1"/>
          </p:cNvGraphicFramePr>
          <p:nvPr>
            <p:extLst/>
          </p:nvPr>
        </p:nvGraphicFramePr>
        <p:xfrm>
          <a:off x="1833493" y="2138007"/>
          <a:ext cx="5596009" cy="3473924"/>
        </p:xfrm>
        <a:graphic>
          <a:graphicData uri="http://schemas.openxmlformats.org/drawingml/2006/table">
            <a:tbl>
              <a:tblPr firstRow="1" bandRow="1">
                <a:tableStyleId>{5C22544A-7EE6-4342-B048-85BDC9FD1C3A}</a:tableStyleId>
              </a:tblPr>
              <a:tblGrid>
                <a:gridCol w="3628181"/>
                <a:gridCol w="1967828"/>
              </a:tblGrid>
              <a:tr h="868481">
                <a:tc>
                  <a:txBody>
                    <a:bodyPr/>
                    <a:lstStyle/>
                    <a:p>
                      <a:pPr algn="ctr"/>
                      <a:r>
                        <a:rPr lang="en-US" sz="2400" dirty="0" smtClean="0">
                          <a:solidFill>
                            <a:schemeClr val="tx1"/>
                          </a:solidFill>
                        </a:rPr>
                        <a:t>Production (MT)</a:t>
                      </a:r>
                      <a:endParaRPr lang="en-US" sz="2400" dirty="0">
                        <a:solidFill>
                          <a:schemeClr val="tx1"/>
                        </a:solidFill>
                      </a:endParaRPr>
                    </a:p>
                  </a:txBody>
                  <a:tcPr marL="68580" marR="68580" marT="34290" marB="34290" anchor="ctr"/>
                </a:tc>
                <a:tc>
                  <a:txBody>
                    <a:bodyPr/>
                    <a:lstStyle/>
                    <a:p>
                      <a:pPr algn="ctr" fontAlgn="b"/>
                      <a:r>
                        <a:rPr lang="en-PH" sz="2700" b="1" i="0" u="none" strike="noStrike" dirty="0">
                          <a:solidFill>
                            <a:srgbClr val="000000"/>
                          </a:solidFill>
                          <a:latin typeface="Calibri"/>
                        </a:rPr>
                        <a:t>139,097.84</a:t>
                      </a:r>
                    </a:p>
                  </a:txBody>
                  <a:tcPr marL="7144" marR="7144" marT="7144" marB="0" anchor="ctr"/>
                </a:tc>
              </a:tr>
              <a:tr h="868481">
                <a:tc>
                  <a:txBody>
                    <a:bodyPr/>
                    <a:lstStyle/>
                    <a:p>
                      <a:pPr algn="ctr"/>
                      <a:r>
                        <a:rPr lang="en-US" sz="2400" b="1" dirty="0" smtClean="0">
                          <a:solidFill>
                            <a:schemeClr val="tx1"/>
                          </a:solidFill>
                        </a:rPr>
                        <a:t>Consumption (MT)</a:t>
                      </a:r>
                      <a:endParaRPr lang="en-US" sz="2400" b="1" dirty="0">
                        <a:solidFill>
                          <a:schemeClr val="tx1"/>
                        </a:solidFill>
                      </a:endParaRPr>
                    </a:p>
                  </a:txBody>
                  <a:tcPr marL="68580" marR="68580" marT="34290" marB="34290" anchor="ctr">
                    <a:solidFill>
                      <a:schemeClr val="tx2">
                        <a:lumMod val="50000"/>
                        <a:lumOff val="50000"/>
                      </a:schemeClr>
                    </a:solidFill>
                  </a:tcPr>
                </a:tc>
                <a:tc>
                  <a:txBody>
                    <a:bodyPr/>
                    <a:lstStyle/>
                    <a:p>
                      <a:pPr algn="ctr" fontAlgn="b"/>
                      <a:r>
                        <a:rPr lang="en-PH" sz="2700" b="1" i="0" u="none" strike="noStrike" dirty="0" smtClean="0">
                          <a:solidFill>
                            <a:srgbClr val="000000"/>
                          </a:solidFill>
                          <a:latin typeface="Calibri"/>
                        </a:rPr>
                        <a:t>226,639.00</a:t>
                      </a:r>
                      <a:endParaRPr lang="en-PH" sz="2700" b="1" i="0" u="none" strike="noStrike" dirty="0">
                        <a:solidFill>
                          <a:srgbClr val="000000"/>
                        </a:solidFill>
                        <a:latin typeface="Calibri"/>
                      </a:endParaRPr>
                    </a:p>
                  </a:txBody>
                  <a:tcPr marL="7144" marR="7144" marT="7144" marB="0" anchor="ctr">
                    <a:solidFill>
                      <a:schemeClr val="tx2">
                        <a:lumMod val="50000"/>
                        <a:lumOff val="50000"/>
                      </a:schemeClr>
                    </a:solidFill>
                  </a:tcPr>
                </a:tc>
              </a:tr>
              <a:tr h="868481">
                <a:tc>
                  <a:txBody>
                    <a:bodyPr/>
                    <a:lstStyle/>
                    <a:p>
                      <a:pPr algn="ctr"/>
                      <a:r>
                        <a:rPr lang="en-US" sz="2400" b="1" dirty="0" smtClean="0">
                          <a:solidFill>
                            <a:schemeClr val="tx1"/>
                          </a:solidFill>
                        </a:rPr>
                        <a:t>Deficit (MT)</a:t>
                      </a:r>
                      <a:endParaRPr lang="en-US" sz="2400" b="1" dirty="0">
                        <a:solidFill>
                          <a:schemeClr val="tx1"/>
                        </a:solidFill>
                      </a:endParaRPr>
                    </a:p>
                  </a:txBody>
                  <a:tcPr marL="68580" marR="68580" marT="34290" marB="34290" anchor="ctr">
                    <a:solidFill>
                      <a:schemeClr val="accent2">
                        <a:lumMod val="20000"/>
                        <a:lumOff val="80000"/>
                      </a:schemeClr>
                    </a:solidFill>
                  </a:tcPr>
                </a:tc>
                <a:tc>
                  <a:txBody>
                    <a:bodyPr/>
                    <a:lstStyle/>
                    <a:p>
                      <a:pPr algn="ctr"/>
                      <a:r>
                        <a:rPr lang="en-US" sz="3000" b="1" dirty="0" smtClean="0">
                          <a:solidFill>
                            <a:schemeClr val="tx1"/>
                          </a:solidFill>
                        </a:rPr>
                        <a:t>87,541.16</a:t>
                      </a:r>
                    </a:p>
                  </a:txBody>
                  <a:tcPr marL="68580" marR="68580" marT="34290" marB="34290" anchor="ctr">
                    <a:solidFill>
                      <a:schemeClr val="accent2">
                        <a:lumMod val="20000"/>
                        <a:lumOff val="80000"/>
                      </a:schemeClr>
                    </a:solidFill>
                  </a:tcPr>
                </a:tc>
              </a:tr>
              <a:tr h="868481">
                <a:tc>
                  <a:txBody>
                    <a:bodyPr/>
                    <a:lstStyle/>
                    <a:p>
                      <a:pPr algn="ctr"/>
                      <a:endParaRPr lang="en-US" sz="2400" b="1" dirty="0">
                        <a:solidFill>
                          <a:schemeClr val="tx1"/>
                        </a:solidFill>
                      </a:endParaRPr>
                    </a:p>
                  </a:txBody>
                  <a:tcPr marL="68580" marR="68580" marT="34290" marB="34290" anchor="ctr">
                    <a:solidFill>
                      <a:schemeClr val="accent2">
                        <a:lumMod val="20000"/>
                        <a:lumOff val="80000"/>
                      </a:schemeClr>
                    </a:solidFill>
                  </a:tcPr>
                </a:tc>
                <a:tc>
                  <a:txBody>
                    <a:bodyPr/>
                    <a:lstStyle/>
                    <a:p>
                      <a:pPr algn="ctr"/>
                      <a:r>
                        <a:rPr lang="en-US" sz="3000" b="1" dirty="0" smtClean="0">
                          <a:solidFill>
                            <a:schemeClr val="tx1"/>
                          </a:solidFill>
                        </a:rPr>
                        <a:t>61.4%</a:t>
                      </a:r>
                    </a:p>
                  </a:txBody>
                  <a:tcPr marL="68580" marR="68580" marT="34290" marB="34290" anchor="ctr">
                    <a:solidFill>
                      <a:schemeClr val="accent2">
                        <a:lumMod val="20000"/>
                        <a:lumOff val="80000"/>
                      </a:schemeClr>
                    </a:solidFill>
                  </a:tcPr>
                </a:tc>
              </a:tr>
            </a:tbl>
          </a:graphicData>
        </a:graphic>
      </p:graphicFrame>
      <p:sp>
        <p:nvSpPr>
          <p:cNvPr id="6" name="TextBox 5"/>
          <p:cNvSpPr txBox="1"/>
          <p:nvPr/>
        </p:nvSpPr>
        <p:spPr>
          <a:xfrm>
            <a:off x="2667000" y="4674077"/>
            <a:ext cx="2424042" cy="677108"/>
          </a:xfrm>
          <a:prstGeom prst="rect">
            <a:avLst/>
          </a:prstGeom>
          <a:noFill/>
        </p:spPr>
        <p:txBody>
          <a:bodyPr wrap="square" rtlCol="0">
            <a:spAutoFit/>
          </a:bodyPr>
          <a:lstStyle/>
          <a:p>
            <a:endParaRPr lang="en-PH" b="1" dirty="0"/>
          </a:p>
          <a:p>
            <a:r>
              <a:rPr lang="en-PH" sz="2000" b="1" dirty="0"/>
              <a:t>SUFFICIENCY</a:t>
            </a:r>
          </a:p>
        </p:txBody>
      </p:sp>
    </p:spTree>
    <p:extLst>
      <p:ext uri="{BB962C8B-B14F-4D97-AF65-F5344CB8AC3E}">
        <p14:creationId xmlns:p14="http://schemas.microsoft.com/office/powerpoint/2010/main" val="418905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ba.ckground.com/wp-content/uploads/2009/06/051_swirly_green_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 y="857250"/>
            <a:ext cx="4572000" cy="5086350"/>
          </a:xfrm>
          <a:prstGeom prst="rect">
            <a:avLst/>
          </a:prstGeom>
          <a:noFill/>
          <a:ln>
            <a:noFill/>
          </a:ln>
        </p:spPr>
      </p:pic>
      <p:pic>
        <p:nvPicPr>
          <p:cNvPr id="5" name="Picture 4" descr="C:\Users\Brigida\Documents\SOL\FRUITS AND VEGETABLES\main_vegetable.gif"/>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7300" y="4572001"/>
            <a:ext cx="2171700" cy="1428750"/>
          </a:xfrm>
          <a:prstGeom prst="rect">
            <a:avLst/>
          </a:prstGeom>
          <a:noFill/>
          <a:ln>
            <a:noFill/>
          </a:ln>
        </p:spPr>
      </p:pic>
      <p:sp>
        <p:nvSpPr>
          <p:cNvPr id="6" name="WordArt 5" descr="Paper bag"/>
          <p:cNvSpPr>
            <a:spLocks noChangeArrowheads="1" noChangeShapeType="1" noTextEdit="1"/>
          </p:cNvSpPr>
          <p:nvPr/>
        </p:nvSpPr>
        <p:spPr bwMode="auto">
          <a:xfrm>
            <a:off x="2457450" y="1371600"/>
            <a:ext cx="3829050" cy="514350"/>
          </a:xfrm>
          <a:prstGeom prst="rect">
            <a:avLst/>
          </a:prstGeom>
        </p:spPr>
        <p:txBody>
          <a:bodyPr wrap="none" fromWordArt="1">
            <a:prstTxWarp prst="textPlain">
              <a:avLst>
                <a:gd name="adj" fmla="val 50000"/>
              </a:avLst>
            </a:prstTxWarp>
          </a:bodyPr>
          <a:lstStyle/>
          <a:p>
            <a:pPr algn="ctr"/>
            <a:r>
              <a:rPr lang="en-US" sz="3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Production (MT)</a:t>
            </a:r>
          </a:p>
        </p:txBody>
      </p:sp>
      <p:graphicFrame>
        <p:nvGraphicFramePr>
          <p:cNvPr id="7" name="Table 6"/>
          <p:cNvGraphicFramePr>
            <a:graphicFrameLocks noGrp="1"/>
          </p:cNvGraphicFramePr>
          <p:nvPr>
            <p:extLst/>
          </p:nvPr>
        </p:nvGraphicFramePr>
        <p:xfrm>
          <a:off x="533400" y="1885948"/>
          <a:ext cx="8153401" cy="3638552"/>
        </p:xfrm>
        <a:graphic>
          <a:graphicData uri="http://schemas.openxmlformats.org/drawingml/2006/table">
            <a:tbl>
              <a:tblPr firstRow="1" bandRow="1">
                <a:tableStyleId>{073A0DAA-6AF3-43AB-8588-CEC1D06C72B9}</a:tableStyleId>
              </a:tblPr>
              <a:tblGrid>
                <a:gridCol w="2057401"/>
                <a:gridCol w="1447800"/>
                <a:gridCol w="1295400"/>
                <a:gridCol w="1676400"/>
                <a:gridCol w="1676400"/>
              </a:tblGrid>
              <a:tr h="909638">
                <a:tc>
                  <a:txBody>
                    <a:bodyPr/>
                    <a:lstStyle/>
                    <a:p>
                      <a:pPr algn="ctr"/>
                      <a:r>
                        <a:rPr lang="en-US" sz="2100" dirty="0" smtClean="0">
                          <a:solidFill>
                            <a:schemeClr val="tx1"/>
                          </a:solidFill>
                        </a:rPr>
                        <a:t> Year</a:t>
                      </a:r>
                      <a:endParaRPr lang="en-US" sz="2100" dirty="0"/>
                    </a:p>
                  </a:txBody>
                  <a:tcPr marL="68580" marR="68580" marT="34293" marB="34293" anchor="ctr">
                    <a:solidFill>
                      <a:schemeClr val="accent5">
                        <a:lumMod val="90000"/>
                      </a:schemeClr>
                    </a:solidFill>
                  </a:tcPr>
                </a:tc>
                <a:tc>
                  <a:txBody>
                    <a:bodyPr/>
                    <a:lstStyle/>
                    <a:p>
                      <a:pPr algn="ctr"/>
                      <a:r>
                        <a:rPr lang="en-US" sz="1800" dirty="0" smtClean="0">
                          <a:solidFill>
                            <a:schemeClr val="tx1"/>
                          </a:solidFill>
                        </a:rPr>
                        <a:t>2013</a:t>
                      </a:r>
                      <a:endParaRPr lang="en-US" sz="1800" dirty="0">
                        <a:solidFill>
                          <a:schemeClr val="tx1"/>
                        </a:solidFill>
                      </a:endParaRPr>
                    </a:p>
                  </a:txBody>
                  <a:tcPr marL="68580" marR="68580" marT="34293" marB="34293" anchor="ctr">
                    <a:solidFill>
                      <a:schemeClr val="accent5">
                        <a:lumMod val="90000"/>
                      </a:schemeClr>
                    </a:solidFill>
                  </a:tcPr>
                </a:tc>
                <a:tc>
                  <a:txBody>
                    <a:bodyPr/>
                    <a:lstStyle/>
                    <a:p>
                      <a:pPr algn="ctr"/>
                      <a:r>
                        <a:rPr lang="en-US" sz="1800" dirty="0" smtClean="0">
                          <a:solidFill>
                            <a:schemeClr val="tx1"/>
                          </a:solidFill>
                        </a:rPr>
                        <a:t>2014</a:t>
                      </a:r>
                      <a:endParaRPr lang="en-US" sz="1800" dirty="0">
                        <a:solidFill>
                          <a:schemeClr val="tx1"/>
                        </a:solidFill>
                      </a:endParaRPr>
                    </a:p>
                  </a:txBody>
                  <a:tcPr marL="68580" marR="68580" marT="34293" marB="34293" anchor="ctr">
                    <a:solidFill>
                      <a:schemeClr val="accent5">
                        <a:lumMod val="90000"/>
                      </a:schemeClr>
                    </a:solidFill>
                  </a:tcPr>
                </a:tc>
                <a:tc>
                  <a:txBody>
                    <a:bodyPr/>
                    <a:lstStyle/>
                    <a:p>
                      <a:pPr algn="ctr"/>
                      <a:r>
                        <a:rPr lang="en-US" sz="1800" dirty="0" smtClean="0">
                          <a:solidFill>
                            <a:schemeClr val="tx1"/>
                          </a:solidFill>
                        </a:rPr>
                        <a:t>2015</a:t>
                      </a:r>
                      <a:endParaRPr lang="en-US" sz="1800" dirty="0">
                        <a:solidFill>
                          <a:schemeClr val="tx1"/>
                        </a:solidFill>
                      </a:endParaRPr>
                    </a:p>
                  </a:txBody>
                  <a:tcPr marL="68580" marR="68580" marT="34293" marB="34293" anchor="ctr">
                    <a:solidFill>
                      <a:schemeClr val="accent5">
                        <a:lumMod val="90000"/>
                      </a:schemeClr>
                    </a:solidFill>
                  </a:tcPr>
                </a:tc>
                <a:tc>
                  <a:txBody>
                    <a:bodyPr/>
                    <a:lstStyle/>
                    <a:p>
                      <a:pPr algn="ctr"/>
                      <a:r>
                        <a:rPr lang="en-US" sz="1800" dirty="0" smtClean="0">
                          <a:solidFill>
                            <a:schemeClr val="tx1"/>
                          </a:solidFill>
                        </a:rPr>
                        <a:t>2016</a:t>
                      </a:r>
                      <a:endParaRPr lang="en-US" sz="1800" dirty="0">
                        <a:solidFill>
                          <a:schemeClr val="tx1"/>
                        </a:solidFill>
                      </a:endParaRPr>
                    </a:p>
                  </a:txBody>
                  <a:tcPr marL="68580" marR="68580" marT="34293" marB="34293" anchor="ctr">
                    <a:solidFill>
                      <a:schemeClr val="accent5">
                        <a:lumMod val="90000"/>
                      </a:schemeClr>
                    </a:solidFill>
                  </a:tcPr>
                </a:tc>
              </a:tr>
              <a:tr h="909638">
                <a:tc>
                  <a:txBody>
                    <a:bodyPr/>
                    <a:lstStyle/>
                    <a:p>
                      <a:pPr algn="ctr"/>
                      <a:r>
                        <a:rPr lang="en-US" sz="1800" b="1" dirty="0" smtClean="0"/>
                        <a:t>Philippines</a:t>
                      </a:r>
                      <a:endParaRPr lang="en-US" sz="1800" b="1" dirty="0"/>
                    </a:p>
                  </a:txBody>
                  <a:tcPr marL="68580" marR="68580" marT="34293" marB="34293" anchor="ctr"/>
                </a:tc>
                <a:tc>
                  <a:txBody>
                    <a:bodyPr/>
                    <a:lstStyle/>
                    <a:p>
                      <a:pPr algn="ctr"/>
                      <a:r>
                        <a:rPr lang="en-PH" sz="1500" dirty="0" smtClean="0">
                          <a:effectLst/>
                          <a:latin typeface="Arial" panose="020B0604020202020204" pitchFamily="34" charset="0"/>
                        </a:rPr>
                        <a:t>844,480</a:t>
                      </a:r>
                      <a:endParaRPr lang="en-PH" sz="1500" dirty="0">
                        <a:effectLst/>
                        <a:latin typeface="Arial" panose="020B0604020202020204" pitchFamily="34" charset="0"/>
                      </a:endParaRPr>
                    </a:p>
                  </a:txBody>
                  <a:tcPr marL="57150" marR="57150" marT="34290" marB="34290" anchor="ctr"/>
                </a:tc>
                <a:tc>
                  <a:txBody>
                    <a:bodyPr/>
                    <a:lstStyle/>
                    <a:p>
                      <a:pPr algn="ctr"/>
                      <a:r>
                        <a:rPr lang="en-PH" sz="1500" dirty="0" smtClean="0">
                          <a:effectLst/>
                          <a:latin typeface="Arial" panose="020B0604020202020204" pitchFamily="34" charset="0"/>
                        </a:rPr>
                        <a:t>890,646</a:t>
                      </a:r>
                      <a:endParaRPr lang="en-PH" sz="1500" dirty="0">
                        <a:effectLst/>
                        <a:latin typeface="Arial" panose="020B0604020202020204" pitchFamily="34" charset="0"/>
                      </a:endParaRPr>
                    </a:p>
                  </a:txBody>
                  <a:tcPr marL="57150" marR="57150" marT="34290" marB="34290" anchor="ctr"/>
                </a:tc>
                <a:tc>
                  <a:txBody>
                    <a:bodyPr/>
                    <a:lstStyle/>
                    <a:p>
                      <a:pPr algn="ctr"/>
                      <a:r>
                        <a:rPr lang="en-PH" sz="1500" dirty="0" smtClean="0">
                          <a:effectLst/>
                          <a:latin typeface="Arial" panose="020B0604020202020204" pitchFamily="34" charset="0"/>
                        </a:rPr>
                        <a:t>900,289</a:t>
                      </a:r>
                      <a:endParaRPr lang="en-PH" sz="1500" dirty="0">
                        <a:effectLst/>
                        <a:latin typeface="Arial" panose="020B0604020202020204" pitchFamily="34" charset="0"/>
                      </a:endParaRPr>
                    </a:p>
                  </a:txBody>
                  <a:tcPr marL="57150" marR="57150" marT="34290" marB="34290" anchor="ctr"/>
                </a:tc>
                <a:tc>
                  <a:txBody>
                    <a:bodyPr/>
                    <a:lstStyle/>
                    <a:p>
                      <a:pPr algn="ctr"/>
                      <a:r>
                        <a:rPr lang="en-PH" sz="1500" dirty="0" smtClean="0">
                          <a:effectLst/>
                          <a:latin typeface="Arial" panose="020B0604020202020204" pitchFamily="34" charset="0"/>
                        </a:rPr>
                        <a:t>895,682</a:t>
                      </a:r>
                      <a:endParaRPr lang="en-PH" sz="1500" dirty="0">
                        <a:effectLst/>
                        <a:latin typeface="Arial" panose="020B0604020202020204" pitchFamily="34" charset="0"/>
                      </a:endParaRPr>
                    </a:p>
                  </a:txBody>
                  <a:tcPr marL="57150" marR="57150" marT="34290" marB="34290" anchor="ctr"/>
                </a:tc>
              </a:tr>
              <a:tr h="909638">
                <a:tc>
                  <a:txBody>
                    <a:bodyPr/>
                    <a:lstStyle/>
                    <a:p>
                      <a:pPr algn="ctr"/>
                      <a:r>
                        <a:rPr lang="en-US" sz="1800" b="1" dirty="0" err="1" smtClean="0"/>
                        <a:t>Calabarzon</a:t>
                      </a:r>
                      <a:endParaRPr lang="en-US" sz="1800" b="1" dirty="0"/>
                    </a:p>
                  </a:txBody>
                  <a:tcPr marL="68580" marR="68580" marT="34293" marB="34293" anchor="ctr"/>
                </a:tc>
                <a:tc>
                  <a:txBody>
                    <a:bodyPr/>
                    <a:lstStyle/>
                    <a:p>
                      <a:pPr marL="0" marR="0" algn="ctr">
                        <a:lnSpc>
                          <a:spcPct val="107000"/>
                        </a:lnSpc>
                        <a:spcBef>
                          <a:spcPts val="0"/>
                        </a:spcBef>
                        <a:spcAft>
                          <a:spcPts val="0"/>
                        </a:spcAft>
                      </a:pPr>
                      <a:r>
                        <a:rPr lang="en-PH" sz="1500" dirty="0" smtClean="0">
                          <a:effectLst/>
                          <a:latin typeface="Calibri" panose="020F0502020204030204" pitchFamily="34" charset="0"/>
                          <a:ea typeface="Calibri" panose="020F0502020204030204" pitchFamily="34" charset="0"/>
                          <a:cs typeface="Times New Roman" panose="02020603050405020304" pitchFamily="18" charset="0"/>
                        </a:rPr>
                        <a:t>125,725</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ctr">
                        <a:lnSpc>
                          <a:spcPct val="107000"/>
                        </a:lnSpc>
                        <a:spcBef>
                          <a:spcPts val="0"/>
                        </a:spcBef>
                        <a:spcAft>
                          <a:spcPts val="0"/>
                        </a:spcAft>
                      </a:pPr>
                      <a:r>
                        <a:rPr lang="en-PH" sz="1500" dirty="0" smtClean="0">
                          <a:effectLst/>
                          <a:latin typeface="Calibri" panose="020F0502020204030204" pitchFamily="34" charset="0"/>
                          <a:ea typeface="Calibri" panose="020F0502020204030204" pitchFamily="34" charset="0"/>
                          <a:cs typeface="Times New Roman" panose="02020603050405020304" pitchFamily="18" charset="0"/>
                        </a:rPr>
                        <a:t>125,598</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ctr">
                        <a:lnSpc>
                          <a:spcPct val="107000"/>
                        </a:lnSpc>
                        <a:spcBef>
                          <a:spcPts val="0"/>
                        </a:spcBef>
                        <a:spcAft>
                          <a:spcPts val="0"/>
                        </a:spcAft>
                      </a:pPr>
                      <a:r>
                        <a:rPr lang="en-PH" sz="1500" dirty="0" smtClean="0">
                          <a:effectLst/>
                          <a:latin typeface="Calibri" panose="020F0502020204030204" pitchFamily="34" charset="0"/>
                          <a:ea typeface="Calibri" panose="020F0502020204030204" pitchFamily="34" charset="0"/>
                          <a:cs typeface="Times New Roman" panose="02020603050405020304" pitchFamily="18" charset="0"/>
                        </a:rPr>
                        <a:t>128,467</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ctr">
                        <a:lnSpc>
                          <a:spcPct val="107000"/>
                        </a:lnSpc>
                        <a:spcBef>
                          <a:spcPts val="0"/>
                        </a:spcBef>
                        <a:spcAft>
                          <a:spcPts val="0"/>
                        </a:spcAft>
                      </a:pPr>
                      <a:endParaRPr lang="en-PH" sz="15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PH" sz="1500" dirty="0" smtClean="0">
                          <a:effectLst/>
                          <a:latin typeface="Calibri" panose="020F0502020204030204" pitchFamily="34" charset="0"/>
                          <a:ea typeface="Calibri" panose="020F0502020204030204" pitchFamily="34" charset="0"/>
                          <a:cs typeface="Times New Roman" panose="02020603050405020304" pitchFamily="18" charset="0"/>
                        </a:rPr>
                        <a:t>122,392</a:t>
                      </a:r>
                    </a:p>
                    <a:p>
                      <a:pPr marL="0" marR="0" algn="ctr">
                        <a:lnSpc>
                          <a:spcPct val="107000"/>
                        </a:lnSpc>
                        <a:spcBef>
                          <a:spcPts val="0"/>
                        </a:spcBef>
                        <a:spcAft>
                          <a:spcPts val="0"/>
                        </a:spcAft>
                      </a:pP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r>
              <a:tr h="909638">
                <a:tc>
                  <a:txBody>
                    <a:bodyPr/>
                    <a:lstStyle/>
                    <a:p>
                      <a:pPr algn="ctr"/>
                      <a:r>
                        <a:rPr lang="en-US" sz="1800" b="1" dirty="0" smtClean="0"/>
                        <a:t>% Share</a:t>
                      </a:r>
                      <a:endParaRPr lang="en-US" sz="1800" b="1" dirty="0"/>
                    </a:p>
                  </a:txBody>
                  <a:tcPr marL="68580" marR="68580" marT="34293" marB="34293" anchor="ctr"/>
                </a:tc>
                <a:tc>
                  <a:txBody>
                    <a:bodyPr/>
                    <a:lstStyle/>
                    <a:p>
                      <a:r>
                        <a:rPr lang="en-PH" dirty="0" smtClean="0"/>
                        <a:t>        15</a:t>
                      </a:r>
                      <a:endParaRPr lang="en-PH" dirty="0"/>
                    </a:p>
                  </a:txBody>
                  <a:tcPr marL="57150" marR="57150" marT="0" marB="0" anchor="ctr"/>
                </a:tc>
                <a:tc>
                  <a:txBody>
                    <a:bodyPr/>
                    <a:lstStyle/>
                    <a:p>
                      <a:r>
                        <a:rPr lang="en-PH" dirty="0" smtClean="0"/>
                        <a:t>       14</a:t>
                      </a:r>
                      <a:endParaRPr lang="en-PH" dirty="0"/>
                    </a:p>
                  </a:txBody>
                  <a:tcPr marL="57150" marR="57150" marT="0" marB="0" anchor="ctr"/>
                </a:tc>
                <a:tc>
                  <a:txBody>
                    <a:bodyPr/>
                    <a:lstStyle/>
                    <a:p>
                      <a:r>
                        <a:rPr lang="en-PH" dirty="0" smtClean="0"/>
                        <a:t>          14.3</a:t>
                      </a:r>
                      <a:endParaRPr lang="en-PH" dirty="0"/>
                    </a:p>
                  </a:txBody>
                  <a:tcPr marL="57150" marR="57150" marT="0" marB="0" anchor="ctr"/>
                </a:tc>
                <a:tc>
                  <a:txBody>
                    <a:bodyPr/>
                    <a:lstStyle/>
                    <a:p>
                      <a:pPr marL="0" marR="0" algn="ctr">
                        <a:lnSpc>
                          <a:spcPct val="107000"/>
                        </a:lnSpc>
                        <a:spcBef>
                          <a:spcPts val="0"/>
                        </a:spcBef>
                        <a:spcAft>
                          <a:spcPts val="0"/>
                        </a:spcAft>
                      </a:pPr>
                      <a:r>
                        <a:rPr lang="en-PH" sz="1500" dirty="0" smtClean="0">
                          <a:effectLst/>
                          <a:latin typeface="Calibri" panose="020F0502020204030204" pitchFamily="34" charset="0"/>
                          <a:ea typeface="Calibri" panose="020F0502020204030204" pitchFamily="34" charset="0"/>
                          <a:cs typeface="Times New Roman" panose="02020603050405020304" pitchFamily="18" charset="0"/>
                        </a:rPr>
                        <a:t>13.7</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r>
            </a:tbl>
          </a:graphicData>
        </a:graphic>
      </p:graphicFrame>
      <p:sp>
        <p:nvSpPr>
          <p:cNvPr id="8" name="TextBox 6"/>
          <p:cNvSpPr txBox="1">
            <a:spLocks noChangeArrowheads="1"/>
          </p:cNvSpPr>
          <p:nvPr/>
        </p:nvSpPr>
        <p:spPr bwMode="auto">
          <a:xfrm>
            <a:off x="533400" y="5257801"/>
            <a:ext cx="32956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500" b="1" dirty="0">
                <a:latin typeface="Arial" panose="020B0604020202020204" pitchFamily="34" charset="0"/>
                <a:cs typeface="Arial" panose="020B0604020202020204" pitchFamily="34" charset="0"/>
              </a:rPr>
              <a:t>Source</a:t>
            </a:r>
            <a:r>
              <a:rPr lang="en-US" sz="1500" b="1" dirty="0"/>
              <a:t> : </a:t>
            </a:r>
            <a:r>
              <a:rPr lang="en-US" sz="1500" b="1" dirty="0" err="1"/>
              <a:t>psa</a:t>
            </a:r>
            <a:endParaRPr lang="en-US" sz="1500" b="1" dirty="0"/>
          </a:p>
        </p:txBody>
      </p:sp>
    </p:spTree>
    <p:extLst>
      <p:ext uri="{BB962C8B-B14F-4D97-AF65-F5344CB8AC3E}">
        <p14:creationId xmlns:p14="http://schemas.microsoft.com/office/powerpoint/2010/main" val="532098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ba.ckground.com/wp-content/uploads/2009/06/051_swirly_green_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 y="857250"/>
            <a:ext cx="4572000" cy="5086350"/>
          </a:xfrm>
          <a:prstGeom prst="rect">
            <a:avLst/>
          </a:prstGeom>
          <a:noFill/>
          <a:ln>
            <a:noFill/>
          </a:ln>
        </p:spPr>
      </p:pic>
      <p:pic>
        <p:nvPicPr>
          <p:cNvPr id="5" name="Picture 4" descr="C:\Users\Brigida\Documents\SOL\FRUITS AND VEGETABLES\main_vegetable.gif"/>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7300" y="4572001"/>
            <a:ext cx="2171700" cy="1428750"/>
          </a:xfrm>
          <a:prstGeom prst="rect">
            <a:avLst/>
          </a:prstGeom>
          <a:noFill/>
          <a:ln>
            <a:noFill/>
          </a:ln>
        </p:spPr>
      </p:pic>
      <p:sp>
        <p:nvSpPr>
          <p:cNvPr id="6" name="WordArt 5" descr="Paper bag"/>
          <p:cNvSpPr>
            <a:spLocks noChangeArrowheads="1" noChangeShapeType="1" noTextEdit="1"/>
          </p:cNvSpPr>
          <p:nvPr/>
        </p:nvSpPr>
        <p:spPr bwMode="auto">
          <a:xfrm>
            <a:off x="2457450" y="1371600"/>
            <a:ext cx="3829050" cy="514350"/>
          </a:xfrm>
          <a:prstGeom prst="rect">
            <a:avLst/>
          </a:prstGeom>
        </p:spPr>
        <p:txBody>
          <a:bodyPr wrap="none" fromWordArt="1">
            <a:prstTxWarp prst="textPlain">
              <a:avLst>
                <a:gd name="adj" fmla="val 50000"/>
              </a:avLst>
            </a:prstTxWarp>
          </a:bodyPr>
          <a:lstStyle/>
          <a:p>
            <a:pPr algn="ctr"/>
            <a:r>
              <a:rPr lang="en-US" sz="3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AREA PLANTED (ha)</a:t>
            </a:r>
          </a:p>
        </p:txBody>
      </p:sp>
      <p:graphicFrame>
        <p:nvGraphicFramePr>
          <p:cNvPr id="7" name="Table 6"/>
          <p:cNvGraphicFramePr>
            <a:graphicFrameLocks noGrp="1"/>
          </p:cNvGraphicFramePr>
          <p:nvPr>
            <p:extLst/>
          </p:nvPr>
        </p:nvGraphicFramePr>
        <p:xfrm>
          <a:off x="381001" y="2057400"/>
          <a:ext cx="8305800" cy="3467100"/>
        </p:xfrm>
        <a:graphic>
          <a:graphicData uri="http://schemas.openxmlformats.org/drawingml/2006/table">
            <a:tbl>
              <a:tblPr firstRow="1" bandRow="1">
                <a:tableStyleId>{073A0DAA-6AF3-43AB-8588-CEC1D06C72B9}</a:tableStyleId>
              </a:tblPr>
              <a:tblGrid>
                <a:gridCol w="2095857"/>
                <a:gridCol w="1474862"/>
                <a:gridCol w="1319613"/>
                <a:gridCol w="1707734"/>
                <a:gridCol w="1707734"/>
              </a:tblGrid>
              <a:tr h="866775">
                <a:tc>
                  <a:txBody>
                    <a:bodyPr/>
                    <a:lstStyle/>
                    <a:p>
                      <a:pPr algn="ctr"/>
                      <a:r>
                        <a:rPr lang="en-US" sz="2100" dirty="0" smtClean="0">
                          <a:solidFill>
                            <a:schemeClr val="tx1"/>
                          </a:solidFill>
                        </a:rPr>
                        <a:t> Year</a:t>
                      </a:r>
                      <a:endParaRPr lang="en-US" sz="2100" dirty="0"/>
                    </a:p>
                  </a:txBody>
                  <a:tcPr marL="68580" marR="68580" marT="34293" marB="34293" anchor="ctr">
                    <a:solidFill>
                      <a:schemeClr val="accent5">
                        <a:lumMod val="90000"/>
                      </a:schemeClr>
                    </a:solidFill>
                  </a:tcPr>
                </a:tc>
                <a:tc>
                  <a:txBody>
                    <a:bodyPr/>
                    <a:lstStyle/>
                    <a:p>
                      <a:pPr algn="ctr"/>
                      <a:r>
                        <a:rPr lang="en-US" sz="1800" dirty="0" smtClean="0">
                          <a:solidFill>
                            <a:schemeClr val="tx1"/>
                          </a:solidFill>
                        </a:rPr>
                        <a:t>2013</a:t>
                      </a:r>
                      <a:endParaRPr lang="en-US" sz="1800" dirty="0">
                        <a:solidFill>
                          <a:schemeClr val="tx1"/>
                        </a:solidFill>
                      </a:endParaRPr>
                    </a:p>
                  </a:txBody>
                  <a:tcPr marL="68580" marR="68580" marT="34293" marB="34293" anchor="ctr">
                    <a:solidFill>
                      <a:schemeClr val="accent5">
                        <a:lumMod val="90000"/>
                      </a:schemeClr>
                    </a:solidFill>
                  </a:tcPr>
                </a:tc>
                <a:tc>
                  <a:txBody>
                    <a:bodyPr/>
                    <a:lstStyle/>
                    <a:p>
                      <a:pPr algn="ctr"/>
                      <a:r>
                        <a:rPr lang="en-US" sz="1800" dirty="0" smtClean="0">
                          <a:solidFill>
                            <a:schemeClr val="tx1"/>
                          </a:solidFill>
                        </a:rPr>
                        <a:t>2014</a:t>
                      </a:r>
                      <a:endParaRPr lang="en-US" sz="1800" dirty="0">
                        <a:solidFill>
                          <a:schemeClr val="tx1"/>
                        </a:solidFill>
                      </a:endParaRPr>
                    </a:p>
                  </a:txBody>
                  <a:tcPr marL="68580" marR="68580" marT="34293" marB="34293" anchor="ctr">
                    <a:solidFill>
                      <a:schemeClr val="accent5">
                        <a:lumMod val="90000"/>
                      </a:schemeClr>
                    </a:solidFill>
                  </a:tcPr>
                </a:tc>
                <a:tc>
                  <a:txBody>
                    <a:bodyPr/>
                    <a:lstStyle/>
                    <a:p>
                      <a:pPr algn="ctr"/>
                      <a:r>
                        <a:rPr lang="en-US" sz="1800" dirty="0" smtClean="0">
                          <a:solidFill>
                            <a:schemeClr val="tx1"/>
                          </a:solidFill>
                        </a:rPr>
                        <a:t>2015</a:t>
                      </a:r>
                      <a:endParaRPr lang="en-US" sz="1800" dirty="0">
                        <a:solidFill>
                          <a:schemeClr val="tx1"/>
                        </a:solidFill>
                      </a:endParaRPr>
                    </a:p>
                  </a:txBody>
                  <a:tcPr marL="68580" marR="68580" marT="34293" marB="34293" anchor="ctr">
                    <a:solidFill>
                      <a:schemeClr val="accent5">
                        <a:lumMod val="90000"/>
                      </a:schemeClr>
                    </a:solidFill>
                  </a:tcPr>
                </a:tc>
                <a:tc>
                  <a:txBody>
                    <a:bodyPr/>
                    <a:lstStyle/>
                    <a:p>
                      <a:pPr algn="ctr"/>
                      <a:r>
                        <a:rPr lang="en-US" sz="1800" dirty="0" smtClean="0">
                          <a:solidFill>
                            <a:schemeClr val="tx1"/>
                          </a:solidFill>
                        </a:rPr>
                        <a:t>2016</a:t>
                      </a:r>
                      <a:endParaRPr lang="en-US" sz="1800" dirty="0">
                        <a:solidFill>
                          <a:schemeClr val="tx1"/>
                        </a:solidFill>
                      </a:endParaRPr>
                    </a:p>
                  </a:txBody>
                  <a:tcPr marL="68580" marR="68580" marT="34293" marB="34293" anchor="ctr">
                    <a:solidFill>
                      <a:schemeClr val="accent5">
                        <a:lumMod val="90000"/>
                      </a:schemeClr>
                    </a:solidFill>
                  </a:tcPr>
                </a:tc>
              </a:tr>
              <a:tr h="866775">
                <a:tc>
                  <a:txBody>
                    <a:bodyPr/>
                    <a:lstStyle/>
                    <a:p>
                      <a:pPr algn="ctr"/>
                      <a:r>
                        <a:rPr lang="en-US" sz="1800" b="1" dirty="0" smtClean="0"/>
                        <a:t>Philippines</a:t>
                      </a:r>
                      <a:endParaRPr lang="en-US" sz="1800" b="1" dirty="0"/>
                    </a:p>
                  </a:txBody>
                  <a:tcPr marL="68580" marR="68580" marT="34293" marB="34293" anchor="ctr"/>
                </a:tc>
                <a:tc>
                  <a:txBody>
                    <a:bodyPr/>
                    <a:lstStyle/>
                    <a:p>
                      <a:pPr algn="ctr"/>
                      <a:endParaRPr lang="en-PH" sz="1500" dirty="0" smtClean="0">
                        <a:effectLst/>
                        <a:latin typeface="Arial" panose="020B0604020202020204" pitchFamily="34" charset="0"/>
                      </a:endParaRPr>
                    </a:p>
                    <a:p>
                      <a:pPr algn="ctr"/>
                      <a:r>
                        <a:rPr lang="en-PH" sz="1500" dirty="0" smtClean="0">
                          <a:effectLst/>
                          <a:latin typeface="Arial" panose="020B0604020202020204" pitchFamily="34" charset="0"/>
                        </a:rPr>
                        <a:t>79,431</a:t>
                      </a:r>
                    </a:p>
                    <a:p>
                      <a:pPr algn="ctr"/>
                      <a:endParaRPr lang="en-PH" sz="1500" dirty="0">
                        <a:effectLst/>
                        <a:latin typeface="Arial" panose="020B0604020202020204" pitchFamily="34" charset="0"/>
                      </a:endParaRPr>
                    </a:p>
                  </a:txBody>
                  <a:tcPr marL="57150" marR="57150" marT="34290" marB="34290" anchor="ctr"/>
                </a:tc>
                <a:tc>
                  <a:txBody>
                    <a:bodyPr/>
                    <a:lstStyle/>
                    <a:p>
                      <a:pPr algn="ctr"/>
                      <a:r>
                        <a:rPr lang="en-PH" sz="1500" dirty="0" smtClean="0">
                          <a:effectLst/>
                          <a:latin typeface="Arial" panose="020B0604020202020204" pitchFamily="34" charset="0"/>
                        </a:rPr>
                        <a:t>78,771</a:t>
                      </a:r>
                      <a:endParaRPr lang="en-PH" sz="1500" dirty="0">
                        <a:effectLst/>
                        <a:latin typeface="Arial" panose="020B0604020202020204" pitchFamily="34" charset="0"/>
                      </a:endParaRPr>
                    </a:p>
                  </a:txBody>
                  <a:tcPr marL="57150" marR="57150" marT="34290" marB="34290" anchor="ctr"/>
                </a:tc>
                <a:tc>
                  <a:txBody>
                    <a:bodyPr/>
                    <a:lstStyle/>
                    <a:p>
                      <a:pPr algn="ctr"/>
                      <a:r>
                        <a:rPr lang="en-PH" sz="1500" dirty="0" smtClean="0">
                          <a:effectLst/>
                          <a:latin typeface="Arial" panose="020B0604020202020204" pitchFamily="34" charset="0"/>
                        </a:rPr>
                        <a:t>78,136</a:t>
                      </a:r>
                      <a:endParaRPr lang="en-PH" sz="1500" dirty="0">
                        <a:effectLst/>
                        <a:latin typeface="Arial" panose="020B0604020202020204" pitchFamily="34" charset="0"/>
                      </a:endParaRPr>
                    </a:p>
                  </a:txBody>
                  <a:tcPr marL="57150" marR="57150" marT="34290" marB="34290" anchor="ctr"/>
                </a:tc>
                <a:tc>
                  <a:txBody>
                    <a:bodyPr/>
                    <a:lstStyle/>
                    <a:p>
                      <a:pPr algn="ctr"/>
                      <a:r>
                        <a:rPr lang="en-PH" sz="1500" dirty="0" smtClean="0">
                          <a:effectLst/>
                          <a:latin typeface="Arial" panose="020B0604020202020204" pitchFamily="34" charset="0"/>
                        </a:rPr>
                        <a:t>78,104</a:t>
                      </a:r>
                      <a:endParaRPr lang="en-PH" sz="1500" dirty="0">
                        <a:effectLst/>
                        <a:latin typeface="Arial" panose="020B0604020202020204" pitchFamily="34" charset="0"/>
                      </a:endParaRPr>
                    </a:p>
                  </a:txBody>
                  <a:tcPr marL="57150" marR="57150" marT="34290" marB="34290" anchor="ctr"/>
                </a:tc>
              </a:tr>
              <a:tr h="866775">
                <a:tc>
                  <a:txBody>
                    <a:bodyPr/>
                    <a:lstStyle/>
                    <a:p>
                      <a:pPr algn="ctr"/>
                      <a:r>
                        <a:rPr lang="en-US" sz="1800" b="1" dirty="0" err="1" smtClean="0"/>
                        <a:t>Calabarzon</a:t>
                      </a:r>
                      <a:endParaRPr lang="en-US" sz="1800" b="1" dirty="0"/>
                    </a:p>
                  </a:txBody>
                  <a:tcPr marL="68580" marR="68580" marT="34293" marB="34293" anchor="ctr"/>
                </a:tc>
                <a:tc>
                  <a:txBody>
                    <a:bodyPr/>
                    <a:lstStyle/>
                    <a:p>
                      <a:r>
                        <a:rPr lang="en-PH" dirty="0" smtClean="0"/>
                        <a:t>        9,121</a:t>
                      </a:r>
                    </a:p>
                    <a:p>
                      <a:endParaRPr lang="en-PH" dirty="0"/>
                    </a:p>
                  </a:txBody>
                  <a:tcPr marL="57150" marR="57150" marT="0" marB="0" anchor="ctr"/>
                </a:tc>
                <a:tc>
                  <a:txBody>
                    <a:bodyPr/>
                    <a:lstStyle/>
                    <a:p>
                      <a:r>
                        <a:rPr lang="en-PH" dirty="0" smtClean="0"/>
                        <a:t>        8,899</a:t>
                      </a:r>
                    </a:p>
                    <a:p>
                      <a:endParaRPr lang="en-PH" dirty="0"/>
                    </a:p>
                  </a:txBody>
                  <a:tcPr marL="57150" marR="57150" marT="0" marB="0" anchor="ctr"/>
                </a:tc>
                <a:tc>
                  <a:txBody>
                    <a:bodyPr/>
                    <a:lstStyle/>
                    <a:p>
                      <a:r>
                        <a:rPr lang="en-PH" dirty="0" smtClean="0"/>
                        <a:t>          8,578</a:t>
                      </a:r>
                    </a:p>
                    <a:p>
                      <a:endParaRPr lang="en-PH" dirty="0"/>
                    </a:p>
                  </a:txBody>
                  <a:tcPr marL="57150" marR="57150" marT="0" marB="0" anchor="ctr"/>
                </a:tc>
                <a:tc>
                  <a:txBody>
                    <a:bodyPr/>
                    <a:lstStyle/>
                    <a:p>
                      <a:r>
                        <a:rPr lang="en-PH" dirty="0" smtClean="0"/>
                        <a:t>          8,527</a:t>
                      </a:r>
                    </a:p>
                    <a:p>
                      <a:endParaRPr lang="en-PH" dirty="0"/>
                    </a:p>
                  </a:txBody>
                  <a:tcPr marL="57150" marR="57150" marT="0" marB="0" anchor="ctr"/>
                </a:tc>
              </a:tr>
              <a:tr h="866775">
                <a:tc>
                  <a:txBody>
                    <a:bodyPr/>
                    <a:lstStyle/>
                    <a:p>
                      <a:pPr algn="ctr"/>
                      <a:r>
                        <a:rPr lang="en-US" sz="1800" b="1" dirty="0" smtClean="0"/>
                        <a:t>% Share</a:t>
                      </a:r>
                      <a:endParaRPr lang="en-US" sz="1800" b="1" dirty="0"/>
                    </a:p>
                  </a:txBody>
                  <a:tcPr marL="68580" marR="68580" marT="34293" marB="34293" anchor="ctr"/>
                </a:tc>
                <a:tc>
                  <a:txBody>
                    <a:bodyPr/>
                    <a:lstStyle/>
                    <a:p>
                      <a:pPr marL="0" marR="0" algn="ctr">
                        <a:lnSpc>
                          <a:spcPct val="107000"/>
                        </a:lnSpc>
                        <a:spcBef>
                          <a:spcPts val="0"/>
                        </a:spcBef>
                        <a:spcAft>
                          <a:spcPts val="0"/>
                        </a:spcAft>
                      </a:pPr>
                      <a:r>
                        <a:rPr lang="en-PH" sz="1500" dirty="0" smtClean="0">
                          <a:effectLst/>
                          <a:latin typeface="Calibri" panose="020F0502020204030204" pitchFamily="34" charset="0"/>
                          <a:ea typeface="Calibri" panose="020F0502020204030204" pitchFamily="34" charset="0"/>
                          <a:cs typeface="Times New Roman" panose="02020603050405020304" pitchFamily="18" charset="0"/>
                        </a:rPr>
                        <a:t>11.5</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ctr">
                        <a:lnSpc>
                          <a:spcPct val="107000"/>
                        </a:lnSpc>
                        <a:spcBef>
                          <a:spcPts val="0"/>
                        </a:spcBef>
                        <a:spcAft>
                          <a:spcPts val="0"/>
                        </a:spcAft>
                      </a:pPr>
                      <a:r>
                        <a:rPr lang="en-PH" sz="1500" dirty="0" smtClean="0">
                          <a:effectLst/>
                          <a:latin typeface="Calibri" panose="020F0502020204030204" pitchFamily="34" charset="0"/>
                          <a:ea typeface="Calibri" panose="020F0502020204030204" pitchFamily="34" charset="0"/>
                          <a:cs typeface="Times New Roman" panose="02020603050405020304" pitchFamily="18" charset="0"/>
                        </a:rPr>
                        <a:t>11.3</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ctr">
                        <a:lnSpc>
                          <a:spcPct val="107000"/>
                        </a:lnSpc>
                        <a:spcBef>
                          <a:spcPts val="0"/>
                        </a:spcBef>
                        <a:spcAft>
                          <a:spcPts val="0"/>
                        </a:spcAft>
                      </a:pPr>
                      <a:r>
                        <a:rPr lang="en-PH" sz="1500" dirty="0" smtClean="0">
                          <a:effectLst/>
                          <a:latin typeface="Calibri" panose="020F0502020204030204" pitchFamily="34" charset="0"/>
                          <a:ea typeface="Calibri" panose="020F0502020204030204" pitchFamily="34" charset="0"/>
                          <a:cs typeface="Times New Roman" panose="02020603050405020304" pitchFamily="18" charset="0"/>
                        </a:rPr>
                        <a:t>11</a:t>
                      </a: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ctr">
                        <a:lnSpc>
                          <a:spcPct val="107000"/>
                        </a:lnSpc>
                        <a:spcBef>
                          <a:spcPts val="0"/>
                        </a:spcBef>
                        <a:spcAft>
                          <a:spcPts val="0"/>
                        </a:spcAft>
                      </a:pPr>
                      <a:endParaRPr lang="en-PH" sz="15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PH" sz="1500" dirty="0" smtClean="0">
                          <a:effectLst/>
                          <a:latin typeface="Calibri" panose="020F0502020204030204" pitchFamily="34" charset="0"/>
                          <a:ea typeface="Calibri" panose="020F0502020204030204" pitchFamily="34" charset="0"/>
                          <a:cs typeface="Times New Roman" panose="02020603050405020304" pitchFamily="18" charset="0"/>
                        </a:rPr>
                        <a:t>10.9</a:t>
                      </a:r>
                    </a:p>
                    <a:p>
                      <a:pPr marL="0" marR="0" algn="ctr">
                        <a:lnSpc>
                          <a:spcPct val="107000"/>
                        </a:lnSpc>
                        <a:spcBef>
                          <a:spcPts val="0"/>
                        </a:spcBef>
                        <a:spcAft>
                          <a:spcPts val="0"/>
                        </a:spcAft>
                      </a:pPr>
                      <a:endParaRPr lang="en-PH"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r>
            </a:tbl>
          </a:graphicData>
        </a:graphic>
      </p:graphicFrame>
      <p:sp>
        <p:nvSpPr>
          <p:cNvPr id="8" name="TextBox 6"/>
          <p:cNvSpPr txBox="1">
            <a:spLocks noChangeArrowheads="1"/>
          </p:cNvSpPr>
          <p:nvPr/>
        </p:nvSpPr>
        <p:spPr bwMode="auto">
          <a:xfrm>
            <a:off x="533400" y="5257801"/>
            <a:ext cx="32956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500" b="1" dirty="0">
                <a:latin typeface="Arial" panose="020B0604020202020204" pitchFamily="34" charset="0"/>
                <a:cs typeface="Arial" panose="020B0604020202020204" pitchFamily="34" charset="0"/>
              </a:rPr>
              <a:t>Source</a:t>
            </a:r>
            <a:r>
              <a:rPr lang="en-US" sz="1500" b="1" dirty="0"/>
              <a:t> : BAS</a:t>
            </a:r>
          </a:p>
        </p:txBody>
      </p:sp>
    </p:spTree>
    <p:extLst>
      <p:ext uri="{BB962C8B-B14F-4D97-AF65-F5344CB8AC3E}">
        <p14:creationId xmlns:p14="http://schemas.microsoft.com/office/powerpoint/2010/main" val="37216754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4292" y="2717190"/>
            <a:ext cx="5825202" cy="1234727"/>
          </a:xfrm>
        </p:spPr>
        <p:txBody>
          <a:bodyPr>
            <a:normAutofit fontScale="90000"/>
          </a:bodyPr>
          <a:lstStyle/>
          <a:p>
            <a:r>
              <a:rPr lang="en-PH" dirty="0" smtClean="0">
                <a:solidFill>
                  <a:schemeClr val="tx1"/>
                </a:solidFill>
              </a:rPr>
              <a:t>MANGO PLANS AND PROGRAMS</a:t>
            </a:r>
            <a:endParaRPr lang="en-PH" dirty="0">
              <a:solidFill>
                <a:schemeClr val="tx1"/>
              </a:solidFill>
            </a:endParaRPr>
          </a:p>
        </p:txBody>
      </p:sp>
      <p:sp>
        <p:nvSpPr>
          <p:cNvPr id="3" name="Subtitle 2"/>
          <p:cNvSpPr>
            <a:spLocks noGrp="1"/>
          </p:cNvSpPr>
          <p:nvPr>
            <p:ph type="subTitle" idx="1"/>
          </p:nvPr>
        </p:nvSpPr>
        <p:spPr>
          <a:xfrm>
            <a:off x="1174998" y="3829084"/>
            <a:ext cx="5825202" cy="822674"/>
          </a:xfrm>
        </p:spPr>
        <p:txBody>
          <a:bodyPr>
            <a:normAutofit/>
          </a:bodyPr>
          <a:lstStyle/>
          <a:p>
            <a:r>
              <a:rPr lang="en-PH" dirty="0" smtClean="0"/>
              <a:t>  </a:t>
            </a:r>
            <a:endParaRPr lang="en-PH" dirty="0"/>
          </a:p>
        </p:txBody>
      </p:sp>
      <p:pic>
        <p:nvPicPr>
          <p:cNvPr id="1026" name="Picture 2" descr="C:\HVCDP\Logos\HVCDP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490" y="3808584"/>
            <a:ext cx="2427314" cy="20227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OADMAP-for Ms. Anne\PICTURES\Fruits\Mango\DSC_0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0035" y="1113145"/>
            <a:ext cx="1703921" cy="1259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2" descr="F:\ROADMAP-for Ms. Anne\PICTURES\Fruits\Mango\DSC02320.JPG"/>
          <p:cNvPicPr>
            <a:picLocks noChangeAspect="1" noChangeArrowheads="1"/>
          </p:cNvPicPr>
          <p:nvPr/>
        </p:nvPicPr>
        <p:blipFill>
          <a:blip r:embed="rId4" cstate="print"/>
          <a:srcRect/>
          <a:stretch>
            <a:fillRect/>
          </a:stretch>
        </p:blipFill>
        <p:spPr bwMode="auto">
          <a:xfrm>
            <a:off x="5987955" y="1485276"/>
            <a:ext cx="1334825" cy="1001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503325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765" y="1181384"/>
            <a:ext cx="6447501" cy="668741"/>
          </a:xfrm>
        </p:spPr>
        <p:txBody>
          <a:bodyPr>
            <a:normAutofit fontScale="90000"/>
          </a:bodyPr>
          <a:lstStyle/>
          <a:p>
            <a:r>
              <a:rPr lang="en-PH" dirty="0" smtClean="0"/>
              <a:t>MANGO SITUATIONER</a:t>
            </a:r>
            <a:endParaRPr lang="en-PH" dirty="0"/>
          </a:p>
        </p:txBody>
      </p:sp>
      <p:sp>
        <p:nvSpPr>
          <p:cNvPr id="3" name="Content Placeholder 2"/>
          <p:cNvSpPr>
            <a:spLocks noGrp="1"/>
          </p:cNvSpPr>
          <p:nvPr>
            <p:ph idx="1"/>
          </p:nvPr>
        </p:nvSpPr>
        <p:spPr>
          <a:xfrm>
            <a:off x="518237" y="1921775"/>
            <a:ext cx="6769668" cy="3874712"/>
          </a:xfrm>
        </p:spPr>
        <p:txBody>
          <a:bodyPr>
            <a:normAutofit/>
          </a:bodyPr>
          <a:lstStyle/>
          <a:p>
            <a:pPr lvl="0"/>
            <a:r>
              <a:rPr lang="en-US" sz="1800" dirty="0"/>
              <a:t>Mango is the 3</a:t>
            </a:r>
            <a:r>
              <a:rPr lang="en-US" sz="1800" baseline="30000" dirty="0"/>
              <a:t>rd</a:t>
            </a:r>
            <a:r>
              <a:rPr lang="en-US" sz="1800" dirty="0"/>
              <a:t>  most important fruit crop of the country based on export volume and value next to banana and pineapple.</a:t>
            </a:r>
          </a:p>
          <a:p>
            <a:pPr lvl="0"/>
            <a:endParaRPr lang="en-US" sz="1800" dirty="0"/>
          </a:p>
          <a:p>
            <a:pPr lvl="0"/>
            <a:r>
              <a:rPr lang="en-US" sz="1800" dirty="0"/>
              <a:t>The country’s export variety, the ‘</a:t>
            </a:r>
            <a:r>
              <a:rPr lang="en-US" sz="1800" dirty="0" err="1"/>
              <a:t>Carabao</a:t>
            </a:r>
            <a:r>
              <a:rPr lang="en-US" sz="1800" dirty="0"/>
              <a:t>’ is one of the best varieties in the world.</a:t>
            </a:r>
          </a:p>
          <a:p>
            <a:pPr lvl="0"/>
            <a:endParaRPr lang="en-US" sz="1800" dirty="0"/>
          </a:p>
          <a:p>
            <a:pPr lvl="0"/>
            <a:r>
              <a:rPr lang="en-US" sz="1800" dirty="0"/>
              <a:t>About 73% of the total area planted is owned by small farmers and 24% operates farm sizes 3 to 9.99 hectares.</a:t>
            </a:r>
          </a:p>
          <a:p>
            <a:endParaRPr lang="en-PH" sz="1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9549" y="4941342"/>
            <a:ext cx="1371857" cy="13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55075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1872" y="1719466"/>
            <a:ext cx="5825202" cy="1973996"/>
          </a:xfrm>
        </p:spPr>
        <p:txBody>
          <a:bodyPr>
            <a:normAutofit fontScale="90000"/>
          </a:bodyPr>
          <a:lstStyle/>
          <a:p>
            <a:r>
              <a:rPr lang="en-PH" b="1" dirty="0" smtClean="0">
                <a:solidFill>
                  <a:schemeClr val="tx1"/>
                </a:solidFill>
                <a:latin typeface="Cambria" pitchFamily="18" charset="0"/>
              </a:rPr>
              <a:t>Coffee Plans and Programs </a:t>
            </a:r>
            <a:r>
              <a:rPr lang="en-PH" dirty="0">
                <a:solidFill>
                  <a:schemeClr val="tx1"/>
                </a:solidFill>
                <a:latin typeface="Cambria" pitchFamily="18" charset="0"/>
              </a:rPr>
              <a:t/>
            </a:r>
            <a:br>
              <a:rPr lang="en-PH" dirty="0">
                <a:solidFill>
                  <a:schemeClr val="tx1"/>
                </a:solidFill>
                <a:latin typeface="Cambria" pitchFamily="18" charset="0"/>
              </a:rPr>
            </a:br>
            <a:endParaRPr lang="en-PH" dirty="0">
              <a:solidFill>
                <a:schemeClr val="tx1"/>
              </a:solidFill>
              <a:latin typeface="Cambria" pitchFamily="18" charset="0"/>
            </a:endParaRPr>
          </a:p>
        </p:txBody>
      </p:sp>
      <p:pic>
        <p:nvPicPr>
          <p:cNvPr id="1026" name="Picture 2" descr="C:\HVCDP\Logos\HVCDP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490" y="3808584"/>
            <a:ext cx="2427314" cy="20227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offee-Tree-tp1272.jpg"/>
          <p:cNvPicPr>
            <a:picLocks noChangeAspect="1"/>
          </p:cNvPicPr>
          <p:nvPr/>
        </p:nvPicPr>
        <p:blipFill>
          <a:blip r:embed="rId3" cstate="print"/>
          <a:stretch>
            <a:fillRect/>
          </a:stretch>
        </p:blipFill>
        <p:spPr>
          <a:xfrm>
            <a:off x="4551150" y="3181350"/>
            <a:ext cx="1997550" cy="1331700"/>
          </a:xfrm>
          <a:prstGeom prst="rect">
            <a:avLst/>
          </a:prstGeom>
          <a:ln>
            <a:noFill/>
          </a:ln>
          <a:effectLst>
            <a:outerShdw blurRad="190500" algn="tl" rotWithShape="0">
              <a:srgbClr val="000000">
                <a:alpha val="70000"/>
              </a:srgbClr>
            </a:outerShdw>
          </a:effectLst>
        </p:spPr>
      </p:pic>
      <p:pic>
        <p:nvPicPr>
          <p:cNvPr id="7" name="Picture 6" descr="Coffee-Photo-1.jpg"/>
          <p:cNvPicPr>
            <a:picLocks noChangeAspect="1"/>
          </p:cNvPicPr>
          <p:nvPr/>
        </p:nvPicPr>
        <p:blipFill>
          <a:blip r:embed="rId4" cstate="print"/>
          <a:stretch>
            <a:fillRect/>
          </a:stretch>
        </p:blipFill>
        <p:spPr>
          <a:xfrm>
            <a:off x="5715000" y="4371975"/>
            <a:ext cx="2150534" cy="1209675"/>
          </a:xfrm>
          <a:prstGeom prst="rect">
            <a:avLst/>
          </a:prstGeom>
          <a:ln>
            <a:noFill/>
          </a:ln>
          <a:effectLst>
            <a:outerShdw blurRad="190500" algn="tl" rotWithShape="0">
              <a:srgbClr val="000000">
                <a:alpha val="70000"/>
              </a:srgbClr>
            </a:outerShdw>
          </a:effectLst>
        </p:spPr>
      </p:pic>
      <p:pic>
        <p:nvPicPr>
          <p:cNvPr id="9" name="Picture 8" descr="coffee-mug.jpg"/>
          <p:cNvPicPr>
            <a:picLocks noChangeAspect="1"/>
          </p:cNvPicPr>
          <p:nvPr/>
        </p:nvPicPr>
        <p:blipFill>
          <a:blip r:embed="rId5" cstate="print"/>
          <a:stretch>
            <a:fillRect/>
          </a:stretch>
        </p:blipFill>
        <p:spPr>
          <a:xfrm>
            <a:off x="4338368" y="4463681"/>
            <a:ext cx="1443308" cy="917944"/>
          </a:xfrm>
          <a:prstGeom prst="rect">
            <a:avLst/>
          </a:prstGeom>
          <a:ln>
            <a:noFill/>
          </a:ln>
          <a:effectLst>
            <a:softEdge rad="31750"/>
          </a:effectLst>
        </p:spPr>
      </p:pic>
    </p:spTree>
    <p:extLst>
      <p:ext uri="{BB962C8B-B14F-4D97-AF65-F5344CB8AC3E}">
        <p14:creationId xmlns:p14="http://schemas.microsoft.com/office/powerpoint/2010/main" val="17968841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HVCDP\Logos\HVCDP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761" y="5132367"/>
            <a:ext cx="838775" cy="6989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9549" y="4941342"/>
            <a:ext cx="1371857" cy="13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1"/>
          <p:cNvSpPr>
            <a:spLocks noGrp="1"/>
          </p:cNvSpPr>
          <p:nvPr>
            <p:ph type="title"/>
          </p:nvPr>
        </p:nvSpPr>
        <p:spPr>
          <a:xfrm>
            <a:off x="443760" y="434456"/>
            <a:ext cx="6447501" cy="990600"/>
          </a:xfrm>
        </p:spPr>
        <p:txBody>
          <a:bodyPr/>
          <a:lstStyle/>
          <a:p>
            <a:r>
              <a:rPr lang="en-US" dirty="0" smtClean="0"/>
              <a:t>NATIONAL PRODUCTION</a:t>
            </a:r>
            <a:endParaRPr lang="en-US" dirty="0"/>
          </a:p>
        </p:txBody>
      </p:sp>
      <p:graphicFrame>
        <p:nvGraphicFramePr>
          <p:cNvPr id="21" name="Table 20"/>
          <p:cNvGraphicFramePr>
            <a:graphicFrameLocks noGrp="1"/>
          </p:cNvGraphicFramePr>
          <p:nvPr>
            <p:extLst/>
          </p:nvPr>
        </p:nvGraphicFramePr>
        <p:xfrm>
          <a:off x="1015900" y="1554403"/>
          <a:ext cx="5875362" cy="1235293"/>
        </p:xfrm>
        <a:graphic>
          <a:graphicData uri="http://schemas.openxmlformats.org/drawingml/2006/table">
            <a:tbl>
              <a:tblPr firstRow="1" firstCol="1" bandRow="1">
                <a:tableStyleId>{B301B821-A1FF-4177-AEE7-76D212191A09}</a:tableStyleId>
              </a:tblPr>
              <a:tblGrid>
                <a:gridCol w="2648525"/>
                <a:gridCol w="1376840"/>
                <a:gridCol w="1849997"/>
              </a:tblGrid>
              <a:tr h="290107">
                <a:tc>
                  <a:txBody>
                    <a:bodyPr/>
                    <a:lstStyle/>
                    <a:p>
                      <a:pPr marL="0" marR="0" algn="ctr">
                        <a:lnSpc>
                          <a:spcPct val="115000"/>
                        </a:lnSpc>
                        <a:spcBef>
                          <a:spcPts val="0"/>
                        </a:spcBef>
                        <a:spcAft>
                          <a:spcPts val="1000"/>
                        </a:spcAft>
                      </a:pPr>
                      <a:r>
                        <a:rPr lang="en-US" sz="1500" dirty="0">
                          <a:effectLst/>
                        </a:rPr>
                        <a:t> </a:t>
                      </a:r>
                      <a:endParaRPr lang="en-US" sz="1500" b="0" dirty="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US" sz="1500" dirty="0">
                          <a:effectLst/>
                        </a:rPr>
                        <a:t>2015</a:t>
                      </a:r>
                      <a:endParaRPr lang="en-US" sz="1500" b="0" dirty="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US" sz="1500" dirty="0">
                          <a:effectLst/>
                        </a:rPr>
                        <a:t>2016</a:t>
                      </a:r>
                      <a:endParaRPr lang="en-US" sz="1500" b="0" dirty="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4042">
                <a:tc>
                  <a:txBody>
                    <a:body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1500" dirty="0" smtClean="0">
                          <a:effectLst/>
                        </a:rPr>
                        <a:t>Volume of Production (</a:t>
                      </a:r>
                      <a:r>
                        <a:rPr lang="en-US" sz="1500" dirty="0" err="1" smtClean="0">
                          <a:effectLst/>
                        </a:rPr>
                        <a:t>mt</a:t>
                      </a:r>
                      <a:r>
                        <a:rPr lang="en-US" sz="1500" dirty="0" smtClean="0">
                          <a:effectLst/>
                        </a:rPr>
                        <a:t>)</a:t>
                      </a:r>
                      <a:endParaRPr lang="en-US" sz="1500" b="0" dirty="0" smtClean="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PH" sz="1500" kern="1200" dirty="0" smtClean="0">
                          <a:effectLst/>
                        </a:rPr>
                        <a:t>902,739 </a:t>
                      </a:r>
                      <a:endParaRPr lang="en-US" sz="1500" b="0" dirty="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PH" sz="1500" kern="1200" dirty="0" smtClean="0">
                          <a:effectLst/>
                        </a:rPr>
                        <a:t>814,055 </a:t>
                      </a:r>
                      <a:endParaRPr lang="en-US" sz="1500" b="0" dirty="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58254">
                <a:tc>
                  <a:txBody>
                    <a:body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1500" dirty="0" smtClean="0">
                          <a:effectLst/>
                        </a:rPr>
                        <a:t>Area Planted/Harvested (ha)</a:t>
                      </a:r>
                      <a:endParaRPr lang="en-US" sz="1500" b="0" dirty="0" smtClean="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US" sz="1500" kern="1200" dirty="0" smtClean="0">
                          <a:effectLst/>
                        </a:rPr>
                        <a:t>188,422 </a:t>
                      </a:r>
                      <a:endParaRPr lang="en-US" sz="1500" b="0" dirty="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US" sz="1500" kern="1200" dirty="0" smtClean="0">
                          <a:effectLst/>
                        </a:rPr>
                        <a:t>187,834 </a:t>
                      </a:r>
                      <a:endParaRPr lang="en-US" sz="1500" b="0" dirty="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62890">
                <a:tc>
                  <a:txBody>
                    <a:bodyPr/>
                    <a:lstStyle/>
                    <a:p>
                      <a:pPr marL="0" marR="0" algn="l">
                        <a:lnSpc>
                          <a:spcPct val="115000"/>
                        </a:lnSpc>
                        <a:spcBef>
                          <a:spcPts val="0"/>
                        </a:spcBef>
                        <a:spcAft>
                          <a:spcPts val="1000"/>
                        </a:spcAft>
                      </a:pPr>
                      <a:r>
                        <a:rPr lang="en-US" sz="1500" dirty="0" smtClean="0">
                          <a:effectLst/>
                        </a:rPr>
                        <a:t>Yield (</a:t>
                      </a:r>
                      <a:r>
                        <a:rPr lang="en-US" sz="1500" dirty="0" err="1" smtClean="0">
                          <a:effectLst/>
                        </a:rPr>
                        <a:t>mt</a:t>
                      </a:r>
                      <a:r>
                        <a:rPr lang="en-US" sz="1500" dirty="0" smtClean="0">
                          <a:effectLst/>
                        </a:rPr>
                        <a:t>/ha)</a:t>
                      </a:r>
                      <a:endParaRPr lang="en-US" sz="1500" b="0" dirty="0" smtClean="0">
                        <a:effectLst/>
                        <a:latin typeface="Calibri"/>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US" sz="1500" dirty="0" smtClean="0">
                          <a:effectLst/>
                        </a:rPr>
                        <a:t>4.79</a:t>
                      </a:r>
                      <a:endParaRPr lang="en-US" sz="1500" b="0" dirty="0">
                        <a:effectLst/>
                        <a:latin typeface="+mj-lt"/>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1000"/>
                        </a:spcAft>
                      </a:pPr>
                      <a:r>
                        <a:rPr lang="en-US" sz="1500" dirty="0" smtClean="0">
                          <a:effectLst/>
                        </a:rPr>
                        <a:t>4.33</a:t>
                      </a:r>
                      <a:endParaRPr lang="en-US" sz="1500" b="0" dirty="0">
                        <a:effectLst/>
                        <a:latin typeface="+mj-lt"/>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22" name="Table 21"/>
          <p:cNvGraphicFramePr>
            <a:graphicFrameLocks noGrp="1"/>
          </p:cNvGraphicFramePr>
          <p:nvPr>
            <p:extLst/>
          </p:nvPr>
        </p:nvGraphicFramePr>
        <p:xfrm>
          <a:off x="1024429" y="3522992"/>
          <a:ext cx="5866832" cy="1794682"/>
        </p:xfrm>
        <a:graphic>
          <a:graphicData uri="http://schemas.openxmlformats.org/drawingml/2006/table">
            <a:tbl>
              <a:tblPr firstRow="1" bandRow="1">
                <a:tableStyleId>{5C22544A-7EE6-4342-B048-85BDC9FD1C3A}</a:tableStyleId>
              </a:tblPr>
              <a:tblGrid>
                <a:gridCol w="2311176"/>
                <a:gridCol w="3555656"/>
              </a:tblGrid>
              <a:tr h="308469">
                <a:tc>
                  <a:txBody>
                    <a:bodyPr/>
                    <a:lstStyle/>
                    <a:p>
                      <a:pPr algn="ctr"/>
                      <a:r>
                        <a:rPr lang="en-PH" sz="1500" dirty="0" smtClean="0"/>
                        <a:t>REGIONS</a:t>
                      </a:r>
                      <a:endParaRPr lang="en-PH" sz="1500"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PH" sz="1500" dirty="0" smtClean="0"/>
                        <a:t>VOLUME  OF  PRODUCTION</a:t>
                      </a:r>
                      <a:r>
                        <a:rPr lang="en-PH" sz="1500" baseline="0" dirty="0" smtClean="0"/>
                        <a:t> (MT)</a:t>
                      </a:r>
                      <a:endParaRPr lang="en-PH" sz="1500"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249">
                <a:tc>
                  <a:txBody>
                    <a:bodyPr/>
                    <a:lstStyle/>
                    <a:p>
                      <a:r>
                        <a:rPr lang="en-US" sz="1500" dirty="0" err="1" smtClean="0"/>
                        <a:t>Ilocos</a:t>
                      </a:r>
                      <a:r>
                        <a:rPr lang="en-US" sz="1500" baseline="0" dirty="0" smtClean="0"/>
                        <a:t> Region</a:t>
                      </a:r>
                      <a:endParaRPr lang="en-US"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PH" sz="1500" dirty="0" smtClean="0"/>
                        <a:t>209,375</a:t>
                      </a:r>
                      <a:endParaRPr lang="en-PH"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249">
                <a:tc>
                  <a:txBody>
                    <a:bodyPr/>
                    <a:lstStyle/>
                    <a:p>
                      <a:r>
                        <a:rPr lang="en-US" sz="1500" dirty="0" err="1" smtClean="0"/>
                        <a:t>Zamboanga</a:t>
                      </a:r>
                      <a:r>
                        <a:rPr lang="en-US" sz="1500" baseline="0" dirty="0" smtClean="0"/>
                        <a:t> Peninsula</a:t>
                      </a:r>
                      <a:endParaRPr lang="en-US"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PH" sz="1500" dirty="0" smtClean="0"/>
                        <a:t>114,910</a:t>
                      </a:r>
                      <a:endParaRPr lang="en-PH"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233">
                <a:tc>
                  <a:txBody>
                    <a:bodyPr/>
                    <a:lstStyle/>
                    <a:p>
                      <a:r>
                        <a:rPr lang="en-US" sz="1500" dirty="0" smtClean="0"/>
                        <a:t>Central </a:t>
                      </a:r>
                      <a:r>
                        <a:rPr lang="en-US" sz="1500" dirty="0" err="1" smtClean="0"/>
                        <a:t>Visayas</a:t>
                      </a:r>
                      <a:endParaRPr lang="en-US"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PH" sz="1500" dirty="0" smtClean="0"/>
                        <a:t>66,539</a:t>
                      </a:r>
                      <a:endParaRPr lang="en-PH"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233">
                <a:tc>
                  <a:txBody>
                    <a:bodyPr/>
                    <a:lstStyle/>
                    <a:p>
                      <a:r>
                        <a:rPr lang="en-US" sz="1500" dirty="0" smtClean="0"/>
                        <a:t>Central Luzon</a:t>
                      </a:r>
                      <a:endParaRPr lang="en-US"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PH" sz="1500" dirty="0" smtClean="0"/>
                        <a:t>61,998</a:t>
                      </a:r>
                      <a:endParaRPr lang="en-PH"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7249">
                <a:tc>
                  <a:txBody>
                    <a:bodyPr/>
                    <a:lstStyle/>
                    <a:p>
                      <a:r>
                        <a:rPr lang="en-US" sz="1500" dirty="0" smtClean="0"/>
                        <a:t>Cagayan Valley</a:t>
                      </a:r>
                      <a:endParaRPr lang="en-US"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PH" sz="1500" dirty="0" smtClean="0"/>
                        <a:t>60,855</a:t>
                      </a:r>
                      <a:endParaRPr lang="en-PH" sz="1500" b="1" dirty="0">
                        <a:latin typeface="Arial" pitchFamily="34" charset="0"/>
                        <a:cs typeface="Arial" pitchFamily="34" charset="0"/>
                      </a:endParaRPr>
                    </a:p>
                  </a:txBody>
                  <a:tcPr marL="68580" marR="68580"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3" name="Title 11"/>
          <p:cNvSpPr txBox="1">
            <a:spLocks/>
          </p:cNvSpPr>
          <p:nvPr/>
        </p:nvSpPr>
        <p:spPr>
          <a:xfrm>
            <a:off x="443760" y="2892473"/>
            <a:ext cx="6447501"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700" dirty="0"/>
              <a:t>TOP 5 MANGO PRODUCING REGIONS</a:t>
            </a:r>
          </a:p>
        </p:txBody>
      </p:sp>
      <p:sp>
        <p:nvSpPr>
          <p:cNvPr id="24" name="Title 11"/>
          <p:cNvSpPr txBox="1">
            <a:spLocks/>
          </p:cNvSpPr>
          <p:nvPr/>
        </p:nvSpPr>
        <p:spPr>
          <a:xfrm>
            <a:off x="1282536" y="5488417"/>
            <a:ext cx="4606120" cy="247650"/>
          </a:xfrm>
          <a:prstGeom prst="rect">
            <a:avLst/>
          </a:prstGeom>
        </p:spPr>
        <p:txBody>
          <a:bodyPr vert="horz" lIns="68580" tIns="34290" rIns="68580" bIns="34290" rtlCol="0" anchor="t">
            <a:normAutofit fontScale="4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700" b="1" i="1" dirty="0"/>
              <a:t>Source : PSA-BAS </a:t>
            </a:r>
            <a:endParaRPr lang="en-US" sz="2700" dirty="0"/>
          </a:p>
        </p:txBody>
      </p:sp>
    </p:spTree>
    <p:extLst>
      <p:ext uri="{BB962C8B-B14F-4D97-AF65-F5344CB8AC3E}">
        <p14:creationId xmlns:p14="http://schemas.microsoft.com/office/powerpoint/2010/main" val="16742512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OPPORTUNITIES</a:t>
            </a:r>
            <a:endParaRPr lang="en-US" dirty="0"/>
          </a:p>
        </p:txBody>
      </p:sp>
      <p:sp>
        <p:nvSpPr>
          <p:cNvPr id="3" name="Content Placeholder 2"/>
          <p:cNvSpPr>
            <a:spLocks noGrp="1"/>
          </p:cNvSpPr>
          <p:nvPr>
            <p:ph idx="1"/>
          </p:nvPr>
        </p:nvSpPr>
        <p:spPr>
          <a:xfrm>
            <a:off x="722953" y="2006844"/>
            <a:ext cx="7735247" cy="2793755"/>
          </a:xfrm>
        </p:spPr>
        <p:txBody>
          <a:bodyPr>
            <a:noAutofit/>
          </a:bodyPr>
          <a:lstStyle/>
          <a:p>
            <a:pPr lvl="0"/>
            <a:r>
              <a:rPr lang="en-US" sz="2400" dirty="0"/>
              <a:t>Large domestic market/demand.</a:t>
            </a:r>
          </a:p>
          <a:p>
            <a:pPr lvl="0"/>
            <a:r>
              <a:rPr lang="en-US" sz="2400" dirty="0"/>
              <a:t>High demand in the international market for fresh, dried and puree</a:t>
            </a:r>
          </a:p>
          <a:p>
            <a:pPr lvl="0"/>
            <a:r>
              <a:rPr lang="en-US" sz="2400" dirty="0"/>
              <a:t>Strategic geographical location in ASEAN and whole Asian markets</a:t>
            </a:r>
          </a:p>
          <a:p>
            <a:pPr lvl="0"/>
            <a:r>
              <a:rPr lang="en-US" sz="2400" dirty="0"/>
              <a:t>Expanding export markets </a:t>
            </a:r>
          </a:p>
          <a:p>
            <a:endParaRPr lang="en-US" sz="2400" dirty="0"/>
          </a:p>
          <a:p>
            <a:endParaRPr lang="en-US" sz="4000" dirty="0"/>
          </a:p>
        </p:txBody>
      </p:sp>
    </p:spTree>
    <p:extLst>
      <p:ext uri="{BB962C8B-B14F-4D97-AF65-F5344CB8AC3E}">
        <p14:creationId xmlns:p14="http://schemas.microsoft.com/office/powerpoint/2010/main" val="34875077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CONSTRAINTS</a:t>
            </a:r>
            <a:endParaRPr lang="en-US" dirty="0"/>
          </a:p>
        </p:txBody>
      </p:sp>
      <p:sp>
        <p:nvSpPr>
          <p:cNvPr id="3" name="Content Placeholder 2"/>
          <p:cNvSpPr>
            <a:spLocks noGrp="1"/>
          </p:cNvSpPr>
          <p:nvPr>
            <p:ph idx="1"/>
          </p:nvPr>
        </p:nvSpPr>
        <p:spPr>
          <a:xfrm>
            <a:off x="508001" y="1417638"/>
            <a:ext cx="7950199" cy="3970634"/>
          </a:xfrm>
        </p:spPr>
        <p:txBody>
          <a:bodyPr>
            <a:normAutofit/>
          </a:bodyPr>
          <a:lstStyle/>
          <a:p>
            <a:pPr lvl="0"/>
            <a:r>
              <a:rPr lang="en-US" sz="1900" dirty="0"/>
              <a:t>Strong competition from imported fruits</a:t>
            </a:r>
          </a:p>
          <a:p>
            <a:pPr lvl="0"/>
            <a:r>
              <a:rPr lang="en-US" sz="1900" dirty="0"/>
              <a:t>Stiff competition from other mango producing countries (Mexico, Thailand, Vietnam)</a:t>
            </a:r>
          </a:p>
          <a:p>
            <a:pPr lvl="0"/>
            <a:r>
              <a:rPr lang="en-US" sz="1900" dirty="0"/>
              <a:t>Predominance of Florida types in the world market </a:t>
            </a:r>
          </a:p>
          <a:p>
            <a:pPr lvl="0"/>
            <a:r>
              <a:rPr lang="en-US" sz="1900" dirty="0"/>
              <a:t>Climate change</a:t>
            </a:r>
          </a:p>
          <a:p>
            <a:pPr lvl="0"/>
            <a:r>
              <a:rPr lang="en-US" sz="1900" dirty="0"/>
              <a:t>Emergence of new pests and diseases</a:t>
            </a:r>
          </a:p>
          <a:p>
            <a:pPr lvl="0"/>
            <a:r>
              <a:rPr lang="en-US" sz="1900" dirty="0"/>
              <a:t>Massive cutting of mango trees</a:t>
            </a:r>
          </a:p>
          <a:p>
            <a:pPr lvl="0"/>
            <a:r>
              <a:rPr lang="en-US" sz="1900" dirty="0"/>
              <a:t>Declining number of mango growers/spray contractors/financiers</a:t>
            </a:r>
          </a:p>
          <a:p>
            <a:pPr lvl="0"/>
            <a:r>
              <a:rPr lang="en-US" sz="1900" dirty="0"/>
              <a:t>High postharvest losses, few processed products</a:t>
            </a:r>
          </a:p>
          <a:p>
            <a:pPr lvl="0"/>
            <a:r>
              <a:rPr lang="en-US" sz="1900" dirty="0"/>
              <a:t>Low export of both fresh ( high pesticide residues and low quality) and processed mango</a:t>
            </a:r>
          </a:p>
          <a:p>
            <a:endParaRPr lang="en-US" dirty="0"/>
          </a:p>
          <a:p>
            <a:endParaRPr lang="en-US" dirty="0"/>
          </a:p>
        </p:txBody>
      </p:sp>
    </p:spTree>
    <p:extLst>
      <p:ext uri="{BB962C8B-B14F-4D97-AF65-F5344CB8AC3E}">
        <p14:creationId xmlns:p14="http://schemas.microsoft.com/office/powerpoint/2010/main" val="797972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07" y="1027847"/>
            <a:ext cx="6447501" cy="990600"/>
          </a:xfrm>
        </p:spPr>
        <p:txBody>
          <a:bodyPr>
            <a:normAutofit fontScale="90000"/>
          </a:bodyPr>
          <a:lstStyle/>
          <a:p>
            <a:r>
              <a:rPr lang="en-PH" dirty="0" smtClean="0"/>
              <a:t>Philippine Development Plan (PDP) Results Matrices</a:t>
            </a:r>
            <a:endParaRPr lang="en-PH"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9549" y="4941342"/>
            <a:ext cx="1371857" cy="13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Content Placeholder 3"/>
          <p:cNvGraphicFramePr>
            <a:graphicFrameLocks noGrp="1"/>
          </p:cNvGraphicFramePr>
          <p:nvPr>
            <p:ph idx="1"/>
            <p:extLst/>
          </p:nvPr>
        </p:nvGraphicFramePr>
        <p:xfrm>
          <a:off x="214954" y="2549340"/>
          <a:ext cx="7369789" cy="825922"/>
        </p:xfrm>
        <a:graphic>
          <a:graphicData uri="http://schemas.openxmlformats.org/drawingml/2006/table">
            <a:tbl>
              <a:tblPr firstRow="1" bandRow="1">
                <a:tableStyleId>{5C22544A-7EE6-4342-B048-85BDC9FD1C3A}</a:tableStyleId>
              </a:tblPr>
              <a:tblGrid>
                <a:gridCol w="1228297"/>
                <a:gridCol w="877357"/>
                <a:gridCol w="1052827"/>
                <a:gridCol w="1052827"/>
                <a:gridCol w="1052827"/>
                <a:gridCol w="1052827"/>
                <a:gridCol w="1052827"/>
              </a:tblGrid>
              <a:tr h="412961">
                <a:tc>
                  <a:txBody>
                    <a:bodyPr/>
                    <a:lstStyle/>
                    <a:p>
                      <a:pPr algn="ct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2017</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2018</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2019</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2020</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2021</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2022</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2961">
                <a:tc>
                  <a:txBody>
                    <a:bodyPr/>
                    <a:lstStyle/>
                    <a:p>
                      <a:pPr algn="l"/>
                      <a:r>
                        <a:rPr lang="en-US" sz="1500" dirty="0" smtClean="0"/>
                        <a:t>Yield</a:t>
                      </a:r>
                      <a:r>
                        <a:rPr lang="en-US" sz="1500" baseline="0" dirty="0" smtClean="0"/>
                        <a:t> (</a:t>
                      </a:r>
                      <a:r>
                        <a:rPr lang="en-US" sz="1500" baseline="0" dirty="0" err="1" smtClean="0"/>
                        <a:t>mt</a:t>
                      </a:r>
                      <a:r>
                        <a:rPr lang="en-US" sz="1500" baseline="0" dirty="0" smtClean="0"/>
                        <a:t>/ha)</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4.98</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5.08</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5.18</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5.28</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5.39</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5.50</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Title 1"/>
          <p:cNvSpPr txBox="1">
            <a:spLocks/>
          </p:cNvSpPr>
          <p:nvPr/>
        </p:nvSpPr>
        <p:spPr>
          <a:xfrm>
            <a:off x="188516" y="2118531"/>
            <a:ext cx="6447501" cy="58742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PH" sz="1800" dirty="0">
                <a:solidFill>
                  <a:schemeClr val="tx1"/>
                </a:solidFill>
              </a:rPr>
              <a:t>Yield of mango increased (in metric tons per hectares)</a:t>
            </a:r>
          </a:p>
        </p:txBody>
      </p:sp>
      <p:sp>
        <p:nvSpPr>
          <p:cNvPr id="11" name="Title 1"/>
          <p:cNvSpPr txBox="1">
            <a:spLocks/>
          </p:cNvSpPr>
          <p:nvPr/>
        </p:nvSpPr>
        <p:spPr>
          <a:xfrm>
            <a:off x="198752" y="3553252"/>
            <a:ext cx="6447501" cy="587423"/>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PH" sz="1800" dirty="0">
                <a:solidFill>
                  <a:schemeClr val="tx1"/>
                </a:solidFill>
              </a:rPr>
              <a:t>Program area for mango increased (in hectares)</a:t>
            </a:r>
          </a:p>
        </p:txBody>
      </p:sp>
      <p:graphicFrame>
        <p:nvGraphicFramePr>
          <p:cNvPr id="12" name="Content Placeholder 3"/>
          <p:cNvGraphicFramePr>
            <a:graphicFrameLocks/>
          </p:cNvGraphicFramePr>
          <p:nvPr>
            <p:extLst/>
          </p:nvPr>
        </p:nvGraphicFramePr>
        <p:xfrm>
          <a:off x="198752" y="3963589"/>
          <a:ext cx="7369788" cy="1167341"/>
        </p:xfrm>
        <a:graphic>
          <a:graphicData uri="http://schemas.openxmlformats.org/drawingml/2006/table">
            <a:tbl>
              <a:tblPr firstRow="1" bandRow="1">
                <a:tableStyleId>{5C22544A-7EE6-4342-B048-85BDC9FD1C3A}</a:tableStyleId>
              </a:tblPr>
              <a:tblGrid>
                <a:gridCol w="1285442"/>
                <a:gridCol w="820211"/>
                <a:gridCol w="1052827"/>
                <a:gridCol w="1052827"/>
                <a:gridCol w="1052827"/>
                <a:gridCol w="1052827"/>
                <a:gridCol w="1052827"/>
              </a:tblGrid>
              <a:tr h="412961">
                <a:tc>
                  <a:txBody>
                    <a:bodyPr/>
                    <a:lstStyle/>
                    <a:p>
                      <a:pPr algn="ct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2017</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2018</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2019</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2020</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2021</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2022</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380">
                <a:tc>
                  <a:txBody>
                    <a:bodyPr/>
                    <a:lstStyle/>
                    <a:p>
                      <a:pPr algn="l"/>
                      <a:r>
                        <a:rPr lang="en-US" sz="1500" dirty="0" smtClean="0"/>
                        <a:t>Area Expansion (in hectares)</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508</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4,416</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4,420</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4,425</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4,429</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smtClean="0"/>
                        <a:t>4,434</a:t>
                      </a:r>
                      <a:endParaRPr lang="en-US" sz="15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311849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PH" sz="3600" dirty="0" smtClean="0"/>
              <a:t>STRATEGIES AND SUPPORT PROGRAMS</a:t>
            </a:r>
            <a:endParaRPr lang="en-PH"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872476"/>
              </p:ext>
            </p:extLst>
          </p:nvPr>
        </p:nvGraphicFramePr>
        <p:xfrm>
          <a:off x="485534" y="1417638"/>
          <a:ext cx="8048865" cy="4449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59549" y="4941342"/>
            <a:ext cx="1371857" cy="13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0940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PH" sz="3600" dirty="0" smtClean="0"/>
              <a:t>STRATEGIES AND SUPPORT PROGRAMS</a:t>
            </a:r>
            <a:endParaRPr lang="en-PH"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08747103"/>
              </p:ext>
            </p:extLst>
          </p:nvPr>
        </p:nvGraphicFramePr>
        <p:xfrm>
          <a:off x="546950" y="1417638"/>
          <a:ext cx="8139850" cy="4602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2143" y="5563885"/>
            <a:ext cx="1371857" cy="13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3317016" y="1549328"/>
            <a:ext cx="5356136" cy="2022620"/>
            <a:chOff x="3696350" y="2093547"/>
            <a:chExt cx="5803421" cy="2343880"/>
          </a:xfrm>
        </p:grpSpPr>
        <p:sp>
          <p:nvSpPr>
            <p:cNvPr id="10" name="Round Same Side Corner Rectangle 9"/>
            <p:cNvSpPr/>
            <p:nvPr/>
          </p:nvSpPr>
          <p:spPr>
            <a:xfrm rot="5400000">
              <a:off x="5426121" y="363776"/>
              <a:ext cx="2343880" cy="5803421"/>
            </a:xfrm>
            <a:prstGeom prst="round2SameRect">
              <a:avLst/>
            </a:pr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1" name="Round Same Side Corner Rectangle 4"/>
            <p:cNvSpPr/>
            <p:nvPr/>
          </p:nvSpPr>
          <p:spPr>
            <a:xfrm>
              <a:off x="3696350" y="2380194"/>
              <a:ext cx="5408453" cy="162324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5738" tIns="92869" rIns="185738" bIns="92869" numCol="1" spcCol="1270" anchor="ctr" anchorCtr="0">
              <a:noAutofit/>
            </a:bodyPr>
            <a:lstStyle/>
            <a:p>
              <a:pPr marL="85725" lvl="1" indent="-85725" defTabSz="466725">
                <a:lnSpc>
                  <a:spcPct val="90000"/>
                </a:lnSpc>
                <a:spcBef>
                  <a:spcPct val="0"/>
                </a:spcBef>
                <a:spcAft>
                  <a:spcPct val="15000"/>
                </a:spcAft>
                <a:buChar char="••"/>
              </a:pPr>
              <a:r>
                <a:rPr lang="en-US" sz="1600" dirty="0"/>
                <a:t>Product promotion thru conduct of trade fairs, exhibits, trade missions</a:t>
              </a:r>
            </a:p>
            <a:p>
              <a:pPr marL="85725" lvl="1" indent="-85725" defTabSz="466725">
                <a:lnSpc>
                  <a:spcPct val="90000"/>
                </a:lnSpc>
                <a:spcBef>
                  <a:spcPct val="0"/>
                </a:spcBef>
                <a:spcAft>
                  <a:spcPct val="15000"/>
                </a:spcAft>
                <a:buChar char="••"/>
              </a:pPr>
              <a:r>
                <a:rPr lang="en-US" sz="1600" dirty="0"/>
                <a:t>Benchmarking and market reconnaissance</a:t>
              </a:r>
            </a:p>
            <a:p>
              <a:pPr marL="85725" lvl="1" indent="-85725" defTabSz="466725">
                <a:lnSpc>
                  <a:spcPct val="90000"/>
                </a:lnSpc>
                <a:spcBef>
                  <a:spcPct val="0"/>
                </a:spcBef>
                <a:spcAft>
                  <a:spcPct val="15000"/>
                </a:spcAft>
                <a:buChar char="••"/>
              </a:pPr>
              <a:r>
                <a:rPr lang="en-US" sz="1600" dirty="0"/>
                <a:t>Provision of Postharvest/Processing Equipment and Machineries</a:t>
              </a:r>
            </a:p>
            <a:p>
              <a:pPr marL="85725" lvl="1" indent="-85725" defTabSz="466725">
                <a:lnSpc>
                  <a:spcPct val="90000"/>
                </a:lnSpc>
                <a:spcBef>
                  <a:spcPct val="0"/>
                </a:spcBef>
                <a:spcAft>
                  <a:spcPct val="15000"/>
                </a:spcAft>
                <a:buChar char="••"/>
              </a:pPr>
              <a:r>
                <a:rPr lang="en-US" sz="1600" dirty="0"/>
                <a:t>Community-Based Processing/Postharvest Facilities</a:t>
              </a:r>
            </a:p>
            <a:p>
              <a:pPr marL="85725" lvl="1" indent="-85725" defTabSz="466725">
                <a:lnSpc>
                  <a:spcPct val="90000"/>
                </a:lnSpc>
                <a:spcBef>
                  <a:spcPct val="0"/>
                </a:spcBef>
                <a:spcAft>
                  <a:spcPct val="15000"/>
                </a:spcAft>
                <a:buChar char="••"/>
              </a:pPr>
              <a:r>
                <a:rPr lang="en-US" sz="1600" dirty="0"/>
                <a:t>Support for GAP certification of mango farms</a:t>
              </a:r>
            </a:p>
          </p:txBody>
        </p:sp>
      </p:grpSp>
    </p:spTree>
    <p:extLst>
      <p:ext uri="{BB962C8B-B14F-4D97-AF65-F5344CB8AC3E}">
        <p14:creationId xmlns:p14="http://schemas.microsoft.com/office/powerpoint/2010/main" val="37948911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PowerPoint Designs\river-jungle.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19200" y="836875"/>
            <a:ext cx="6858000" cy="5143500"/>
          </a:xfrm>
          <a:prstGeom prst="rect">
            <a:avLst/>
          </a:prstGeom>
          <a:noFill/>
          <a:ln>
            <a:noFill/>
          </a:ln>
        </p:spPr>
      </p:pic>
      <p:sp>
        <p:nvSpPr>
          <p:cNvPr id="3" name="WordArt 5" descr="Paper bag"/>
          <p:cNvSpPr>
            <a:spLocks noChangeArrowheads="1" noChangeShapeType="1" noTextEdit="1"/>
          </p:cNvSpPr>
          <p:nvPr/>
        </p:nvSpPr>
        <p:spPr bwMode="auto">
          <a:xfrm>
            <a:off x="2400301" y="1422799"/>
            <a:ext cx="4048125" cy="525065"/>
          </a:xfrm>
          <a:prstGeom prst="rect">
            <a:avLst/>
          </a:prstGeom>
        </p:spPr>
        <p:txBody>
          <a:bodyPr wrap="none" fromWordArt="1">
            <a:prstTxWarp prst="textPlain">
              <a:avLst>
                <a:gd name="adj" fmla="val 50000"/>
              </a:avLst>
            </a:prstTxWarp>
          </a:bodyPr>
          <a:lstStyle/>
          <a:p>
            <a:pPr algn="ctr"/>
            <a:r>
              <a:rPr lang="en-US" sz="30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 </a:t>
            </a:r>
            <a:r>
              <a:rPr lang="en-US" sz="3000" b="1" kern="10" dirty="0" err="1">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Situationer</a:t>
            </a:r>
            <a:r>
              <a:rPr lang="en-US" sz="30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 CALABARZON, 2016</a:t>
            </a:r>
          </a:p>
        </p:txBody>
      </p:sp>
      <p:graphicFrame>
        <p:nvGraphicFramePr>
          <p:cNvPr id="4" name="Table 3"/>
          <p:cNvGraphicFramePr>
            <a:graphicFrameLocks noGrp="1"/>
          </p:cNvGraphicFramePr>
          <p:nvPr>
            <p:extLst/>
          </p:nvPr>
        </p:nvGraphicFramePr>
        <p:xfrm>
          <a:off x="1885950" y="2400301"/>
          <a:ext cx="5810250" cy="2794000"/>
        </p:xfrm>
        <a:graphic>
          <a:graphicData uri="http://schemas.openxmlformats.org/drawingml/2006/table">
            <a:tbl>
              <a:tblPr firstRow="1" bandRow="1">
                <a:tableStyleId>{5C22544A-7EE6-4342-B048-85BDC9FD1C3A}</a:tableStyleId>
              </a:tblPr>
              <a:tblGrid>
                <a:gridCol w="3767085"/>
                <a:gridCol w="2043165"/>
              </a:tblGrid>
              <a:tr h="698500">
                <a:tc>
                  <a:txBody>
                    <a:bodyPr/>
                    <a:lstStyle/>
                    <a:p>
                      <a:r>
                        <a:rPr lang="en-US" sz="2400" dirty="0" smtClean="0">
                          <a:solidFill>
                            <a:schemeClr val="tx1"/>
                          </a:solidFill>
                        </a:rPr>
                        <a:t>Production (MT)</a:t>
                      </a:r>
                      <a:endParaRPr lang="en-US" sz="2400" dirty="0">
                        <a:solidFill>
                          <a:schemeClr val="tx1"/>
                        </a:solidFill>
                      </a:endParaRPr>
                    </a:p>
                  </a:txBody>
                  <a:tcPr marL="68580" marR="68580" marT="34290" marB="34290"/>
                </a:tc>
                <a:tc>
                  <a:txBody>
                    <a:bodyPr/>
                    <a:lstStyle/>
                    <a:p>
                      <a:pPr algn="ctr"/>
                      <a:r>
                        <a:rPr lang="en-US" sz="2400" dirty="0" smtClean="0">
                          <a:solidFill>
                            <a:schemeClr val="tx1"/>
                          </a:solidFill>
                        </a:rPr>
                        <a:t>50,465</a:t>
                      </a:r>
                      <a:endParaRPr lang="en-US" sz="2400" dirty="0">
                        <a:solidFill>
                          <a:schemeClr val="tx1"/>
                        </a:solidFill>
                      </a:endParaRPr>
                    </a:p>
                  </a:txBody>
                  <a:tcPr marL="68580" marR="68580" marT="34290" marB="34290"/>
                </a:tc>
              </a:tr>
              <a:tr h="698500">
                <a:tc>
                  <a:txBody>
                    <a:bodyPr/>
                    <a:lstStyle/>
                    <a:p>
                      <a:r>
                        <a:rPr lang="en-US" sz="2400" b="1" dirty="0" smtClean="0">
                          <a:solidFill>
                            <a:schemeClr val="tx1"/>
                          </a:solidFill>
                        </a:rPr>
                        <a:t>Consumption (MT)</a:t>
                      </a:r>
                      <a:endParaRPr lang="en-US" sz="2400" b="1" dirty="0">
                        <a:solidFill>
                          <a:schemeClr val="tx1"/>
                        </a:solidFill>
                      </a:endParaRPr>
                    </a:p>
                  </a:txBody>
                  <a:tcPr marL="68580" marR="68580" marT="34290" marB="34290">
                    <a:solidFill>
                      <a:schemeClr val="tx2">
                        <a:lumMod val="50000"/>
                        <a:lumOff val="50000"/>
                      </a:schemeClr>
                    </a:solidFill>
                  </a:tcPr>
                </a:tc>
                <a:tc>
                  <a:txBody>
                    <a:bodyPr/>
                    <a:lstStyle/>
                    <a:p>
                      <a:pPr algn="ctr"/>
                      <a:r>
                        <a:rPr lang="en-US" sz="2400" b="1" dirty="0" smtClean="0">
                          <a:solidFill>
                            <a:schemeClr val="tx1"/>
                          </a:solidFill>
                        </a:rPr>
                        <a:t>119,232</a:t>
                      </a:r>
                      <a:endParaRPr lang="en-US" sz="2400" b="1" dirty="0">
                        <a:solidFill>
                          <a:schemeClr val="tx1"/>
                        </a:solidFill>
                      </a:endParaRPr>
                    </a:p>
                  </a:txBody>
                  <a:tcPr marL="68580" marR="68580" marT="34290" marB="34290">
                    <a:solidFill>
                      <a:schemeClr val="tx2">
                        <a:lumMod val="50000"/>
                        <a:lumOff val="50000"/>
                      </a:schemeClr>
                    </a:solidFill>
                  </a:tcPr>
                </a:tc>
              </a:tr>
              <a:tr h="698500">
                <a:tc>
                  <a:txBody>
                    <a:bodyPr/>
                    <a:lstStyle/>
                    <a:p>
                      <a:r>
                        <a:rPr lang="en-US" sz="2400" b="1" dirty="0" smtClean="0">
                          <a:solidFill>
                            <a:schemeClr val="tx1"/>
                          </a:solidFill>
                        </a:rPr>
                        <a:t>Deficit (MT)</a:t>
                      </a:r>
                      <a:endParaRPr lang="en-US" sz="2400" b="1" dirty="0">
                        <a:solidFill>
                          <a:schemeClr val="tx1"/>
                        </a:solidFill>
                      </a:endParaRPr>
                    </a:p>
                  </a:txBody>
                  <a:tcPr marL="68580" marR="68580" marT="34290" marB="34290">
                    <a:solidFill>
                      <a:schemeClr val="accent2">
                        <a:lumMod val="20000"/>
                        <a:lumOff val="80000"/>
                      </a:schemeClr>
                    </a:solidFill>
                  </a:tcPr>
                </a:tc>
                <a:tc>
                  <a:txBody>
                    <a:bodyPr/>
                    <a:lstStyle/>
                    <a:p>
                      <a:pPr algn="ctr"/>
                      <a:r>
                        <a:rPr lang="en-US" sz="2400" b="1" dirty="0" smtClean="0">
                          <a:solidFill>
                            <a:schemeClr val="tx1"/>
                          </a:solidFill>
                        </a:rPr>
                        <a:t>68,767</a:t>
                      </a:r>
                    </a:p>
                  </a:txBody>
                  <a:tcPr marL="68580" marR="68580" marT="34290" marB="34290">
                    <a:solidFill>
                      <a:schemeClr val="accent2">
                        <a:lumMod val="20000"/>
                        <a:lumOff val="80000"/>
                      </a:schemeClr>
                    </a:solidFill>
                  </a:tcPr>
                </a:tc>
              </a:tr>
              <a:tr h="698500">
                <a:tc>
                  <a:txBody>
                    <a:bodyPr/>
                    <a:lstStyle/>
                    <a:p>
                      <a:r>
                        <a:rPr lang="en-US" sz="2400" b="1" dirty="0" smtClean="0">
                          <a:solidFill>
                            <a:schemeClr val="tx1"/>
                          </a:solidFill>
                        </a:rPr>
                        <a:t>Sufficiency</a:t>
                      </a:r>
                      <a:endParaRPr lang="en-US" sz="2400" b="1" dirty="0">
                        <a:solidFill>
                          <a:schemeClr val="tx1"/>
                        </a:solidFill>
                      </a:endParaRPr>
                    </a:p>
                  </a:txBody>
                  <a:tcPr marL="68580" marR="68580" marT="34290" marB="34290">
                    <a:solidFill>
                      <a:schemeClr val="accent2">
                        <a:lumMod val="20000"/>
                        <a:lumOff val="80000"/>
                      </a:schemeClr>
                    </a:solidFill>
                  </a:tcPr>
                </a:tc>
                <a:tc>
                  <a:txBody>
                    <a:bodyPr/>
                    <a:lstStyle/>
                    <a:p>
                      <a:pPr algn="ctr"/>
                      <a:r>
                        <a:rPr lang="en-US" sz="2400" b="1" dirty="0" smtClean="0">
                          <a:solidFill>
                            <a:schemeClr val="tx1"/>
                          </a:solidFill>
                        </a:rPr>
                        <a:t>42.3%</a:t>
                      </a:r>
                    </a:p>
                  </a:txBody>
                  <a:tcPr marL="68580" marR="68580" marT="34290" marB="34290">
                    <a:solidFill>
                      <a:schemeClr val="accent2">
                        <a:lumMod val="20000"/>
                        <a:lumOff val="80000"/>
                      </a:schemeClr>
                    </a:solidFill>
                  </a:tcPr>
                </a:tc>
              </a:tr>
            </a:tbl>
          </a:graphicData>
        </a:graphic>
      </p:graphicFrame>
    </p:spTree>
    <p:extLst>
      <p:ext uri="{BB962C8B-B14F-4D97-AF65-F5344CB8AC3E}">
        <p14:creationId xmlns:p14="http://schemas.microsoft.com/office/powerpoint/2010/main" val="25361623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PowerPoint Designs\river-jungle.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p:spPr>
      </p:pic>
      <p:sp>
        <p:nvSpPr>
          <p:cNvPr id="3" name="WordArt 5" descr="Paper bag"/>
          <p:cNvSpPr>
            <a:spLocks noChangeArrowheads="1" noChangeShapeType="1" noTextEdit="1"/>
          </p:cNvSpPr>
          <p:nvPr/>
        </p:nvSpPr>
        <p:spPr bwMode="auto">
          <a:xfrm>
            <a:off x="2857500" y="1257300"/>
            <a:ext cx="3028950" cy="400050"/>
          </a:xfrm>
          <a:prstGeom prst="rect">
            <a:avLst/>
          </a:prstGeom>
        </p:spPr>
        <p:txBody>
          <a:bodyPr wrap="none" fromWordArt="1">
            <a:prstTxWarp prst="textPlain">
              <a:avLst>
                <a:gd name="adj" fmla="val 50000"/>
              </a:avLst>
            </a:prstTxWarp>
          </a:bodyPr>
          <a:lstStyle/>
          <a:p>
            <a:pPr algn="ctr"/>
            <a:r>
              <a:rPr lang="en-US" sz="3000" b="1" kern="10" dirty="0">
                <a:ln w="9525">
                  <a:solidFill>
                    <a:srgbClr val="008000"/>
                  </a:solidFill>
                  <a:round/>
                  <a:headEnd/>
                  <a:tailEnd/>
                </a:ln>
                <a:solidFill>
                  <a:srgbClr val="002060"/>
                </a:solidFill>
                <a:latin typeface="Arial" panose="020B0604020202020204" pitchFamily="34" charset="0"/>
                <a:cs typeface="Arial" panose="020B0604020202020204" pitchFamily="34" charset="0"/>
              </a:rPr>
              <a:t>Area Planted (ha),Bearing Trees</a:t>
            </a:r>
          </a:p>
        </p:txBody>
      </p:sp>
      <p:graphicFrame>
        <p:nvGraphicFramePr>
          <p:cNvPr id="4" name="Table 3"/>
          <p:cNvGraphicFramePr>
            <a:graphicFrameLocks noGrp="1"/>
          </p:cNvGraphicFramePr>
          <p:nvPr>
            <p:extLst/>
          </p:nvPr>
        </p:nvGraphicFramePr>
        <p:xfrm>
          <a:off x="1527574" y="1904999"/>
          <a:ext cx="6168625" cy="3336486"/>
        </p:xfrm>
        <a:graphic>
          <a:graphicData uri="http://schemas.openxmlformats.org/drawingml/2006/table">
            <a:tbl>
              <a:tblPr firstRow="1" bandRow="1">
                <a:tableStyleId>{073A0DAA-6AF3-43AB-8588-CEC1D06C72B9}</a:tableStyleId>
              </a:tblPr>
              <a:tblGrid>
                <a:gridCol w="1279419"/>
                <a:gridCol w="913869"/>
                <a:gridCol w="959563"/>
                <a:gridCol w="1005258"/>
                <a:gridCol w="1005258"/>
                <a:gridCol w="1005258"/>
              </a:tblGrid>
              <a:tr h="704802">
                <a:tc>
                  <a:txBody>
                    <a:bodyPr/>
                    <a:lstStyle/>
                    <a:p>
                      <a:r>
                        <a:rPr lang="en-US" sz="2400" dirty="0" smtClean="0">
                          <a:solidFill>
                            <a:schemeClr val="tx1"/>
                          </a:solidFill>
                        </a:rPr>
                        <a:t>   Year</a:t>
                      </a:r>
                      <a:endParaRPr lang="en-US" sz="24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2012</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2013</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2014</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2015</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2016</a:t>
                      </a:r>
                      <a:endParaRPr lang="en-US" sz="1800" dirty="0">
                        <a:solidFill>
                          <a:schemeClr val="tx1"/>
                        </a:solidFill>
                      </a:endParaRPr>
                    </a:p>
                  </a:txBody>
                  <a:tcPr marL="68580" marR="68580" marT="34290" marB="34290">
                    <a:solidFill>
                      <a:schemeClr val="accent5">
                        <a:lumMod val="90000"/>
                      </a:schemeClr>
                    </a:solidFill>
                  </a:tcPr>
                </a:tc>
              </a:tr>
              <a:tr h="833984">
                <a:tc>
                  <a:txBody>
                    <a:bodyPr/>
                    <a:lstStyle/>
                    <a:p>
                      <a:r>
                        <a:rPr lang="en-US" sz="1800" b="1" dirty="0" smtClean="0"/>
                        <a:t>Philippines</a:t>
                      </a:r>
                      <a:endParaRPr lang="en-US" sz="1800" b="1" dirty="0"/>
                    </a:p>
                  </a:txBody>
                  <a:tcPr marL="68580" marR="68580" marT="34290" marB="34290"/>
                </a:tc>
                <a:tc>
                  <a:txBody>
                    <a:bodyPr/>
                    <a:lstStyle/>
                    <a:p>
                      <a:pPr algn="ctr"/>
                      <a:r>
                        <a:rPr lang="en-US" sz="1800" b="1" dirty="0" smtClean="0">
                          <a:solidFill>
                            <a:schemeClr val="tx1"/>
                          </a:solidFill>
                        </a:rPr>
                        <a:t>188,719</a:t>
                      </a:r>
                      <a:endParaRPr lang="en-US" sz="1800" b="1" dirty="0">
                        <a:solidFill>
                          <a:schemeClr val="tx1"/>
                        </a:solidFill>
                      </a:endParaRPr>
                    </a:p>
                  </a:txBody>
                  <a:tcPr marL="68580" marR="68580" marT="34290" marB="34290"/>
                </a:tc>
                <a:tc>
                  <a:txBody>
                    <a:bodyPr/>
                    <a:lstStyle/>
                    <a:p>
                      <a:pPr algn="ctr"/>
                      <a:r>
                        <a:rPr lang="en-US" sz="1800" b="1" dirty="0" smtClean="0">
                          <a:solidFill>
                            <a:schemeClr val="tx1"/>
                          </a:solidFill>
                        </a:rPr>
                        <a:t>187,939</a:t>
                      </a:r>
                      <a:endParaRPr lang="en-US" sz="1800" b="1" dirty="0">
                        <a:solidFill>
                          <a:schemeClr val="tx1"/>
                        </a:solidFill>
                      </a:endParaRPr>
                    </a:p>
                  </a:txBody>
                  <a:tcPr marL="68580" marR="68580" marT="34290" marB="34290"/>
                </a:tc>
                <a:tc>
                  <a:txBody>
                    <a:bodyPr/>
                    <a:lstStyle/>
                    <a:p>
                      <a:pPr algn="ctr"/>
                      <a:r>
                        <a:rPr lang="en-US" sz="1800" b="1" dirty="0" smtClean="0">
                          <a:solidFill>
                            <a:schemeClr val="tx1"/>
                          </a:solidFill>
                        </a:rPr>
                        <a:t>188,092</a:t>
                      </a:r>
                      <a:endParaRPr lang="en-US" sz="1800" b="1" dirty="0">
                        <a:solidFill>
                          <a:schemeClr val="tx1"/>
                        </a:solidFill>
                      </a:endParaRPr>
                    </a:p>
                  </a:txBody>
                  <a:tcPr marL="68580" marR="68580" marT="34290" marB="34290"/>
                </a:tc>
                <a:tc>
                  <a:txBody>
                    <a:bodyPr/>
                    <a:lstStyle/>
                    <a:p>
                      <a:pPr algn="ctr"/>
                      <a:r>
                        <a:rPr lang="en-US" sz="1800" b="1" dirty="0" smtClean="0">
                          <a:solidFill>
                            <a:schemeClr val="tx1"/>
                          </a:solidFill>
                        </a:rPr>
                        <a:t>188,422</a:t>
                      </a:r>
                      <a:endParaRPr lang="en-US" sz="1800" b="1" dirty="0">
                        <a:solidFill>
                          <a:schemeClr val="tx1"/>
                        </a:solidFill>
                      </a:endParaRPr>
                    </a:p>
                  </a:txBody>
                  <a:tcPr marL="68580" marR="68580" marT="34290" marB="34290"/>
                </a:tc>
                <a:tc>
                  <a:txBody>
                    <a:bodyPr/>
                    <a:lstStyle/>
                    <a:p>
                      <a:pPr algn="ctr"/>
                      <a:r>
                        <a:rPr lang="en-US" sz="1800" b="1" dirty="0" smtClean="0">
                          <a:solidFill>
                            <a:schemeClr val="tx1"/>
                          </a:solidFill>
                        </a:rPr>
                        <a:t>187,834</a:t>
                      </a:r>
                      <a:endParaRPr lang="en-US" sz="1800" b="1" dirty="0">
                        <a:solidFill>
                          <a:schemeClr val="tx1"/>
                        </a:solidFill>
                      </a:endParaRPr>
                    </a:p>
                  </a:txBody>
                  <a:tcPr marL="68580" marR="68580" marT="34290" marB="34290"/>
                </a:tc>
              </a:tr>
              <a:tr h="833984">
                <a:tc>
                  <a:txBody>
                    <a:bodyPr/>
                    <a:lstStyle/>
                    <a:p>
                      <a:r>
                        <a:rPr lang="en-US" sz="1800" b="1" dirty="0" err="1" smtClean="0"/>
                        <a:t>Calabarzon</a:t>
                      </a:r>
                      <a:endParaRPr lang="en-US" sz="1800" b="1" dirty="0"/>
                    </a:p>
                  </a:txBody>
                  <a:tcPr marL="68580" marR="68580" marT="34290" marB="34290"/>
                </a:tc>
                <a:tc>
                  <a:txBody>
                    <a:bodyPr/>
                    <a:lstStyle/>
                    <a:p>
                      <a:pPr algn="ctr"/>
                      <a:r>
                        <a:rPr lang="en-US" sz="1800" b="1" dirty="0" smtClean="0">
                          <a:solidFill>
                            <a:schemeClr val="tx1"/>
                          </a:solidFill>
                        </a:rPr>
                        <a:t>14,557</a:t>
                      </a:r>
                      <a:endParaRPr lang="en-US" sz="1800" b="1" dirty="0">
                        <a:solidFill>
                          <a:schemeClr val="tx1"/>
                        </a:solidFill>
                      </a:endParaRPr>
                    </a:p>
                  </a:txBody>
                  <a:tcPr marL="68580" marR="68580" marT="34290" marB="34290"/>
                </a:tc>
                <a:tc>
                  <a:txBody>
                    <a:bodyPr/>
                    <a:lstStyle/>
                    <a:p>
                      <a:pPr algn="ctr"/>
                      <a:r>
                        <a:rPr lang="en-US" sz="1800" b="1" dirty="0" smtClean="0">
                          <a:solidFill>
                            <a:schemeClr val="tx1"/>
                          </a:solidFill>
                        </a:rPr>
                        <a:t>14,185</a:t>
                      </a:r>
                      <a:endParaRPr lang="en-US" sz="1800" b="1" dirty="0">
                        <a:solidFill>
                          <a:schemeClr val="tx1"/>
                        </a:solidFill>
                      </a:endParaRPr>
                    </a:p>
                  </a:txBody>
                  <a:tcPr marL="68580" marR="68580" marT="34290" marB="34290"/>
                </a:tc>
                <a:tc>
                  <a:txBody>
                    <a:bodyPr/>
                    <a:lstStyle/>
                    <a:p>
                      <a:pPr algn="ctr"/>
                      <a:r>
                        <a:rPr lang="en-US" sz="1800" b="1" dirty="0" smtClean="0">
                          <a:solidFill>
                            <a:schemeClr val="tx1"/>
                          </a:solidFill>
                        </a:rPr>
                        <a:t>14,185</a:t>
                      </a:r>
                      <a:endParaRPr lang="en-US" sz="1800" b="1" dirty="0">
                        <a:solidFill>
                          <a:schemeClr val="tx1"/>
                        </a:solidFill>
                      </a:endParaRPr>
                    </a:p>
                  </a:txBody>
                  <a:tcPr marL="68580" marR="68580" marT="34290" marB="34290"/>
                </a:tc>
                <a:tc>
                  <a:txBody>
                    <a:bodyPr/>
                    <a:lstStyle/>
                    <a:p>
                      <a:pPr algn="ctr"/>
                      <a:r>
                        <a:rPr lang="en-US" sz="1800" b="1" dirty="0" smtClean="0">
                          <a:solidFill>
                            <a:schemeClr val="tx1"/>
                          </a:solidFill>
                        </a:rPr>
                        <a:t>13,972</a:t>
                      </a:r>
                      <a:endParaRPr lang="en-US" sz="1800" b="1" dirty="0">
                        <a:solidFill>
                          <a:schemeClr val="tx1"/>
                        </a:solidFill>
                      </a:endParaRPr>
                    </a:p>
                  </a:txBody>
                  <a:tcPr marL="68580" marR="68580" marT="34290" marB="34290"/>
                </a:tc>
                <a:tc>
                  <a:txBody>
                    <a:bodyPr/>
                    <a:lstStyle/>
                    <a:p>
                      <a:pPr algn="ctr"/>
                      <a:r>
                        <a:rPr lang="en-US" sz="1800" b="1" dirty="0" smtClean="0">
                          <a:solidFill>
                            <a:schemeClr val="tx1"/>
                          </a:solidFill>
                        </a:rPr>
                        <a:t>13,950</a:t>
                      </a:r>
                    </a:p>
                    <a:p>
                      <a:pPr algn="ctr"/>
                      <a:endParaRPr lang="en-US" sz="1800" b="1" dirty="0">
                        <a:solidFill>
                          <a:schemeClr val="tx1"/>
                        </a:solidFill>
                      </a:endParaRPr>
                    </a:p>
                  </a:txBody>
                  <a:tcPr marL="68580" marR="68580" marT="34290" marB="34290"/>
                </a:tc>
              </a:tr>
              <a:tr h="963716">
                <a:tc>
                  <a:txBody>
                    <a:bodyPr/>
                    <a:lstStyle/>
                    <a:p>
                      <a:endParaRPr lang="en-US" sz="1800" b="1" dirty="0" smtClean="0"/>
                    </a:p>
                    <a:p>
                      <a:r>
                        <a:rPr lang="en-US" sz="1800" b="1" dirty="0" smtClean="0"/>
                        <a:t>%</a:t>
                      </a:r>
                      <a:r>
                        <a:rPr lang="en-US" sz="1800" b="1" baseline="0" dirty="0" smtClean="0"/>
                        <a:t> SHARE</a:t>
                      </a:r>
                      <a:endParaRPr lang="en-US" sz="1800" b="1" dirty="0"/>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7.7</a:t>
                      </a: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7.5</a:t>
                      </a: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7.5</a:t>
                      </a: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7.4</a:t>
                      </a: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7.4</a:t>
                      </a:r>
                      <a:endParaRPr lang="en-US" sz="1800" b="1" dirty="0">
                        <a:solidFill>
                          <a:schemeClr val="tx1"/>
                        </a:solidFill>
                      </a:endParaRPr>
                    </a:p>
                  </a:txBody>
                  <a:tcPr marL="68580" marR="68580" marT="34290" marB="34290"/>
                </a:tc>
              </a:tr>
            </a:tbl>
          </a:graphicData>
        </a:graphic>
      </p:graphicFrame>
      <p:sp>
        <p:nvSpPr>
          <p:cNvPr id="5" name="TextBox 3"/>
          <p:cNvSpPr txBox="1">
            <a:spLocks noChangeArrowheads="1"/>
          </p:cNvSpPr>
          <p:nvPr/>
        </p:nvSpPr>
        <p:spPr bwMode="auto">
          <a:xfrm>
            <a:off x="1527572" y="5300664"/>
            <a:ext cx="2286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500" b="1" dirty="0"/>
              <a:t>Source : BAS</a:t>
            </a:r>
          </a:p>
        </p:txBody>
      </p:sp>
    </p:spTree>
    <p:extLst>
      <p:ext uri="{BB962C8B-B14F-4D97-AF65-F5344CB8AC3E}">
        <p14:creationId xmlns:p14="http://schemas.microsoft.com/office/powerpoint/2010/main" val="9038472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PowerPoint Designs\river-jungle.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p:spPr>
      </p:pic>
      <p:sp>
        <p:nvSpPr>
          <p:cNvPr id="3" name="WordArt 5" descr="Paper bag"/>
          <p:cNvSpPr>
            <a:spLocks noChangeArrowheads="1" noChangeShapeType="1" noTextEdit="1"/>
          </p:cNvSpPr>
          <p:nvPr/>
        </p:nvSpPr>
        <p:spPr bwMode="auto">
          <a:xfrm>
            <a:off x="2457450" y="1371600"/>
            <a:ext cx="3829050" cy="514350"/>
          </a:xfrm>
          <a:prstGeom prst="rect">
            <a:avLst/>
          </a:prstGeom>
        </p:spPr>
        <p:txBody>
          <a:bodyPr wrap="none" fromWordArt="1">
            <a:prstTxWarp prst="textPlain">
              <a:avLst>
                <a:gd name="adj" fmla="val 50000"/>
              </a:avLst>
            </a:prstTxWarp>
          </a:bodyPr>
          <a:lstStyle/>
          <a:p>
            <a:pPr algn="ctr"/>
            <a:r>
              <a:rPr lang="en-US" sz="30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Production (MT)</a:t>
            </a:r>
          </a:p>
        </p:txBody>
      </p:sp>
      <p:graphicFrame>
        <p:nvGraphicFramePr>
          <p:cNvPr id="5" name="Table 4"/>
          <p:cNvGraphicFramePr>
            <a:graphicFrameLocks noGrp="1"/>
          </p:cNvGraphicFramePr>
          <p:nvPr>
            <p:extLst/>
          </p:nvPr>
        </p:nvGraphicFramePr>
        <p:xfrm>
          <a:off x="1447803" y="1885951"/>
          <a:ext cx="6400800" cy="3420546"/>
        </p:xfrm>
        <a:graphic>
          <a:graphicData uri="http://schemas.openxmlformats.org/drawingml/2006/table">
            <a:tbl>
              <a:tblPr firstRow="1" bandRow="1">
                <a:tableStyleId>{073A0DAA-6AF3-43AB-8588-CEC1D06C72B9}</a:tableStyleId>
              </a:tblPr>
              <a:tblGrid>
                <a:gridCol w="1253682"/>
                <a:gridCol w="995875"/>
                <a:gridCol w="1089992"/>
                <a:gridCol w="1020417"/>
                <a:gridCol w="1020417"/>
                <a:gridCol w="1020417"/>
              </a:tblGrid>
              <a:tr h="827318">
                <a:tc>
                  <a:txBody>
                    <a:bodyPr/>
                    <a:lstStyle/>
                    <a:p>
                      <a:r>
                        <a:rPr lang="en-US" sz="2100" dirty="0" smtClean="0">
                          <a:solidFill>
                            <a:schemeClr val="tx1"/>
                          </a:solidFill>
                        </a:rPr>
                        <a:t> Year</a:t>
                      </a:r>
                      <a:endParaRPr lang="en-US" sz="2100" dirty="0"/>
                    </a:p>
                  </a:txBody>
                  <a:tcPr marL="68580" marR="68580" marT="34293" marB="34293">
                    <a:solidFill>
                      <a:schemeClr val="accent5">
                        <a:lumMod val="90000"/>
                      </a:schemeClr>
                    </a:solidFill>
                  </a:tcPr>
                </a:tc>
                <a:tc>
                  <a:txBody>
                    <a:bodyPr/>
                    <a:lstStyle/>
                    <a:p>
                      <a:pPr algn="ctr"/>
                      <a:r>
                        <a:rPr lang="en-US" sz="1800" dirty="0" smtClean="0">
                          <a:solidFill>
                            <a:schemeClr val="tx1"/>
                          </a:solidFill>
                        </a:rPr>
                        <a:t>2012</a:t>
                      </a:r>
                      <a:endParaRPr lang="en-US" sz="1800" dirty="0">
                        <a:solidFill>
                          <a:schemeClr val="tx1"/>
                        </a:solidFill>
                      </a:endParaRPr>
                    </a:p>
                  </a:txBody>
                  <a:tcPr marL="68580" marR="68580" marT="34293" marB="34293">
                    <a:solidFill>
                      <a:schemeClr val="accent5">
                        <a:lumMod val="90000"/>
                      </a:schemeClr>
                    </a:solidFill>
                  </a:tcPr>
                </a:tc>
                <a:tc>
                  <a:txBody>
                    <a:bodyPr/>
                    <a:lstStyle/>
                    <a:p>
                      <a:pPr algn="ctr"/>
                      <a:r>
                        <a:rPr lang="en-US" sz="1800" dirty="0" smtClean="0">
                          <a:solidFill>
                            <a:schemeClr val="tx1"/>
                          </a:solidFill>
                        </a:rPr>
                        <a:t>2013</a:t>
                      </a:r>
                      <a:endParaRPr lang="en-US" sz="1800" dirty="0">
                        <a:solidFill>
                          <a:schemeClr val="tx1"/>
                        </a:solidFill>
                      </a:endParaRPr>
                    </a:p>
                  </a:txBody>
                  <a:tcPr marL="68580" marR="68580" marT="34293" marB="34293">
                    <a:solidFill>
                      <a:schemeClr val="accent5">
                        <a:lumMod val="90000"/>
                      </a:schemeClr>
                    </a:solidFill>
                  </a:tcPr>
                </a:tc>
                <a:tc>
                  <a:txBody>
                    <a:bodyPr/>
                    <a:lstStyle/>
                    <a:p>
                      <a:pPr algn="ctr"/>
                      <a:r>
                        <a:rPr lang="en-US" sz="1800" dirty="0" smtClean="0">
                          <a:solidFill>
                            <a:schemeClr val="tx1"/>
                          </a:solidFill>
                        </a:rPr>
                        <a:t>2014</a:t>
                      </a:r>
                      <a:endParaRPr lang="en-US" sz="1800" dirty="0">
                        <a:solidFill>
                          <a:schemeClr val="tx1"/>
                        </a:solidFill>
                      </a:endParaRPr>
                    </a:p>
                  </a:txBody>
                  <a:tcPr marL="68580" marR="68580" marT="34293" marB="34293">
                    <a:solidFill>
                      <a:schemeClr val="accent5">
                        <a:lumMod val="90000"/>
                      </a:schemeClr>
                    </a:solidFill>
                  </a:tcPr>
                </a:tc>
                <a:tc>
                  <a:txBody>
                    <a:bodyPr/>
                    <a:lstStyle/>
                    <a:p>
                      <a:pPr algn="ctr"/>
                      <a:r>
                        <a:rPr lang="en-US" sz="1800" dirty="0" smtClean="0">
                          <a:solidFill>
                            <a:schemeClr val="tx1"/>
                          </a:solidFill>
                        </a:rPr>
                        <a:t>2015</a:t>
                      </a:r>
                      <a:endParaRPr lang="en-US" sz="1800" dirty="0">
                        <a:solidFill>
                          <a:schemeClr val="tx1"/>
                        </a:solidFill>
                      </a:endParaRPr>
                    </a:p>
                  </a:txBody>
                  <a:tcPr marL="68580" marR="68580" marT="34293" marB="34293">
                    <a:solidFill>
                      <a:schemeClr val="accent5">
                        <a:lumMod val="90000"/>
                      </a:schemeClr>
                    </a:solidFill>
                  </a:tcPr>
                </a:tc>
                <a:tc>
                  <a:txBody>
                    <a:bodyPr/>
                    <a:lstStyle/>
                    <a:p>
                      <a:pPr algn="ctr"/>
                      <a:r>
                        <a:rPr lang="en-US" sz="1800" dirty="0" smtClean="0">
                          <a:solidFill>
                            <a:schemeClr val="tx1"/>
                          </a:solidFill>
                        </a:rPr>
                        <a:t>2016</a:t>
                      </a:r>
                      <a:endParaRPr lang="en-US" sz="1800" dirty="0">
                        <a:solidFill>
                          <a:schemeClr val="tx1"/>
                        </a:solidFill>
                      </a:endParaRPr>
                    </a:p>
                  </a:txBody>
                  <a:tcPr marL="68580" marR="68580" marT="34293" marB="34293">
                    <a:solidFill>
                      <a:schemeClr val="accent5">
                        <a:lumMod val="90000"/>
                      </a:schemeClr>
                    </a:solidFill>
                  </a:tcPr>
                </a:tc>
              </a:tr>
              <a:tr h="827318">
                <a:tc>
                  <a:txBody>
                    <a:bodyPr/>
                    <a:lstStyle/>
                    <a:p>
                      <a:r>
                        <a:rPr lang="en-US" sz="1800" b="1" dirty="0" smtClean="0"/>
                        <a:t>Philippines</a:t>
                      </a:r>
                      <a:endParaRPr lang="en-US" sz="1800" b="1" dirty="0"/>
                    </a:p>
                  </a:txBody>
                  <a:tcPr marL="68580" marR="68580" marT="34293" marB="34293"/>
                </a:tc>
                <a:tc>
                  <a:txBody>
                    <a:bodyPr/>
                    <a:lstStyle/>
                    <a:p>
                      <a:pPr algn="ctr"/>
                      <a:r>
                        <a:rPr lang="en-US" sz="1800" dirty="0" smtClean="0">
                          <a:solidFill>
                            <a:schemeClr val="tx1"/>
                          </a:solidFill>
                        </a:rPr>
                        <a:t>768,410</a:t>
                      </a:r>
                      <a:endParaRPr lang="en-US" sz="1800" dirty="0">
                        <a:solidFill>
                          <a:schemeClr val="tx1"/>
                        </a:solidFill>
                      </a:endParaRPr>
                    </a:p>
                  </a:txBody>
                  <a:tcPr marL="68580" marR="68580" marT="34293" marB="34293"/>
                </a:tc>
                <a:tc>
                  <a:txBody>
                    <a:bodyPr/>
                    <a:lstStyle/>
                    <a:p>
                      <a:pPr algn="ctr"/>
                      <a:r>
                        <a:rPr lang="en-US" sz="1800" dirty="0" smtClean="0">
                          <a:solidFill>
                            <a:schemeClr val="tx1"/>
                          </a:solidFill>
                        </a:rPr>
                        <a:t>816,378</a:t>
                      </a:r>
                      <a:endParaRPr lang="en-US" sz="1800" dirty="0">
                        <a:solidFill>
                          <a:schemeClr val="tx1"/>
                        </a:solidFill>
                      </a:endParaRPr>
                    </a:p>
                  </a:txBody>
                  <a:tcPr marL="68580" marR="68580" marT="34293" marB="34293"/>
                </a:tc>
                <a:tc>
                  <a:txBody>
                    <a:bodyPr/>
                    <a:lstStyle/>
                    <a:p>
                      <a:pPr algn="ctr"/>
                      <a:r>
                        <a:rPr lang="en-US" sz="1800" dirty="0" smtClean="0">
                          <a:solidFill>
                            <a:schemeClr val="tx1"/>
                          </a:solidFill>
                        </a:rPr>
                        <a:t>885,038</a:t>
                      </a:r>
                      <a:endParaRPr lang="en-US" sz="1800" dirty="0">
                        <a:solidFill>
                          <a:schemeClr val="tx1"/>
                        </a:solidFill>
                      </a:endParaRPr>
                    </a:p>
                  </a:txBody>
                  <a:tcPr marL="68580" marR="68580" marT="34293" marB="34293"/>
                </a:tc>
                <a:tc>
                  <a:txBody>
                    <a:bodyPr/>
                    <a:lstStyle/>
                    <a:p>
                      <a:pPr algn="ctr"/>
                      <a:r>
                        <a:rPr lang="en-US" sz="1800" dirty="0" smtClean="0">
                          <a:solidFill>
                            <a:schemeClr val="tx1"/>
                          </a:solidFill>
                        </a:rPr>
                        <a:t>902,739</a:t>
                      </a:r>
                      <a:endParaRPr lang="en-US" sz="1800" dirty="0">
                        <a:solidFill>
                          <a:schemeClr val="tx1"/>
                        </a:solidFill>
                      </a:endParaRPr>
                    </a:p>
                  </a:txBody>
                  <a:tcPr marL="68580" marR="68580" marT="34293" marB="34293"/>
                </a:tc>
                <a:tc>
                  <a:txBody>
                    <a:bodyPr/>
                    <a:lstStyle/>
                    <a:p>
                      <a:pPr algn="ctr"/>
                      <a:r>
                        <a:rPr lang="en-US" sz="1800" dirty="0" smtClean="0">
                          <a:solidFill>
                            <a:schemeClr val="tx1"/>
                          </a:solidFill>
                        </a:rPr>
                        <a:t>814,055</a:t>
                      </a:r>
                      <a:endParaRPr lang="en-US" sz="1800" dirty="0">
                        <a:solidFill>
                          <a:schemeClr val="tx1"/>
                        </a:solidFill>
                      </a:endParaRPr>
                    </a:p>
                  </a:txBody>
                  <a:tcPr marL="68580" marR="68580" marT="34293" marB="34293"/>
                </a:tc>
              </a:tr>
              <a:tr h="827318">
                <a:tc>
                  <a:txBody>
                    <a:bodyPr/>
                    <a:lstStyle/>
                    <a:p>
                      <a:r>
                        <a:rPr lang="en-US" sz="1800" b="1" dirty="0" err="1" smtClean="0"/>
                        <a:t>Calabarzon</a:t>
                      </a:r>
                      <a:endParaRPr lang="en-US" sz="1800" b="1" dirty="0"/>
                    </a:p>
                  </a:txBody>
                  <a:tcPr marL="68580" marR="68580" marT="34293" marB="34293"/>
                </a:tc>
                <a:tc>
                  <a:txBody>
                    <a:bodyPr/>
                    <a:lstStyle/>
                    <a:p>
                      <a:pPr algn="ctr"/>
                      <a:r>
                        <a:rPr lang="en-US" sz="1800" dirty="0" smtClean="0">
                          <a:solidFill>
                            <a:schemeClr val="tx1"/>
                          </a:solidFill>
                        </a:rPr>
                        <a:t>55,215</a:t>
                      </a:r>
                      <a:endParaRPr lang="en-US" sz="1800" dirty="0">
                        <a:solidFill>
                          <a:schemeClr val="tx1"/>
                        </a:solidFill>
                      </a:endParaRPr>
                    </a:p>
                  </a:txBody>
                  <a:tcPr marL="68580" marR="68580" marT="34293" marB="34293"/>
                </a:tc>
                <a:tc>
                  <a:txBody>
                    <a:bodyPr/>
                    <a:lstStyle/>
                    <a:p>
                      <a:pPr algn="ctr"/>
                      <a:r>
                        <a:rPr lang="en-US" sz="1800" dirty="0" smtClean="0">
                          <a:solidFill>
                            <a:schemeClr val="tx1"/>
                          </a:solidFill>
                        </a:rPr>
                        <a:t>54,291</a:t>
                      </a:r>
                    </a:p>
                  </a:txBody>
                  <a:tcPr marL="68580" marR="68580" marT="34293" marB="34293"/>
                </a:tc>
                <a:tc>
                  <a:txBody>
                    <a:bodyPr/>
                    <a:lstStyle/>
                    <a:p>
                      <a:pPr algn="ctr"/>
                      <a:r>
                        <a:rPr lang="en-US" sz="1800" dirty="0" smtClean="0">
                          <a:solidFill>
                            <a:schemeClr val="tx1"/>
                          </a:solidFill>
                        </a:rPr>
                        <a:t>59,474</a:t>
                      </a:r>
                      <a:endParaRPr lang="en-US" sz="1800" dirty="0">
                        <a:solidFill>
                          <a:schemeClr val="tx1"/>
                        </a:solidFill>
                      </a:endParaRPr>
                    </a:p>
                  </a:txBody>
                  <a:tcPr marL="68580" marR="68580" marT="34293" marB="34293"/>
                </a:tc>
                <a:tc>
                  <a:txBody>
                    <a:bodyPr/>
                    <a:lstStyle/>
                    <a:p>
                      <a:pPr algn="ctr"/>
                      <a:r>
                        <a:rPr lang="en-US" sz="1800" dirty="0" smtClean="0">
                          <a:solidFill>
                            <a:schemeClr val="tx1"/>
                          </a:solidFill>
                        </a:rPr>
                        <a:t>59,041</a:t>
                      </a:r>
                      <a:endParaRPr lang="en-US" sz="1800" dirty="0">
                        <a:solidFill>
                          <a:schemeClr val="tx1"/>
                        </a:solidFill>
                      </a:endParaRPr>
                    </a:p>
                  </a:txBody>
                  <a:tcPr marL="68580" marR="68580" marT="34293" marB="34293"/>
                </a:tc>
                <a:tc>
                  <a:txBody>
                    <a:bodyPr/>
                    <a:lstStyle/>
                    <a:p>
                      <a:pPr algn="ctr"/>
                      <a:r>
                        <a:rPr lang="en-US" sz="1800" dirty="0" smtClean="0">
                          <a:solidFill>
                            <a:schemeClr val="tx1"/>
                          </a:solidFill>
                        </a:rPr>
                        <a:t>50,465</a:t>
                      </a:r>
                      <a:endParaRPr lang="en-US" sz="1800" dirty="0">
                        <a:solidFill>
                          <a:schemeClr val="tx1"/>
                        </a:solidFill>
                      </a:endParaRPr>
                    </a:p>
                  </a:txBody>
                  <a:tcPr marL="68580" marR="68580" marT="34293" marB="34293"/>
                </a:tc>
              </a:tr>
              <a:tr h="938592">
                <a:tc>
                  <a:txBody>
                    <a:bodyPr/>
                    <a:lstStyle/>
                    <a:p>
                      <a:endParaRPr lang="en-US" sz="1800" b="1" dirty="0" smtClean="0"/>
                    </a:p>
                    <a:p>
                      <a:r>
                        <a:rPr lang="en-US" sz="1800" b="1" dirty="0" smtClean="0"/>
                        <a:t>%</a:t>
                      </a:r>
                      <a:r>
                        <a:rPr lang="en-US" sz="1800" b="1" baseline="0" dirty="0" smtClean="0"/>
                        <a:t> Share</a:t>
                      </a:r>
                      <a:endParaRPr lang="en-US" sz="1800" b="1" dirty="0"/>
                    </a:p>
                  </a:txBody>
                  <a:tcPr marL="68580" marR="68580" marT="34293" marB="34293"/>
                </a:tc>
                <a:tc>
                  <a:txBody>
                    <a:bodyPr/>
                    <a:lstStyle/>
                    <a:p>
                      <a:pPr algn="ctr"/>
                      <a:endParaRPr lang="en-US" sz="1800" dirty="0" smtClean="0">
                        <a:solidFill>
                          <a:schemeClr val="tx1"/>
                        </a:solidFill>
                      </a:endParaRPr>
                    </a:p>
                    <a:p>
                      <a:pPr algn="ctr"/>
                      <a:r>
                        <a:rPr lang="en-US" sz="1800" dirty="0" smtClean="0">
                          <a:solidFill>
                            <a:schemeClr val="tx1"/>
                          </a:solidFill>
                        </a:rPr>
                        <a:t>7.2</a:t>
                      </a:r>
                      <a:endParaRPr lang="en-US" sz="1800" dirty="0">
                        <a:solidFill>
                          <a:schemeClr val="tx1"/>
                        </a:solidFill>
                      </a:endParaRPr>
                    </a:p>
                  </a:txBody>
                  <a:tcPr marL="68580" marR="68580" marT="34293" marB="34293"/>
                </a:tc>
                <a:tc>
                  <a:txBody>
                    <a:bodyPr/>
                    <a:lstStyle/>
                    <a:p>
                      <a:pPr algn="ctr"/>
                      <a:endParaRPr lang="en-US" sz="1800" dirty="0" smtClean="0">
                        <a:solidFill>
                          <a:schemeClr val="tx1"/>
                        </a:solidFill>
                      </a:endParaRPr>
                    </a:p>
                    <a:p>
                      <a:pPr algn="ctr"/>
                      <a:r>
                        <a:rPr lang="en-US" sz="1800" dirty="0" smtClean="0">
                          <a:solidFill>
                            <a:schemeClr val="tx1"/>
                          </a:solidFill>
                        </a:rPr>
                        <a:t>6.7</a:t>
                      </a:r>
                    </a:p>
                  </a:txBody>
                  <a:tcPr marL="68580" marR="68580" marT="34293" marB="34293"/>
                </a:tc>
                <a:tc>
                  <a:txBody>
                    <a:bodyPr/>
                    <a:lstStyle/>
                    <a:p>
                      <a:pPr algn="ctr"/>
                      <a:endParaRPr lang="en-US" sz="1800" dirty="0">
                        <a:solidFill>
                          <a:schemeClr val="tx1"/>
                        </a:solidFill>
                      </a:endParaRPr>
                    </a:p>
                    <a:p>
                      <a:pPr algn="ctr"/>
                      <a:r>
                        <a:rPr lang="en-US" sz="1800" dirty="0" smtClean="0">
                          <a:solidFill>
                            <a:schemeClr val="tx1"/>
                          </a:solidFill>
                        </a:rPr>
                        <a:t>6.7</a:t>
                      </a:r>
                      <a:endParaRPr lang="en-US" sz="1800" dirty="0">
                        <a:solidFill>
                          <a:schemeClr val="tx1"/>
                        </a:solidFill>
                      </a:endParaRPr>
                    </a:p>
                  </a:txBody>
                  <a:tcPr marL="68580" marR="68580" marT="34293" marB="34293"/>
                </a:tc>
                <a:tc>
                  <a:txBody>
                    <a:bodyPr/>
                    <a:lstStyle/>
                    <a:p>
                      <a:pPr algn="ctr"/>
                      <a:endParaRPr lang="en-US" sz="1800" dirty="0" smtClean="0">
                        <a:solidFill>
                          <a:schemeClr val="tx1"/>
                        </a:solidFill>
                      </a:endParaRPr>
                    </a:p>
                    <a:p>
                      <a:pPr algn="ctr"/>
                      <a:r>
                        <a:rPr lang="en-US" sz="1800" dirty="0" smtClean="0">
                          <a:solidFill>
                            <a:schemeClr val="tx1"/>
                          </a:solidFill>
                        </a:rPr>
                        <a:t>6.5</a:t>
                      </a:r>
                      <a:endParaRPr lang="en-US" sz="1800" dirty="0">
                        <a:solidFill>
                          <a:schemeClr val="tx1"/>
                        </a:solidFill>
                      </a:endParaRPr>
                    </a:p>
                  </a:txBody>
                  <a:tcPr marL="68580" marR="68580" marT="34293" marB="34293"/>
                </a:tc>
                <a:tc>
                  <a:txBody>
                    <a:bodyPr/>
                    <a:lstStyle/>
                    <a:p>
                      <a:pPr algn="ctr"/>
                      <a:endParaRPr lang="en-US" sz="1800" dirty="0" smtClean="0">
                        <a:solidFill>
                          <a:schemeClr val="tx1"/>
                        </a:solidFill>
                      </a:endParaRPr>
                    </a:p>
                    <a:p>
                      <a:pPr algn="ctr"/>
                      <a:r>
                        <a:rPr lang="en-US" sz="1800" smtClean="0">
                          <a:solidFill>
                            <a:schemeClr val="tx1"/>
                          </a:solidFill>
                        </a:rPr>
                        <a:t>6.2</a:t>
                      </a:r>
                      <a:endParaRPr lang="en-US" sz="1800" dirty="0">
                        <a:solidFill>
                          <a:schemeClr val="tx1"/>
                        </a:solidFill>
                      </a:endParaRPr>
                    </a:p>
                  </a:txBody>
                  <a:tcPr marL="68580" marR="68580" marT="34293" marB="34293"/>
                </a:tc>
              </a:tr>
            </a:tbl>
          </a:graphicData>
        </a:graphic>
      </p:graphicFrame>
      <p:sp>
        <p:nvSpPr>
          <p:cNvPr id="6" name="TextBox 6"/>
          <p:cNvSpPr txBox="1">
            <a:spLocks noChangeArrowheads="1"/>
          </p:cNvSpPr>
          <p:nvPr/>
        </p:nvSpPr>
        <p:spPr bwMode="auto">
          <a:xfrm>
            <a:off x="2000250" y="5257801"/>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500" b="1" dirty="0"/>
              <a:t>Source : BAS</a:t>
            </a:r>
          </a:p>
        </p:txBody>
      </p:sp>
    </p:spTree>
    <p:extLst>
      <p:ext uri="{BB962C8B-B14F-4D97-AF65-F5344CB8AC3E}">
        <p14:creationId xmlns:p14="http://schemas.microsoft.com/office/powerpoint/2010/main" val="11274306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4292" y="2717190"/>
            <a:ext cx="5825202" cy="1234727"/>
          </a:xfrm>
        </p:spPr>
        <p:txBody>
          <a:bodyPr>
            <a:normAutofit fontScale="90000"/>
          </a:bodyPr>
          <a:lstStyle/>
          <a:p>
            <a:r>
              <a:rPr lang="en-PH" dirty="0" smtClean="0"/>
              <a:t>BANANA </a:t>
            </a:r>
            <a:r>
              <a:rPr lang="en-PH" dirty="0" smtClean="0">
                <a:solidFill>
                  <a:schemeClr val="tx1"/>
                </a:solidFill>
              </a:rPr>
              <a:t>PLANS AND PROGRAMS</a:t>
            </a:r>
            <a:endParaRPr lang="en-PH" dirty="0">
              <a:solidFill>
                <a:schemeClr val="tx1"/>
              </a:solidFill>
            </a:endParaRPr>
          </a:p>
        </p:txBody>
      </p:sp>
      <p:sp>
        <p:nvSpPr>
          <p:cNvPr id="3" name="Subtitle 2"/>
          <p:cNvSpPr>
            <a:spLocks noGrp="1"/>
          </p:cNvSpPr>
          <p:nvPr>
            <p:ph type="subTitle" idx="1"/>
          </p:nvPr>
        </p:nvSpPr>
        <p:spPr>
          <a:xfrm>
            <a:off x="1174998" y="3829084"/>
            <a:ext cx="5825202" cy="822674"/>
          </a:xfrm>
        </p:spPr>
        <p:txBody>
          <a:bodyPr>
            <a:normAutofit/>
          </a:bodyPr>
          <a:lstStyle/>
          <a:p>
            <a:r>
              <a:rPr lang="en-PH" dirty="0" smtClean="0"/>
              <a:t>  </a:t>
            </a:r>
            <a:endParaRPr lang="en-PH" dirty="0"/>
          </a:p>
        </p:txBody>
      </p:sp>
      <p:pic>
        <p:nvPicPr>
          <p:cNvPr id="1026" name="Picture 2" descr="C:\HVCDP\Logos\HVCDP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490" y="3808584"/>
            <a:ext cx="2427314" cy="202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837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mbria" pitchFamily="18" charset="0"/>
              </a:rPr>
              <a:t>COFFEE ROADMAP</a:t>
            </a:r>
            <a:endParaRPr lang="en-US" b="1" dirty="0">
              <a:latin typeface="Cambria"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44" t="12285" r="26540" b="6143"/>
          <a:stretch/>
        </p:blipFill>
        <p:spPr bwMode="auto">
          <a:xfrm>
            <a:off x="4048125" y="1417638"/>
            <a:ext cx="4638675" cy="457352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90525" y="2095500"/>
            <a:ext cx="3429000" cy="2169825"/>
          </a:xfrm>
          <a:prstGeom prst="rect">
            <a:avLst/>
          </a:prstGeom>
          <a:noFill/>
        </p:spPr>
        <p:txBody>
          <a:bodyPr wrap="square" rtlCol="0">
            <a:spAutoFit/>
          </a:bodyPr>
          <a:lstStyle/>
          <a:p>
            <a:pPr marL="214313" indent="-214313">
              <a:buFont typeface="Arial" pitchFamily="34" charset="0"/>
              <a:buChar char="•"/>
            </a:pPr>
            <a:r>
              <a:rPr lang="en-US" sz="1350" dirty="0">
                <a:latin typeface="Cambria" pitchFamily="18" charset="0"/>
              </a:rPr>
              <a:t>Started 6 years ago</a:t>
            </a:r>
          </a:p>
          <a:p>
            <a:endParaRPr lang="en-US" sz="1350" dirty="0">
              <a:latin typeface="Cambria" pitchFamily="18" charset="0"/>
            </a:endParaRPr>
          </a:p>
          <a:p>
            <a:pPr marL="214313" indent="-214313">
              <a:buFont typeface="Arial" pitchFamily="34" charset="0"/>
              <a:buChar char="•"/>
            </a:pPr>
            <a:r>
              <a:rPr lang="en-US" sz="1350" dirty="0">
                <a:latin typeface="Cambria" pitchFamily="18" charset="0"/>
              </a:rPr>
              <a:t>Signed by DA Secretary Emmanuel Pinol and DTI-Secretary Ramon Lopez on March 7, 2017 in </a:t>
            </a:r>
            <a:r>
              <a:rPr lang="en-US" sz="1350" dirty="0" err="1">
                <a:latin typeface="Cambria" pitchFamily="18" charset="0"/>
              </a:rPr>
              <a:t>Malacanang</a:t>
            </a:r>
            <a:r>
              <a:rPr lang="en-US" sz="1350" dirty="0">
                <a:latin typeface="Cambria" pitchFamily="18" charset="0"/>
              </a:rPr>
              <a:t>.</a:t>
            </a:r>
          </a:p>
          <a:p>
            <a:endParaRPr lang="en-US" sz="1350" dirty="0">
              <a:latin typeface="Cambria" pitchFamily="18" charset="0"/>
            </a:endParaRPr>
          </a:p>
          <a:p>
            <a:pPr marL="214313" indent="-214313">
              <a:buFont typeface="Arial" pitchFamily="34" charset="0"/>
              <a:buChar char="•"/>
            </a:pPr>
            <a:r>
              <a:rPr lang="en-US" sz="1350" u="sng" dirty="0">
                <a:latin typeface="Cambria" pitchFamily="18" charset="0"/>
              </a:rPr>
              <a:t>Current status</a:t>
            </a:r>
            <a:r>
              <a:rPr lang="en-US" sz="1350" dirty="0">
                <a:latin typeface="Cambria" pitchFamily="18" charset="0"/>
              </a:rPr>
              <a:t>:  EO to be jointly submitted by DA &amp; DTI to President RRD soon, IRR draft being completed, signing scheduled within 1Qtr.</a:t>
            </a:r>
          </a:p>
        </p:txBody>
      </p:sp>
    </p:spTree>
    <p:extLst>
      <p:ext uri="{BB962C8B-B14F-4D97-AF65-F5344CB8AC3E}">
        <p14:creationId xmlns:p14="http://schemas.microsoft.com/office/powerpoint/2010/main" val="9669959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7848601" y="5105401"/>
            <a:ext cx="1047727" cy="71269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152400" y="1066801"/>
            <a:ext cx="8839200" cy="533400"/>
          </a:xfrm>
        </p:spPr>
        <p:style>
          <a:lnRef idx="1">
            <a:schemeClr val="accent2"/>
          </a:lnRef>
          <a:fillRef idx="2">
            <a:schemeClr val="accent2"/>
          </a:fillRef>
          <a:effectRef idx="1">
            <a:schemeClr val="accent2"/>
          </a:effectRef>
          <a:fontRef idx="minor">
            <a:schemeClr val="dk1"/>
          </a:fontRef>
        </p:style>
        <p:txBody>
          <a:bodyPr anchor="ctr">
            <a:normAutofit/>
          </a:bodyPr>
          <a:lstStyle/>
          <a:p>
            <a:pPr algn="ctr">
              <a:buNone/>
            </a:pPr>
            <a:r>
              <a:rPr lang="en-PH" sz="2400" b="1" dirty="0">
                <a:solidFill>
                  <a:schemeClr val="accent2">
                    <a:lumMod val="75000"/>
                  </a:schemeClr>
                </a:solidFill>
                <a:latin typeface="Cambria" pitchFamily="18" charset="0"/>
              </a:rPr>
              <a:t>BANANA</a:t>
            </a:r>
          </a:p>
        </p:txBody>
      </p:sp>
      <p:pic>
        <p:nvPicPr>
          <p:cNvPr id="10" name="Picture 9"/>
          <p:cNvPicPr>
            <a:picLocks noChangeAspect="1"/>
          </p:cNvPicPr>
          <p:nvPr/>
        </p:nvPicPr>
        <p:blipFill>
          <a:blip r:embed="rId5" cstate="print"/>
          <a:stretch>
            <a:fillRect/>
          </a:stretch>
        </p:blipFill>
        <p:spPr>
          <a:xfrm>
            <a:off x="7019098" y="4850622"/>
            <a:ext cx="1286703" cy="864379"/>
          </a:xfrm>
          <a:prstGeom prst="rect">
            <a:avLst/>
          </a:prstGeom>
          <a:ln w="9525" cap="sq" cmpd="sng">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457200" y="1752601"/>
            <a:ext cx="8229600" cy="646331"/>
          </a:xfrm>
          <a:prstGeom prst="rect">
            <a:avLst/>
          </a:prstGeom>
        </p:spPr>
        <p:txBody>
          <a:bodyPr wrap="square">
            <a:spAutoFit/>
          </a:bodyPr>
          <a:lstStyle/>
          <a:p>
            <a:pPr marL="342900" indent="-342900" algn="just">
              <a:buFont typeface="Arial"/>
              <a:buChar char="•"/>
            </a:pPr>
            <a:r>
              <a:rPr lang="en-US" b="1" dirty="0">
                <a:latin typeface="Arial Narrow"/>
                <a:cs typeface="Arial Narrow"/>
              </a:rPr>
              <a:t>In 2004-2015, the average banana production in CALABARZON reaches up to roughly </a:t>
            </a:r>
          </a:p>
          <a:p>
            <a:pPr algn="just"/>
            <a:r>
              <a:rPr lang="en-US" b="1" dirty="0">
                <a:latin typeface="Arial Narrow"/>
                <a:cs typeface="Arial Narrow"/>
              </a:rPr>
              <a:t>       119,208 MT making it the 7</a:t>
            </a:r>
            <a:r>
              <a:rPr lang="en-US" b="1" baseline="30000" dirty="0">
                <a:latin typeface="Arial Narrow"/>
                <a:cs typeface="Arial Narrow"/>
              </a:rPr>
              <a:t>th</a:t>
            </a:r>
            <a:r>
              <a:rPr lang="en-US" b="1" dirty="0">
                <a:latin typeface="Arial Narrow"/>
                <a:cs typeface="Arial Narrow"/>
              </a:rPr>
              <a:t> most produced commodity in the region.                  </a:t>
            </a:r>
            <a:endParaRPr lang="en-PH" b="1" dirty="0"/>
          </a:p>
        </p:txBody>
      </p:sp>
      <p:sp>
        <p:nvSpPr>
          <p:cNvPr id="12" name="Rectangle 11"/>
          <p:cNvSpPr/>
          <p:nvPr/>
        </p:nvSpPr>
        <p:spPr>
          <a:xfrm>
            <a:off x="304800" y="2551330"/>
            <a:ext cx="8686800" cy="3416320"/>
          </a:xfrm>
          <a:prstGeom prst="rect">
            <a:avLst/>
          </a:prstGeom>
        </p:spPr>
        <p:txBody>
          <a:bodyPr wrap="square">
            <a:spAutoFit/>
          </a:bodyPr>
          <a:lstStyle/>
          <a:p>
            <a:pPr algn="just"/>
            <a:r>
              <a:rPr lang="en-US" b="1" dirty="0">
                <a:latin typeface="Cambria" panose="02040503050406030204" pitchFamily="18" charset="0"/>
                <a:cs typeface="Arial Narrow"/>
              </a:rPr>
              <a:t>LIST OF TOP BANANA PRODUCING MUNICIPALITIES</a:t>
            </a:r>
          </a:p>
          <a:p>
            <a:pPr algn="just"/>
            <a:endParaRPr lang="en-US" b="1" dirty="0">
              <a:latin typeface="Cambria" panose="02040503050406030204" pitchFamily="18" charset="0"/>
              <a:cs typeface="Arial Narrow"/>
            </a:endParaRPr>
          </a:p>
          <a:p>
            <a:pPr marL="285750" indent="-285750" algn="just">
              <a:buFont typeface="Wingdings" charset="2"/>
              <a:buChar char="§"/>
            </a:pPr>
            <a:r>
              <a:rPr lang="en-US" b="1" dirty="0">
                <a:latin typeface="Cambria" panose="02040503050406030204" pitchFamily="18" charset="0"/>
                <a:cs typeface="Arial Narrow"/>
              </a:rPr>
              <a:t>CAVITE</a:t>
            </a:r>
            <a:r>
              <a:rPr lang="en-US" dirty="0">
                <a:latin typeface="Cambria" panose="02040503050406030204" pitchFamily="18" charset="0"/>
                <a:cs typeface="Arial Narrow"/>
              </a:rPr>
              <a:t> -  </a:t>
            </a:r>
            <a:r>
              <a:rPr lang="en-US" dirty="0" err="1">
                <a:latin typeface="Cambria" panose="02040503050406030204" pitchFamily="18" charset="0"/>
                <a:cs typeface="Arial Narrow"/>
              </a:rPr>
              <a:t>Amadeo</a:t>
            </a:r>
            <a:r>
              <a:rPr lang="en-US" dirty="0">
                <a:latin typeface="Cambria" panose="02040503050406030204" pitchFamily="18" charset="0"/>
                <a:cs typeface="Arial Narrow"/>
              </a:rPr>
              <a:t>, Gen. Aguinaldo, Indang, </a:t>
            </a:r>
            <a:r>
              <a:rPr lang="en-US" dirty="0" err="1">
                <a:latin typeface="Cambria" panose="02040503050406030204" pitchFamily="18" charset="0"/>
                <a:cs typeface="Arial Narrow"/>
              </a:rPr>
              <a:t>Silang</a:t>
            </a:r>
            <a:r>
              <a:rPr lang="en-US" dirty="0">
                <a:latin typeface="Cambria" panose="02040503050406030204" pitchFamily="18" charset="0"/>
                <a:cs typeface="Arial Narrow"/>
              </a:rPr>
              <a:t>, </a:t>
            </a:r>
            <a:r>
              <a:rPr lang="en-US" dirty="0" err="1">
                <a:latin typeface="Cambria" panose="02040503050406030204" pitchFamily="18" charset="0"/>
                <a:cs typeface="Arial Narrow"/>
              </a:rPr>
              <a:t>Maragondon</a:t>
            </a:r>
            <a:r>
              <a:rPr lang="en-US" dirty="0">
                <a:latin typeface="Cambria" panose="02040503050406030204" pitchFamily="18" charset="0"/>
                <a:cs typeface="Arial Narrow"/>
              </a:rPr>
              <a:t>, Alfonso, Mendez, </a:t>
            </a:r>
            <a:r>
              <a:rPr lang="en-US" dirty="0" err="1">
                <a:latin typeface="Cambria" panose="02040503050406030204" pitchFamily="18" charset="0"/>
                <a:cs typeface="Arial Narrow"/>
              </a:rPr>
              <a:t>Trece</a:t>
            </a:r>
            <a:r>
              <a:rPr lang="en-US" dirty="0">
                <a:latin typeface="Cambria" panose="02040503050406030204" pitchFamily="18" charset="0"/>
                <a:cs typeface="Arial Narrow"/>
              </a:rPr>
              <a:t> </a:t>
            </a:r>
            <a:r>
              <a:rPr lang="en-US" dirty="0" err="1">
                <a:latin typeface="Cambria" panose="02040503050406030204" pitchFamily="18" charset="0"/>
                <a:cs typeface="Arial Narrow"/>
              </a:rPr>
              <a:t>Martires</a:t>
            </a:r>
            <a:r>
              <a:rPr lang="en-US" dirty="0">
                <a:latin typeface="Cambria" panose="02040503050406030204" pitchFamily="18" charset="0"/>
                <a:cs typeface="Arial Narrow"/>
              </a:rPr>
              <a:t> City, Magallanes, and </a:t>
            </a:r>
            <a:r>
              <a:rPr lang="en-US" dirty="0" err="1">
                <a:latin typeface="Cambria" panose="02040503050406030204" pitchFamily="18" charset="0"/>
                <a:cs typeface="Arial Narrow"/>
              </a:rPr>
              <a:t>Dasmarinas</a:t>
            </a:r>
            <a:endParaRPr lang="en-US" dirty="0">
              <a:latin typeface="Cambria" panose="02040503050406030204" pitchFamily="18" charset="0"/>
              <a:cs typeface="Arial Narrow"/>
            </a:endParaRPr>
          </a:p>
          <a:p>
            <a:pPr marL="285750" indent="-285750" algn="just">
              <a:buFont typeface="Wingdings" charset="2"/>
              <a:buChar char="§"/>
            </a:pPr>
            <a:r>
              <a:rPr lang="en-US" b="1" dirty="0">
                <a:latin typeface="Cambria" panose="02040503050406030204" pitchFamily="18" charset="0"/>
                <a:cs typeface="Arial Narrow"/>
              </a:rPr>
              <a:t>LAGUNA</a:t>
            </a:r>
            <a:r>
              <a:rPr lang="en-US" dirty="0">
                <a:latin typeface="Cambria" panose="02040503050406030204" pitchFamily="18" charset="0"/>
                <a:cs typeface="Arial Narrow"/>
              </a:rPr>
              <a:t> – Nagcarlan, </a:t>
            </a:r>
            <a:r>
              <a:rPr lang="en-US" dirty="0" err="1">
                <a:latin typeface="Cambria" panose="02040503050406030204" pitchFamily="18" charset="0"/>
                <a:cs typeface="Arial Narrow"/>
              </a:rPr>
              <a:t>Calauan</a:t>
            </a:r>
            <a:r>
              <a:rPr lang="en-US" dirty="0">
                <a:latin typeface="Cambria" panose="02040503050406030204" pitchFamily="18" charset="0"/>
                <a:cs typeface="Arial Narrow"/>
              </a:rPr>
              <a:t>, </a:t>
            </a:r>
            <a:r>
              <a:rPr lang="en-US" dirty="0" err="1">
                <a:latin typeface="Cambria" panose="02040503050406030204" pitchFamily="18" charset="0"/>
                <a:cs typeface="Arial Narrow"/>
              </a:rPr>
              <a:t>Alaminos</a:t>
            </a:r>
            <a:r>
              <a:rPr lang="en-US" dirty="0">
                <a:latin typeface="Cambria" panose="02040503050406030204" pitchFamily="18" charset="0"/>
                <a:cs typeface="Arial Narrow"/>
              </a:rPr>
              <a:t>, San Pablo City, </a:t>
            </a:r>
            <a:r>
              <a:rPr lang="en-US" dirty="0" err="1">
                <a:latin typeface="Cambria" panose="02040503050406030204" pitchFamily="18" charset="0"/>
                <a:cs typeface="Arial Narrow"/>
              </a:rPr>
              <a:t>Mabitac</a:t>
            </a:r>
            <a:r>
              <a:rPr lang="en-US" dirty="0">
                <a:latin typeface="Cambria" panose="02040503050406030204" pitchFamily="18" charset="0"/>
                <a:cs typeface="Arial Narrow"/>
              </a:rPr>
              <a:t>, </a:t>
            </a:r>
            <a:r>
              <a:rPr lang="en-US" dirty="0" err="1">
                <a:latin typeface="Cambria" panose="02040503050406030204" pitchFamily="18" charset="0"/>
                <a:cs typeface="Arial Narrow"/>
              </a:rPr>
              <a:t>Calamba</a:t>
            </a:r>
            <a:r>
              <a:rPr lang="en-US" dirty="0">
                <a:latin typeface="Cambria" panose="02040503050406030204" pitchFamily="18" charset="0"/>
                <a:cs typeface="Arial Narrow"/>
              </a:rPr>
              <a:t>, Sta. Maria, </a:t>
            </a:r>
            <a:r>
              <a:rPr lang="en-US" dirty="0" err="1">
                <a:latin typeface="Cambria" panose="02040503050406030204" pitchFamily="18" charset="0"/>
                <a:cs typeface="Arial Narrow"/>
              </a:rPr>
              <a:t>Pangil</a:t>
            </a:r>
            <a:r>
              <a:rPr lang="en-US" dirty="0">
                <a:latin typeface="Cambria" panose="02040503050406030204" pitchFamily="18" charset="0"/>
                <a:cs typeface="Arial Narrow"/>
              </a:rPr>
              <a:t>, </a:t>
            </a:r>
            <a:r>
              <a:rPr lang="en-US" dirty="0" err="1">
                <a:latin typeface="Cambria" panose="02040503050406030204" pitchFamily="18" charset="0"/>
                <a:cs typeface="Arial Narrow"/>
              </a:rPr>
              <a:t>Pakil</a:t>
            </a:r>
            <a:r>
              <a:rPr lang="en-US" dirty="0">
                <a:latin typeface="Cambria" panose="02040503050406030204" pitchFamily="18" charset="0"/>
                <a:cs typeface="Arial Narrow"/>
              </a:rPr>
              <a:t>, and </a:t>
            </a:r>
            <a:r>
              <a:rPr lang="en-US" dirty="0" err="1">
                <a:latin typeface="Cambria" panose="02040503050406030204" pitchFamily="18" charset="0"/>
                <a:cs typeface="Arial Narrow"/>
              </a:rPr>
              <a:t>Siniloan</a:t>
            </a:r>
            <a:endParaRPr lang="en-US" dirty="0">
              <a:latin typeface="Cambria" panose="02040503050406030204" pitchFamily="18" charset="0"/>
              <a:cs typeface="Arial Narrow"/>
            </a:endParaRPr>
          </a:p>
          <a:p>
            <a:pPr marL="285750" indent="-285750" algn="just">
              <a:buFont typeface="Wingdings" charset="2"/>
              <a:buChar char="§"/>
            </a:pPr>
            <a:r>
              <a:rPr lang="en-US" b="1" dirty="0">
                <a:latin typeface="Cambria" panose="02040503050406030204" pitchFamily="18" charset="0"/>
                <a:cs typeface="Arial Narrow"/>
              </a:rPr>
              <a:t>BATANGAS</a:t>
            </a:r>
            <a:r>
              <a:rPr lang="en-US" dirty="0">
                <a:latin typeface="Cambria" panose="02040503050406030204" pitchFamily="18" charset="0"/>
                <a:cs typeface="Arial Narrow"/>
              </a:rPr>
              <a:t> – </a:t>
            </a:r>
            <a:r>
              <a:rPr lang="en-US" dirty="0" err="1">
                <a:latin typeface="Cambria" panose="02040503050406030204" pitchFamily="18" charset="0"/>
                <a:cs typeface="Arial Narrow"/>
              </a:rPr>
              <a:t>Lipa</a:t>
            </a:r>
            <a:r>
              <a:rPr lang="en-US" dirty="0">
                <a:latin typeface="Cambria" panose="02040503050406030204" pitchFamily="18" charset="0"/>
                <a:cs typeface="Arial Narrow"/>
              </a:rPr>
              <a:t> City, </a:t>
            </a:r>
            <a:r>
              <a:rPr lang="en-US" dirty="0" err="1">
                <a:latin typeface="Cambria" panose="02040503050406030204" pitchFamily="18" charset="0"/>
                <a:cs typeface="Arial Narrow"/>
              </a:rPr>
              <a:t>Tanauan</a:t>
            </a:r>
            <a:r>
              <a:rPr lang="en-US" dirty="0">
                <a:latin typeface="Cambria" panose="02040503050406030204" pitchFamily="18" charset="0"/>
                <a:cs typeface="Arial Narrow"/>
              </a:rPr>
              <a:t> City, </a:t>
            </a:r>
            <a:r>
              <a:rPr lang="en-US" dirty="0" err="1">
                <a:latin typeface="Cambria" panose="02040503050406030204" pitchFamily="18" charset="0"/>
                <a:cs typeface="Arial Narrow"/>
              </a:rPr>
              <a:t>Mataas</a:t>
            </a:r>
            <a:r>
              <a:rPr lang="en-US" dirty="0">
                <a:latin typeface="Cambria" panose="02040503050406030204" pitchFamily="18" charset="0"/>
                <a:cs typeface="Arial Narrow"/>
              </a:rPr>
              <a:t> </a:t>
            </a:r>
            <a:r>
              <a:rPr lang="en-US" dirty="0" err="1">
                <a:latin typeface="Cambria" panose="02040503050406030204" pitchFamily="18" charset="0"/>
                <a:cs typeface="Arial Narrow"/>
              </a:rPr>
              <a:t>na</a:t>
            </a:r>
            <a:r>
              <a:rPr lang="en-US" dirty="0">
                <a:latin typeface="Cambria" panose="02040503050406030204" pitchFamily="18" charset="0"/>
                <a:cs typeface="Arial Narrow"/>
              </a:rPr>
              <a:t> </a:t>
            </a:r>
            <a:r>
              <a:rPr lang="en-US" dirty="0" err="1">
                <a:latin typeface="Cambria" panose="02040503050406030204" pitchFamily="18" charset="0"/>
                <a:cs typeface="Arial Narrow"/>
              </a:rPr>
              <a:t>Kahoy</a:t>
            </a:r>
            <a:r>
              <a:rPr lang="en-US" dirty="0">
                <a:latin typeface="Cambria" panose="02040503050406030204" pitchFamily="18" charset="0"/>
                <a:cs typeface="Arial Narrow"/>
              </a:rPr>
              <a:t>, San Juan, </a:t>
            </a:r>
            <a:r>
              <a:rPr lang="en-US" dirty="0" err="1">
                <a:latin typeface="Cambria" panose="02040503050406030204" pitchFamily="18" charset="0"/>
                <a:cs typeface="Arial Narrow"/>
              </a:rPr>
              <a:t>Nasugbu</a:t>
            </a:r>
            <a:r>
              <a:rPr lang="en-US" dirty="0">
                <a:latin typeface="Cambria" panose="02040503050406030204" pitchFamily="18" charset="0"/>
                <a:cs typeface="Arial Narrow"/>
              </a:rPr>
              <a:t>, </a:t>
            </a:r>
            <a:r>
              <a:rPr lang="en-US" dirty="0" err="1">
                <a:latin typeface="Cambria" panose="02040503050406030204" pitchFamily="18" charset="0"/>
                <a:cs typeface="Arial Narrow"/>
              </a:rPr>
              <a:t>Balite</a:t>
            </a:r>
            <a:r>
              <a:rPr lang="en-US" dirty="0">
                <a:latin typeface="Cambria" panose="02040503050406030204" pitchFamily="18" charset="0"/>
                <a:cs typeface="Arial Narrow"/>
              </a:rPr>
              <a:t>, </a:t>
            </a:r>
            <a:r>
              <a:rPr lang="en-US" dirty="0" err="1">
                <a:latin typeface="Cambria" panose="02040503050406030204" pitchFamily="18" charset="0"/>
                <a:cs typeface="Arial Narrow"/>
              </a:rPr>
              <a:t>Batangas</a:t>
            </a:r>
            <a:r>
              <a:rPr lang="en-US" dirty="0">
                <a:latin typeface="Cambria" panose="02040503050406030204" pitchFamily="18" charset="0"/>
                <a:cs typeface="Arial Narrow"/>
              </a:rPr>
              <a:t> City, </a:t>
            </a:r>
            <a:r>
              <a:rPr lang="en-US" dirty="0" err="1">
                <a:latin typeface="Cambria" panose="02040503050406030204" pitchFamily="18" charset="0"/>
                <a:cs typeface="Arial Narrow"/>
              </a:rPr>
              <a:t>Cuanca</a:t>
            </a:r>
            <a:r>
              <a:rPr lang="en-US" dirty="0">
                <a:latin typeface="Cambria" panose="02040503050406030204" pitchFamily="18" charset="0"/>
                <a:cs typeface="Arial Narrow"/>
              </a:rPr>
              <a:t>, </a:t>
            </a:r>
            <a:r>
              <a:rPr lang="en-US" dirty="0" err="1">
                <a:latin typeface="Cambria" panose="02040503050406030204" pitchFamily="18" charset="0"/>
                <a:cs typeface="Arial Narrow"/>
              </a:rPr>
              <a:t>Mabini</a:t>
            </a:r>
            <a:r>
              <a:rPr lang="en-US" dirty="0">
                <a:latin typeface="Cambria" panose="02040503050406030204" pitchFamily="18" charset="0"/>
                <a:cs typeface="Arial Narrow"/>
              </a:rPr>
              <a:t>, and Sta. Teresita</a:t>
            </a:r>
          </a:p>
          <a:p>
            <a:pPr marL="285750" indent="-285750" algn="just">
              <a:buFont typeface="Wingdings" charset="2"/>
              <a:buChar char="§"/>
            </a:pPr>
            <a:r>
              <a:rPr lang="en-US" b="1" dirty="0">
                <a:latin typeface="Cambria" panose="02040503050406030204" pitchFamily="18" charset="0"/>
                <a:cs typeface="Arial Narrow"/>
              </a:rPr>
              <a:t>RIZAL</a:t>
            </a:r>
            <a:r>
              <a:rPr lang="en-US" dirty="0">
                <a:latin typeface="Cambria" panose="02040503050406030204" pitchFamily="18" charset="0"/>
                <a:cs typeface="Arial Narrow"/>
              </a:rPr>
              <a:t> – San Mateo, </a:t>
            </a:r>
            <a:r>
              <a:rPr lang="en-US" dirty="0" err="1">
                <a:latin typeface="Cambria" panose="02040503050406030204" pitchFamily="18" charset="0"/>
                <a:cs typeface="Arial Narrow"/>
              </a:rPr>
              <a:t>Jala</a:t>
            </a:r>
            <a:r>
              <a:rPr lang="en-US" dirty="0">
                <a:latin typeface="Cambria" panose="02040503050406030204" pitchFamily="18" charset="0"/>
                <a:cs typeface="Arial Narrow"/>
              </a:rPr>
              <a:t> </a:t>
            </a:r>
            <a:r>
              <a:rPr lang="en-US" dirty="0" err="1">
                <a:latin typeface="Cambria" panose="02040503050406030204" pitchFamily="18" charset="0"/>
                <a:cs typeface="Arial Narrow"/>
              </a:rPr>
              <a:t>Jala</a:t>
            </a:r>
            <a:r>
              <a:rPr lang="en-US" dirty="0">
                <a:latin typeface="Cambria" panose="02040503050406030204" pitchFamily="18" charset="0"/>
                <a:cs typeface="Arial Narrow"/>
              </a:rPr>
              <a:t>, Rodriguez, </a:t>
            </a:r>
            <a:r>
              <a:rPr lang="en-US" dirty="0" err="1">
                <a:latin typeface="Cambria" panose="02040503050406030204" pitchFamily="18" charset="0"/>
                <a:cs typeface="Arial Narrow"/>
              </a:rPr>
              <a:t>Antipolo</a:t>
            </a:r>
            <a:r>
              <a:rPr lang="en-US" dirty="0">
                <a:latin typeface="Cambria" panose="02040503050406030204" pitchFamily="18" charset="0"/>
                <a:cs typeface="Arial Narrow"/>
              </a:rPr>
              <a:t> City, Cardona, </a:t>
            </a:r>
            <a:r>
              <a:rPr lang="en-US" dirty="0" err="1">
                <a:latin typeface="Cambria" panose="02040503050406030204" pitchFamily="18" charset="0"/>
                <a:cs typeface="Arial Narrow"/>
              </a:rPr>
              <a:t>Baras</a:t>
            </a:r>
            <a:r>
              <a:rPr lang="en-US" dirty="0">
                <a:latin typeface="Cambria" panose="02040503050406030204" pitchFamily="18" charset="0"/>
                <a:cs typeface="Arial Narrow"/>
              </a:rPr>
              <a:t>, and </a:t>
            </a:r>
            <a:r>
              <a:rPr lang="en-US" dirty="0" err="1">
                <a:latin typeface="Cambria" panose="02040503050406030204" pitchFamily="18" charset="0"/>
                <a:cs typeface="Arial Narrow"/>
              </a:rPr>
              <a:t>Binangonan</a:t>
            </a:r>
            <a:endParaRPr lang="en-US" dirty="0">
              <a:latin typeface="Cambria" panose="02040503050406030204" pitchFamily="18" charset="0"/>
              <a:cs typeface="Arial Narrow"/>
            </a:endParaRPr>
          </a:p>
          <a:p>
            <a:pPr marL="285750" indent="-285750" algn="just">
              <a:buFont typeface="Wingdings" charset="2"/>
              <a:buChar char="§"/>
            </a:pPr>
            <a:r>
              <a:rPr lang="en-US" b="1" dirty="0">
                <a:latin typeface="Cambria" panose="02040503050406030204" pitchFamily="18" charset="0"/>
                <a:cs typeface="Arial Narrow"/>
              </a:rPr>
              <a:t>QUEZON</a:t>
            </a:r>
            <a:r>
              <a:rPr lang="en-US" dirty="0">
                <a:latin typeface="Cambria" panose="02040503050406030204" pitchFamily="18" charset="0"/>
                <a:cs typeface="Arial Narrow"/>
              </a:rPr>
              <a:t> – San Francisco, Dolores, </a:t>
            </a:r>
            <a:r>
              <a:rPr lang="en-US" dirty="0" err="1">
                <a:latin typeface="Cambria" panose="02040503050406030204" pitchFamily="18" charset="0"/>
                <a:cs typeface="Arial Narrow"/>
              </a:rPr>
              <a:t>Infanta</a:t>
            </a:r>
            <a:r>
              <a:rPr lang="en-US" dirty="0">
                <a:latin typeface="Cambria" panose="02040503050406030204" pitchFamily="18" charset="0"/>
                <a:cs typeface="Arial Narrow"/>
              </a:rPr>
              <a:t>, </a:t>
            </a:r>
            <a:r>
              <a:rPr lang="en-US" dirty="0" err="1">
                <a:latin typeface="Cambria" panose="02040503050406030204" pitchFamily="18" charset="0"/>
                <a:cs typeface="Arial Narrow"/>
              </a:rPr>
              <a:t>Buenavista</a:t>
            </a:r>
            <a:r>
              <a:rPr lang="en-US" dirty="0">
                <a:latin typeface="Cambria" panose="02040503050406030204" pitchFamily="18" charset="0"/>
                <a:cs typeface="Arial Narrow"/>
              </a:rPr>
              <a:t>, Mauban, </a:t>
            </a:r>
            <a:r>
              <a:rPr lang="en-US" dirty="0" err="1">
                <a:latin typeface="Cambria" panose="02040503050406030204" pitchFamily="18" charset="0"/>
                <a:cs typeface="Arial Narrow"/>
              </a:rPr>
              <a:t>Lucena</a:t>
            </a:r>
            <a:r>
              <a:rPr lang="en-US" dirty="0">
                <a:latin typeface="Cambria" panose="02040503050406030204" pitchFamily="18" charset="0"/>
                <a:cs typeface="Arial Narrow"/>
              </a:rPr>
              <a:t> City, </a:t>
            </a:r>
            <a:r>
              <a:rPr lang="en-US" dirty="0" err="1">
                <a:latin typeface="Cambria" panose="02040503050406030204" pitchFamily="18" charset="0"/>
                <a:cs typeface="Arial Narrow"/>
              </a:rPr>
              <a:t>Unisan</a:t>
            </a:r>
            <a:r>
              <a:rPr lang="en-US" dirty="0">
                <a:latin typeface="Cambria" panose="02040503050406030204" pitchFamily="18" charset="0"/>
                <a:cs typeface="Arial Narrow"/>
              </a:rPr>
              <a:t>, Lopez, </a:t>
            </a:r>
            <a:r>
              <a:rPr lang="en-US" dirty="0" err="1">
                <a:latin typeface="Cambria" panose="02040503050406030204" pitchFamily="18" charset="0"/>
                <a:cs typeface="Arial Narrow"/>
              </a:rPr>
              <a:t>Sampaloc</a:t>
            </a:r>
            <a:r>
              <a:rPr lang="en-US" dirty="0">
                <a:latin typeface="Cambria" panose="02040503050406030204" pitchFamily="18" charset="0"/>
                <a:cs typeface="Arial Narrow"/>
              </a:rPr>
              <a:t>, and </a:t>
            </a:r>
            <a:r>
              <a:rPr lang="en-US" dirty="0" err="1">
                <a:latin typeface="Cambria" panose="02040503050406030204" pitchFamily="18" charset="0"/>
                <a:cs typeface="Arial Narrow"/>
              </a:rPr>
              <a:t>Tagkawayan</a:t>
            </a:r>
            <a:endParaRPr lang="en-US" dirty="0">
              <a:latin typeface="Cambria" panose="02040503050406030204" pitchFamily="18" charset="0"/>
              <a:cs typeface="Arial Narrow"/>
            </a:endParaRPr>
          </a:p>
        </p:txBody>
      </p:sp>
    </p:spTree>
    <p:extLst>
      <p:ext uri="{BB962C8B-B14F-4D97-AF65-F5344CB8AC3E}">
        <p14:creationId xmlns:p14="http://schemas.microsoft.com/office/powerpoint/2010/main" val="23191775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8153401" y="5105401"/>
            <a:ext cx="742927" cy="71269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152400" y="1066801"/>
            <a:ext cx="8839200" cy="533400"/>
          </a:xfrm>
        </p:spPr>
        <p:style>
          <a:lnRef idx="1">
            <a:schemeClr val="accent2"/>
          </a:lnRef>
          <a:fillRef idx="2">
            <a:schemeClr val="accent2"/>
          </a:fillRef>
          <a:effectRef idx="1">
            <a:schemeClr val="accent2"/>
          </a:effectRef>
          <a:fontRef idx="minor">
            <a:schemeClr val="dk1"/>
          </a:fontRef>
        </p:style>
        <p:txBody>
          <a:bodyPr anchor="ctr">
            <a:normAutofit/>
          </a:bodyPr>
          <a:lstStyle/>
          <a:p>
            <a:pPr algn="ctr">
              <a:buNone/>
            </a:pPr>
            <a:r>
              <a:rPr lang="en-PH" sz="2400" b="1" dirty="0">
                <a:solidFill>
                  <a:schemeClr val="accent2">
                    <a:lumMod val="75000"/>
                  </a:schemeClr>
                </a:solidFill>
                <a:latin typeface="Cambria" pitchFamily="18" charset="0"/>
              </a:rPr>
              <a:t>BANANA</a:t>
            </a:r>
          </a:p>
        </p:txBody>
      </p:sp>
      <p:sp>
        <p:nvSpPr>
          <p:cNvPr id="2" name="Rectangle 1"/>
          <p:cNvSpPr/>
          <p:nvPr/>
        </p:nvSpPr>
        <p:spPr>
          <a:xfrm>
            <a:off x="457201" y="1828800"/>
            <a:ext cx="4952529" cy="369332"/>
          </a:xfrm>
          <a:prstGeom prst="rect">
            <a:avLst/>
          </a:prstGeom>
        </p:spPr>
        <p:txBody>
          <a:bodyPr wrap="square">
            <a:spAutoFit/>
          </a:bodyPr>
          <a:lstStyle/>
          <a:p>
            <a:r>
              <a:rPr lang="en-PH" dirty="0">
                <a:latin typeface="Arial Rounded MT Bold" pitchFamily="34" charset="0"/>
              </a:rPr>
              <a:t>OBJECTIVES</a:t>
            </a:r>
          </a:p>
        </p:txBody>
      </p:sp>
      <p:sp>
        <p:nvSpPr>
          <p:cNvPr id="7" name="Rectangle 6"/>
          <p:cNvSpPr/>
          <p:nvPr/>
        </p:nvSpPr>
        <p:spPr>
          <a:xfrm>
            <a:off x="304800" y="2404957"/>
            <a:ext cx="6553200" cy="2169825"/>
          </a:xfrm>
          <a:prstGeom prst="rect">
            <a:avLst/>
          </a:prstGeom>
        </p:spPr>
        <p:txBody>
          <a:bodyPr wrap="square">
            <a:spAutoFit/>
          </a:bodyPr>
          <a:lstStyle/>
          <a:p>
            <a:pPr marL="457200" indent="-457200">
              <a:lnSpc>
                <a:spcPct val="150000"/>
              </a:lnSpc>
              <a:buAutoNum type="arabicPeriod"/>
            </a:pPr>
            <a:r>
              <a:rPr lang="en-PH" dirty="0">
                <a:latin typeface="Arial Rounded MT Bold" pitchFamily="34" charset="0"/>
              </a:rPr>
              <a:t>Increase production by 10% per year</a:t>
            </a:r>
          </a:p>
          <a:p>
            <a:pPr marL="457200" indent="-457200">
              <a:lnSpc>
                <a:spcPct val="150000"/>
              </a:lnSpc>
              <a:buAutoNum type="arabicPeriod"/>
            </a:pPr>
            <a:r>
              <a:rPr lang="en-PH" dirty="0">
                <a:latin typeface="Arial Rounded MT Bold" pitchFamily="34" charset="0"/>
              </a:rPr>
              <a:t>Increase production yield by 10% per year</a:t>
            </a:r>
          </a:p>
          <a:p>
            <a:pPr marL="457200" indent="-457200">
              <a:lnSpc>
                <a:spcPct val="150000"/>
              </a:lnSpc>
              <a:buAutoNum type="arabicPeriod"/>
            </a:pPr>
            <a:r>
              <a:rPr lang="en-PH" dirty="0">
                <a:latin typeface="Arial Rounded MT Bold" pitchFamily="34" charset="0"/>
              </a:rPr>
              <a:t>Expand production area by 10% per year</a:t>
            </a:r>
          </a:p>
          <a:p>
            <a:pPr marL="457200" indent="-457200">
              <a:lnSpc>
                <a:spcPct val="150000"/>
              </a:lnSpc>
              <a:buAutoNum type="arabicPeriod"/>
            </a:pPr>
            <a:r>
              <a:rPr lang="en-PH" dirty="0">
                <a:latin typeface="Arial Rounded MT Bold" pitchFamily="34" charset="0"/>
              </a:rPr>
              <a:t>Minimize production cost by adopting organic farming</a:t>
            </a:r>
          </a:p>
        </p:txBody>
      </p:sp>
    </p:spTree>
    <p:extLst>
      <p:ext uri="{BB962C8B-B14F-4D97-AF65-F5344CB8AC3E}">
        <p14:creationId xmlns:p14="http://schemas.microsoft.com/office/powerpoint/2010/main" val="4324844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PowerPoint Designs\river-jungle.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19200" y="836875"/>
            <a:ext cx="6858000" cy="5143500"/>
          </a:xfrm>
          <a:prstGeom prst="rect">
            <a:avLst/>
          </a:prstGeom>
          <a:noFill/>
          <a:ln>
            <a:noFill/>
          </a:ln>
        </p:spPr>
      </p:pic>
      <p:sp>
        <p:nvSpPr>
          <p:cNvPr id="3" name="WordArt 5" descr="Paper bag"/>
          <p:cNvSpPr>
            <a:spLocks noChangeArrowheads="1" noChangeShapeType="1" noTextEdit="1"/>
          </p:cNvSpPr>
          <p:nvPr/>
        </p:nvSpPr>
        <p:spPr bwMode="auto">
          <a:xfrm>
            <a:off x="2400301" y="1422799"/>
            <a:ext cx="4048125" cy="525065"/>
          </a:xfrm>
          <a:prstGeom prst="rect">
            <a:avLst/>
          </a:prstGeom>
        </p:spPr>
        <p:txBody>
          <a:bodyPr wrap="none" fromWordArt="1">
            <a:prstTxWarp prst="textPlain">
              <a:avLst>
                <a:gd name="adj" fmla="val 50000"/>
              </a:avLst>
            </a:prstTxWarp>
          </a:bodyPr>
          <a:lstStyle/>
          <a:p>
            <a:pPr algn="ctr"/>
            <a:r>
              <a:rPr lang="en-US" sz="30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 </a:t>
            </a:r>
            <a:r>
              <a:rPr lang="en-US" sz="3000" b="1" kern="10" dirty="0" err="1">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Situationer</a:t>
            </a:r>
            <a:r>
              <a:rPr lang="en-US" sz="30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 CALABARZON, 2016</a:t>
            </a:r>
          </a:p>
        </p:txBody>
      </p:sp>
      <p:graphicFrame>
        <p:nvGraphicFramePr>
          <p:cNvPr id="4" name="Table 3"/>
          <p:cNvGraphicFramePr>
            <a:graphicFrameLocks noGrp="1"/>
          </p:cNvGraphicFramePr>
          <p:nvPr>
            <p:extLst/>
          </p:nvPr>
        </p:nvGraphicFramePr>
        <p:xfrm>
          <a:off x="1885950" y="2400301"/>
          <a:ext cx="5810250" cy="2794000"/>
        </p:xfrm>
        <a:graphic>
          <a:graphicData uri="http://schemas.openxmlformats.org/drawingml/2006/table">
            <a:tbl>
              <a:tblPr firstRow="1" bandRow="1">
                <a:tableStyleId>{5C22544A-7EE6-4342-B048-85BDC9FD1C3A}</a:tableStyleId>
              </a:tblPr>
              <a:tblGrid>
                <a:gridCol w="3767085"/>
                <a:gridCol w="2043165"/>
              </a:tblGrid>
              <a:tr h="698500">
                <a:tc>
                  <a:txBody>
                    <a:bodyPr/>
                    <a:lstStyle/>
                    <a:p>
                      <a:r>
                        <a:rPr lang="en-US" sz="2400" dirty="0" smtClean="0">
                          <a:solidFill>
                            <a:schemeClr val="tx1"/>
                          </a:solidFill>
                        </a:rPr>
                        <a:t>Production (MT)</a:t>
                      </a:r>
                      <a:endParaRPr lang="en-US" sz="2400" dirty="0">
                        <a:solidFill>
                          <a:schemeClr val="tx1"/>
                        </a:solidFill>
                      </a:endParaRPr>
                    </a:p>
                  </a:txBody>
                  <a:tcPr marL="68580" marR="68580" marT="34290" marB="34290"/>
                </a:tc>
                <a:tc>
                  <a:txBody>
                    <a:bodyPr/>
                    <a:lstStyle/>
                    <a:p>
                      <a:pPr algn="ctr"/>
                      <a:r>
                        <a:rPr lang="en-PH" sz="2400" b="0" dirty="0" smtClean="0">
                          <a:solidFill>
                            <a:schemeClr val="tx1"/>
                          </a:solidFill>
                          <a:effectLst/>
                          <a:latin typeface="Arial" panose="020B0604020202020204" pitchFamily="34" charset="0"/>
                        </a:rPr>
                        <a:t>74,011</a:t>
                      </a:r>
                      <a:endParaRPr lang="en-PH" sz="2400" b="0" dirty="0">
                        <a:solidFill>
                          <a:schemeClr val="tx1"/>
                        </a:solidFill>
                        <a:effectLst/>
                        <a:latin typeface="Arial" panose="020B0604020202020204" pitchFamily="34" charset="0"/>
                      </a:endParaRPr>
                    </a:p>
                  </a:txBody>
                  <a:tcPr marL="68580" marR="68580" marT="34290" marB="34290"/>
                </a:tc>
              </a:tr>
              <a:tr h="698500">
                <a:tc>
                  <a:txBody>
                    <a:bodyPr/>
                    <a:lstStyle/>
                    <a:p>
                      <a:r>
                        <a:rPr lang="en-US" sz="2400" b="1" dirty="0" smtClean="0">
                          <a:solidFill>
                            <a:schemeClr val="tx1"/>
                          </a:solidFill>
                        </a:rPr>
                        <a:t>Consumption (MT)</a:t>
                      </a:r>
                      <a:endParaRPr lang="en-US" sz="2400" b="1" dirty="0">
                        <a:solidFill>
                          <a:schemeClr val="tx1"/>
                        </a:solidFill>
                      </a:endParaRPr>
                    </a:p>
                  </a:txBody>
                  <a:tcPr marL="68580" marR="68580" marT="34290" marB="34290">
                    <a:solidFill>
                      <a:schemeClr val="tx2">
                        <a:lumMod val="50000"/>
                        <a:lumOff val="50000"/>
                      </a:schemeClr>
                    </a:solidFill>
                  </a:tcPr>
                </a:tc>
                <a:tc>
                  <a:txBody>
                    <a:bodyPr/>
                    <a:lstStyle/>
                    <a:p>
                      <a:pPr algn="ctr"/>
                      <a:r>
                        <a:rPr lang="en-US" sz="2400" b="1" dirty="0" smtClean="0">
                          <a:solidFill>
                            <a:schemeClr val="tx1"/>
                          </a:solidFill>
                        </a:rPr>
                        <a:t>717,120</a:t>
                      </a:r>
                      <a:endParaRPr lang="en-US" sz="2400" b="1" dirty="0">
                        <a:solidFill>
                          <a:schemeClr val="tx1"/>
                        </a:solidFill>
                      </a:endParaRPr>
                    </a:p>
                  </a:txBody>
                  <a:tcPr marL="68580" marR="68580" marT="34290" marB="34290">
                    <a:solidFill>
                      <a:schemeClr val="tx2">
                        <a:lumMod val="50000"/>
                        <a:lumOff val="50000"/>
                      </a:schemeClr>
                    </a:solidFill>
                  </a:tcPr>
                </a:tc>
              </a:tr>
              <a:tr h="698500">
                <a:tc>
                  <a:txBody>
                    <a:bodyPr/>
                    <a:lstStyle/>
                    <a:p>
                      <a:r>
                        <a:rPr lang="en-US" sz="2400" b="1" dirty="0" smtClean="0">
                          <a:solidFill>
                            <a:schemeClr val="tx1"/>
                          </a:solidFill>
                        </a:rPr>
                        <a:t>Deficit (MT)</a:t>
                      </a:r>
                      <a:endParaRPr lang="en-US" sz="2400" b="1" dirty="0">
                        <a:solidFill>
                          <a:schemeClr val="tx1"/>
                        </a:solidFill>
                      </a:endParaRPr>
                    </a:p>
                  </a:txBody>
                  <a:tcPr marL="68580" marR="68580" marT="34290" marB="34290">
                    <a:solidFill>
                      <a:schemeClr val="accent2">
                        <a:lumMod val="20000"/>
                        <a:lumOff val="80000"/>
                      </a:schemeClr>
                    </a:solidFill>
                  </a:tcPr>
                </a:tc>
                <a:tc>
                  <a:txBody>
                    <a:bodyPr/>
                    <a:lstStyle/>
                    <a:p>
                      <a:pPr algn="ctr"/>
                      <a:r>
                        <a:rPr lang="en-US" sz="2400" b="1" dirty="0" smtClean="0">
                          <a:solidFill>
                            <a:schemeClr val="tx1"/>
                          </a:solidFill>
                        </a:rPr>
                        <a:t>643,109</a:t>
                      </a:r>
                    </a:p>
                  </a:txBody>
                  <a:tcPr marL="68580" marR="68580" marT="34290" marB="34290">
                    <a:solidFill>
                      <a:schemeClr val="accent2">
                        <a:lumMod val="20000"/>
                        <a:lumOff val="80000"/>
                      </a:schemeClr>
                    </a:solidFill>
                  </a:tcPr>
                </a:tc>
              </a:tr>
              <a:tr h="698500">
                <a:tc>
                  <a:txBody>
                    <a:bodyPr/>
                    <a:lstStyle/>
                    <a:p>
                      <a:r>
                        <a:rPr lang="en-US" sz="2400" b="1" dirty="0" smtClean="0">
                          <a:solidFill>
                            <a:schemeClr val="tx1"/>
                          </a:solidFill>
                        </a:rPr>
                        <a:t>Sufficiency</a:t>
                      </a:r>
                      <a:endParaRPr lang="en-US" sz="2400" b="1" dirty="0">
                        <a:solidFill>
                          <a:schemeClr val="tx1"/>
                        </a:solidFill>
                      </a:endParaRPr>
                    </a:p>
                  </a:txBody>
                  <a:tcPr marL="68580" marR="68580" marT="34290" marB="34290">
                    <a:solidFill>
                      <a:schemeClr val="accent2">
                        <a:lumMod val="20000"/>
                        <a:lumOff val="80000"/>
                      </a:schemeClr>
                    </a:solidFill>
                  </a:tcPr>
                </a:tc>
                <a:tc>
                  <a:txBody>
                    <a:bodyPr/>
                    <a:lstStyle/>
                    <a:p>
                      <a:pPr algn="ctr"/>
                      <a:r>
                        <a:rPr lang="en-US" sz="2400" b="1" dirty="0" smtClean="0">
                          <a:solidFill>
                            <a:schemeClr val="tx1"/>
                          </a:solidFill>
                        </a:rPr>
                        <a:t>10.3%</a:t>
                      </a:r>
                    </a:p>
                  </a:txBody>
                  <a:tcPr marL="68580" marR="68580" marT="34290" marB="34290">
                    <a:solidFill>
                      <a:schemeClr val="accent2">
                        <a:lumMod val="20000"/>
                        <a:lumOff val="80000"/>
                      </a:schemeClr>
                    </a:solidFill>
                  </a:tcPr>
                </a:tc>
              </a:tr>
            </a:tbl>
          </a:graphicData>
        </a:graphic>
      </p:graphicFrame>
    </p:spTree>
    <p:extLst>
      <p:ext uri="{BB962C8B-B14F-4D97-AF65-F5344CB8AC3E}">
        <p14:creationId xmlns:p14="http://schemas.microsoft.com/office/powerpoint/2010/main" val="14918756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PowerPoint Designs\river-jungle.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990600"/>
            <a:ext cx="8915400" cy="5010150"/>
          </a:xfrm>
          <a:prstGeom prst="rect">
            <a:avLst/>
          </a:prstGeom>
          <a:noFill/>
          <a:ln>
            <a:noFill/>
          </a:ln>
        </p:spPr>
      </p:pic>
      <p:sp>
        <p:nvSpPr>
          <p:cNvPr id="3" name="WordArt 5" descr="Paper bag"/>
          <p:cNvSpPr>
            <a:spLocks noChangeArrowheads="1" noChangeShapeType="1" noTextEdit="1"/>
          </p:cNvSpPr>
          <p:nvPr/>
        </p:nvSpPr>
        <p:spPr bwMode="auto">
          <a:xfrm>
            <a:off x="2857500" y="1257300"/>
            <a:ext cx="3028950" cy="400050"/>
          </a:xfrm>
          <a:prstGeom prst="rect">
            <a:avLst/>
          </a:prstGeom>
        </p:spPr>
        <p:txBody>
          <a:bodyPr wrap="none" fromWordArt="1">
            <a:prstTxWarp prst="textPlain">
              <a:avLst>
                <a:gd name="adj" fmla="val 50000"/>
              </a:avLst>
            </a:prstTxWarp>
          </a:bodyPr>
          <a:lstStyle/>
          <a:p>
            <a:pPr algn="ctr"/>
            <a:r>
              <a:rPr lang="en-US" sz="3000" b="1" kern="10" dirty="0">
                <a:ln w="9525">
                  <a:solidFill>
                    <a:srgbClr val="008000"/>
                  </a:solidFill>
                  <a:round/>
                  <a:headEnd/>
                  <a:tailEnd/>
                </a:ln>
                <a:solidFill>
                  <a:srgbClr val="002060"/>
                </a:solidFill>
                <a:latin typeface="Arial" panose="020B0604020202020204" pitchFamily="34" charset="0"/>
                <a:cs typeface="Arial" panose="020B0604020202020204" pitchFamily="34" charset="0"/>
              </a:rPr>
              <a:t>Area Planted (ha),Bearing Trees</a:t>
            </a:r>
          </a:p>
        </p:txBody>
      </p:sp>
      <p:graphicFrame>
        <p:nvGraphicFramePr>
          <p:cNvPr id="4" name="Table 3"/>
          <p:cNvGraphicFramePr>
            <a:graphicFrameLocks noGrp="1"/>
          </p:cNvGraphicFramePr>
          <p:nvPr>
            <p:extLst/>
          </p:nvPr>
        </p:nvGraphicFramePr>
        <p:xfrm>
          <a:off x="533399" y="1828800"/>
          <a:ext cx="7848601" cy="3519248"/>
        </p:xfrm>
        <a:graphic>
          <a:graphicData uri="http://schemas.openxmlformats.org/drawingml/2006/table">
            <a:tbl>
              <a:tblPr firstRow="1" bandRow="1">
                <a:tableStyleId>{073A0DAA-6AF3-43AB-8588-CEC1D06C72B9}</a:tableStyleId>
              </a:tblPr>
              <a:tblGrid>
                <a:gridCol w="1627857"/>
                <a:gridCol w="1162755"/>
                <a:gridCol w="1220893"/>
                <a:gridCol w="1279032"/>
                <a:gridCol w="1279032"/>
                <a:gridCol w="1279032"/>
              </a:tblGrid>
              <a:tr h="939400">
                <a:tc>
                  <a:txBody>
                    <a:bodyPr/>
                    <a:lstStyle/>
                    <a:p>
                      <a:r>
                        <a:rPr lang="en-US" sz="2400" dirty="0" smtClean="0">
                          <a:solidFill>
                            <a:schemeClr val="tx1"/>
                          </a:solidFill>
                        </a:rPr>
                        <a:t>   Year</a:t>
                      </a:r>
                      <a:endParaRPr lang="en-US" sz="24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2012</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2013</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2014</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2015</a:t>
                      </a:r>
                      <a:endParaRPr lang="en-US" sz="1800" dirty="0">
                        <a:solidFill>
                          <a:schemeClr val="tx1"/>
                        </a:solidFill>
                      </a:endParaRPr>
                    </a:p>
                  </a:txBody>
                  <a:tcPr marL="68580" marR="68580" marT="34290" marB="34290">
                    <a:solidFill>
                      <a:schemeClr val="accent5">
                        <a:lumMod val="90000"/>
                      </a:schemeClr>
                    </a:solidFill>
                  </a:tcPr>
                </a:tc>
                <a:tc>
                  <a:txBody>
                    <a:bodyPr/>
                    <a:lstStyle/>
                    <a:p>
                      <a:pPr algn="ctr"/>
                      <a:r>
                        <a:rPr lang="en-US" sz="1800" dirty="0" smtClean="0">
                          <a:solidFill>
                            <a:schemeClr val="tx1"/>
                          </a:solidFill>
                        </a:rPr>
                        <a:t>2016</a:t>
                      </a:r>
                      <a:endParaRPr lang="en-US" sz="1800" dirty="0">
                        <a:solidFill>
                          <a:schemeClr val="tx1"/>
                        </a:solidFill>
                      </a:endParaRPr>
                    </a:p>
                  </a:txBody>
                  <a:tcPr marL="68580" marR="68580" marT="34290" marB="34290">
                    <a:solidFill>
                      <a:schemeClr val="accent5">
                        <a:lumMod val="90000"/>
                      </a:schemeClr>
                    </a:solidFill>
                  </a:tcPr>
                </a:tc>
              </a:tr>
              <a:tr h="844154">
                <a:tc>
                  <a:txBody>
                    <a:bodyPr/>
                    <a:lstStyle/>
                    <a:p>
                      <a:r>
                        <a:rPr lang="en-US" sz="1800" b="1" dirty="0" smtClean="0"/>
                        <a:t>Philippines</a:t>
                      </a:r>
                      <a:endParaRPr lang="en-US" sz="1800" b="1" dirty="0"/>
                    </a:p>
                  </a:txBody>
                  <a:tcPr marL="68580" marR="68580" marT="34290" marB="34290"/>
                </a:tc>
                <a:tc>
                  <a:txBody>
                    <a:bodyPr/>
                    <a:lstStyle/>
                    <a:p>
                      <a:pPr marL="0" marR="0" algn="r">
                        <a:lnSpc>
                          <a:spcPct val="107000"/>
                        </a:lnSpc>
                        <a:spcBef>
                          <a:spcPts val="0"/>
                        </a:spcBef>
                        <a:spcAft>
                          <a:spcPts val="0"/>
                        </a:spcAft>
                      </a:pPr>
                      <a:r>
                        <a:rPr lang="en-PH" sz="1800" dirty="0" smtClean="0">
                          <a:effectLst/>
                          <a:latin typeface="Calibri" panose="020F0502020204030204" pitchFamily="34" charset="0"/>
                          <a:ea typeface="Calibri" panose="020F0502020204030204" pitchFamily="34" charset="0"/>
                          <a:cs typeface="Times New Roman" panose="02020603050405020304" pitchFamily="18" charset="0"/>
                        </a:rPr>
                        <a:t>187,428.1</a:t>
                      </a: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800" dirty="0" smtClean="0">
                          <a:effectLst/>
                          <a:latin typeface="Calibri" panose="020F0502020204030204" pitchFamily="34" charset="0"/>
                          <a:ea typeface="Calibri" panose="020F0502020204030204" pitchFamily="34" charset="0"/>
                          <a:cs typeface="Times New Roman" panose="02020603050405020304" pitchFamily="18" charset="0"/>
                        </a:rPr>
                        <a:t>183,483.8</a:t>
                      </a: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800" dirty="0" smtClean="0">
                          <a:effectLst/>
                          <a:latin typeface="Calibri" panose="020F0502020204030204" pitchFamily="34" charset="0"/>
                          <a:ea typeface="Calibri" panose="020F0502020204030204" pitchFamily="34" charset="0"/>
                          <a:cs typeface="Times New Roman" panose="02020603050405020304" pitchFamily="18" charset="0"/>
                        </a:rPr>
                        <a:t>182,415.9</a:t>
                      </a: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800" dirty="0" smtClean="0">
                          <a:effectLst/>
                          <a:latin typeface="Calibri" panose="020F0502020204030204" pitchFamily="34" charset="0"/>
                          <a:ea typeface="Calibri" panose="020F0502020204030204" pitchFamily="34" charset="0"/>
                          <a:cs typeface="Times New Roman" panose="02020603050405020304" pitchFamily="18" charset="0"/>
                        </a:rPr>
                        <a:t>182,000</a:t>
                      </a: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c>
                  <a:txBody>
                    <a:bodyPr/>
                    <a:lstStyle/>
                    <a:p>
                      <a:pPr marL="0" marR="0" algn="r">
                        <a:lnSpc>
                          <a:spcPct val="107000"/>
                        </a:lnSpc>
                        <a:spcBef>
                          <a:spcPts val="0"/>
                        </a:spcBef>
                        <a:spcAft>
                          <a:spcPts val="0"/>
                        </a:spcAft>
                      </a:pPr>
                      <a:r>
                        <a:rPr lang="en-PH" sz="1800" dirty="0" smtClean="0">
                          <a:effectLst/>
                          <a:latin typeface="Calibri" panose="020F0502020204030204" pitchFamily="34" charset="0"/>
                          <a:ea typeface="Calibri" panose="020F0502020204030204" pitchFamily="34" charset="0"/>
                          <a:cs typeface="Times New Roman" panose="02020603050405020304" pitchFamily="18" charset="0"/>
                        </a:rPr>
                        <a:t>182,414.3</a:t>
                      </a:r>
                      <a:endParaRPr lang="en-P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nchor="ctr"/>
                </a:tc>
              </a:tr>
              <a:tr h="844154">
                <a:tc>
                  <a:txBody>
                    <a:bodyPr/>
                    <a:lstStyle/>
                    <a:p>
                      <a:r>
                        <a:rPr lang="en-US" sz="1800" b="1" dirty="0" err="1" smtClean="0"/>
                        <a:t>Calabarzon</a:t>
                      </a:r>
                      <a:endParaRPr lang="en-US" sz="1800" b="1" dirty="0"/>
                    </a:p>
                  </a:txBody>
                  <a:tcPr marL="68580" marR="68580" marT="34290" marB="34290"/>
                </a:tc>
                <a:tc>
                  <a:txBody>
                    <a:bodyPr/>
                    <a:lstStyle/>
                    <a:p>
                      <a:pPr algn="ctr"/>
                      <a:r>
                        <a:rPr lang="en-PH" sz="1600" b="0" dirty="0" smtClean="0">
                          <a:effectLst/>
                          <a:latin typeface="Arial" panose="020B0604020202020204" pitchFamily="34" charset="0"/>
                        </a:rPr>
                        <a:t>17,602.0</a:t>
                      </a:r>
                      <a:endParaRPr lang="en-PH" sz="1600" b="0" dirty="0">
                        <a:effectLst/>
                        <a:latin typeface="Arial" panose="020B0604020202020204" pitchFamily="34" charset="0"/>
                      </a:endParaRPr>
                    </a:p>
                  </a:txBody>
                  <a:tcPr marL="59304" marR="59304" marT="35582" marB="35582"/>
                </a:tc>
                <a:tc>
                  <a:txBody>
                    <a:bodyPr/>
                    <a:lstStyle/>
                    <a:p>
                      <a:pPr algn="ctr"/>
                      <a:r>
                        <a:rPr lang="en-PH" sz="1600" b="0" dirty="0" smtClean="0">
                          <a:effectLst/>
                          <a:latin typeface="Arial" panose="020B0604020202020204" pitchFamily="34" charset="0"/>
                        </a:rPr>
                        <a:t>17,582.3</a:t>
                      </a:r>
                      <a:endParaRPr lang="en-PH" sz="1600" b="0" dirty="0">
                        <a:effectLst/>
                        <a:latin typeface="Arial" panose="020B0604020202020204" pitchFamily="34" charset="0"/>
                      </a:endParaRPr>
                    </a:p>
                  </a:txBody>
                  <a:tcPr marL="59304" marR="59304" marT="35582" marB="35582"/>
                </a:tc>
                <a:tc>
                  <a:txBody>
                    <a:bodyPr/>
                    <a:lstStyle/>
                    <a:p>
                      <a:pPr algn="ctr"/>
                      <a:r>
                        <a:rPr lang="en-PH" sz="1600" b="0" dirty="0" smtClean="0">
                          <a:effectLst/>
                          <a:latin typeface="Arial" panose="020B0604020202020204" pitchFamily="34" charset="0"/>
                        </a:rPr>
                        <a:t>17,393.3</a:t>
                      </a:r>
                      <a:endParaRPr lang="en-PH" sz="1600" b="0" dirty="0">
                        <a:effectLst/>
                        <a:latin typeface="Arial" panose="020B0604020202020204" pitchFamily="34" charset="0"/>
                      </a:endParaRPr>
                    </a:p>
                  </a:txBody>
                  <a:tcPr marL="59304" marR="59304" marT="35582" marB="35582"/>
                </a:tc>
                <a:tc>
                  <a:txBody>
                    <a:bodyPr/>
                    <a:lstStyle/>
                    <a:p>
                      <a:pPr algn="ctr"/>
                      <a:r>
                        <a:rPr lang="en-PH" sz="1600" b="0" dirty="0" smtClean="0">
                          <a:effectLst/>
                          <a:latin typeface="Arial" panose="020B0604020202020204" pitchFamily="34" charset="0"/>
                        </a:rPr>
                        <a:t>16,575.0</a:t>
                      </a:r>
                      <a:endParaRPr lang="en-PH" sz="1600" b="0" dirty="0">
                        <a:effectLst/>
                        <a:latin typeface="Arial" panose="020B0604020202020204" pitchFamily="34" charset="0"/>
                      </a:endParaRPr>
                    </a:p>
                  </a:txBody>
                  <a:tcPr marL="59304" marR="59304" marT="35582" marB="35582"/>
                </a:tc>
                <a:tc>
                  <a:txBody>
                    <a:bodyPr/>
                    <a:lstStyle/>
                    <a:p>
                      <a:pPr algn="ctr"/>
                      <a:r>
                        <a:rPr lang="en-PH" sz="1600" b="0" dirty="0" smtClean="0">
                          <a:effectLst/>
                          <a:latin typeface="Arial" panose="020B0604020202020204" pitchFamily="34" charset="0"/>
                        </a:rPr>
                        <a:t>16,472</a:t>
                      </a:r>
                      <a:endParaRPr lang="en-PH" sz="1600" b="0" dirty="0">
                        <a:effectLst/>
                        <a:latin typeface="Arial" panose="020B0604020202020204" pitchFamily="34" charset="0"/>
                      </a:endParaRPr>
                    </a:p>
                  </a:txBody>
                  <a:tcPr marL="59304" marR="59304" marT="35582" marB="35582"/>
                </a:tc>
              </a:tr>
              <a:tr h="844154">
                <a:tc>
                  <a:txBody>
                    <a:bodyPr/>
                    <a:lstStyle/>
                    <a:p>
                      <a:endParaRPr lang="en-US" sz="1800" b="1" dirty="0" smtClean="0"/>
                    </a:p>
                    <a:p>
                      <a:r>
                        <a:rPr lang="en-US" sz="1800" b="1" dirty="0" smtClean="0"/>
                        <a:t>%</a:t>
                      </a:r>
                      <a:r>
                        <a:rPr lang="en-US" sz="1800" b="1" baseline="0" dirty="0" smtClean="0"/>
                        <a:t> SHARE</a:t>
                      </a:r>
                      <a:endParaRPr lang="en-US" sz="1800" b="1" dirty="0"/>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9.4</a:t>
                      </a:r>
                    </a:p>
                    <a:p>
                      <a:pPr algn="ct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9.6</a:t>
                      </a: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9.5</a:t>
                      </a: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9.1</a:t>
                      </a:r>
                      <a:endParaRPr lang="en-US" sz="1800" b="1" dirty="0">
                        <a:solidFill>
                          <a:schemeClr val="tx1"/>
                        </a:solidFill>
                      </a:endParaRPr>
                    </a:p>
                  </a:txBody>
                  <a:tcPr marL="68580" marR="68580" marT="34290" marB="34290"/>
                </a:tc>
                <a:tc>
                  <a:txBody>
                    <a:bodyPr/>
                    <a:lstStyle/>
                    <a:p>
                      <a:pPr algn="ctr"/>
                      <a:endParaRPr lang="en-US" sz="1800" b="1" dirty="0" smtClean="0">
                        <a:solidFill>
                          <a:schemeClr val="tx1"/>
                        </a:solidFill>
                      </a:endParaRPr>
                    </a:p>
                    <a:p>
                      <a:pPr algn="ctr"/>
                      <a:r>
                        <a:rPr lang="en-US" sz="1800" b="1" dirty="0" smtClean="0">
                          <a:solidFill>
                            <a:schemeClr val="tx1"/>
                          </a:solidFill>
                        </a:rPr>
                        <a:t>9.0</a:t>
                      </a:r>
                    </a:p>
                    <a:p>
                      <a:pPr algn="ctr"/>
                      <a:endParaRPr lang="en-US" sz="1800" b="1" dirty="0">
                        <a:solidFill>
                          <a:schemeClr val="tx1"/>
                        </a:solidFill>
                      </a:endParaRPr>
                    </a:p>
                  </a:txBody>
                  <a:tcPr marL="68580" marR="68580" marT="34290" marB="34290"/>
                </a:tc>
              </a:tr>
            </a:tbl>
          </a:graphicData>
        </a:graphic>
      </p:graphicFrame>
      <p:sp>
        <p:nvSpPr>
          <p:cNvPr id="5" name="TextBox 3"/>
          <p:cNvSpPr txBox="1">
            <a:spLocks noChangeArrowheads="1"/>
          </p:cNvSpPr>
          <p:nvPr/>
        </p:nvSpPr>
        <p:spPr bwMode="auto">
          <a:xfrm>
            <a:off x="1527572" y="5300664"/>
            <a:ext cx="2286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500" b="1" dirty="0"/>
              <a:t>Source : BAS</a:t>
            </a:r>
          </a:p>
        </p:txBody>
      </p:sp>
    </p:spTree>
    <p:extLst>
      <p:ext uri="{BB962C8B-B14F-4D97-AF65-F5344CB8AC3E}">
        <p14:creationId xmlns:p14="http://schemas.microsoft.com/office/powerpoint/2010/main" val="21005497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PowerPoint Designs\river-jungle.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990600"/>
            <a:ext cx="8686800" cy="4876800"/>
          </a:xfrm>
          <a:prstGeom prst="rect">
            <a:avLst/>
          </a:prstGeom>
          <a:noFill/>
          <a:ln>
            <a:noFill/>
          </a:ln>
        </p:spPr>
      </p:pic>
      <p:sp>
        <p:nvSpPr>
          <p:cNvPr id="3" name="WordArt 5" descr="Paper bag"/>
          <p:cNvSpPr>
            <a:spLocks noChangeArrowheads="1" noChangeShapeType="1" noTextEdit="1"/>
          </p:cNvSpPr>
          <p:nvPr/>
        </p:nvSpPr>
        <p:spPr bwMode="auto">
          <a:xfrm>
            <a:off x="2457450" y="1371600"/>
            <a:ext cx="3829050" cy="514350"/>
          </a:xfrm>
          <a:prstGeom prst="rect">
            <a:avLst/>
          </a:prstGeom>
        </p:spPr>
        <p:txBody>
          <a:bodyPr wrap="none" fromWordArt="1">
            <a:prstTxWarp prst="textPlain">
              <a:avLst>
                <a:gd name="adj" fmla="val 50000"/>
              </a:avLst>
            </a:prstTxWarp>
          </a:bodyPr>
          <a:lstStyle/>
          <a:p>
            <a:pPr algn="ctr"/>
            <a:r>
              <a:rPr lang="en-US" sz="3000" b="1" kern="10" dirty="0">
                <a:ln w="9525">
                  <a:solidFill>
                    <a:srgbClr val="008000"/>
                  </a:solidFill>
                  <a:round/>
                  <a:headEnd/>
                  <a:tailEnd/>
                </a:ln>
                <a:solidFill>
                  <a:srgbClr val="002060"/>
                </a:solidFill>
                <a:effectLst>
                  <a:outerShdw dist="563972" dir="14049741" sx="125000" sy="125000" algn="tl" rotWithShape="0">
                    <a:srgbClr val="C7DFD3">
                      <a:alpha val="79999"/>
                    </a:srgbClr>
                  </a:outerShdw>
                </a:effectLst>
                <a:latin typeface="Comic Sans MS" pitchFamily="66" charset="0"/>
              </a:rPr>
              <a:t>Production (MT)</a:t>
            </a:r>
          </a:p>
        </p:txBody>
      </p:sp>
      <p:graphicFrame>
        <p:nvGraphicFramePr>
          <p:cNvPr id="5" name="Table 4"/>
          <p:cNvGraphicFramePr>
            <a:graphicFrameLocks noGrp="1"/>
          </p:cNvGraphicFramePr>
          <p:nvPr>
            <p:extLst/>
          </p:nvPr>
        </p:nvGraphicFramePr>
        <p:xfrm>
          <a:off x="647699" y="2110633"/>
          <a:ext cx="7696203" cy="3067200"/>
        </p:xfrm>
        <a:graphic>
          <a:graphicData uri="http://schemas.openxmlformats.org/drawingml/2006/table">
            <a:tbl>
              <a:tblPr firstRow="1" bandRow="1">
                <a:tableStyleId>{073A0DAA-6AF3-43AB-8588-CEC1D06C72B9}</a:tableStyleId>
              </a:tblPr>
              <a:tblGrid>
                <a:gridCol w="1785148"/>
                <a:gridCol w="1552064"/>
                <a:gridCol w="1452997"/>
                <a:gridCol w="1452997"/>
                <a:gridCol w="1452997"/>
              </a:tblGrid>
              <a:tr h="766800">
                <a:tc>
                  <a:txBody>
                    <a:bodyPr/>
                    <a:lstStyle/>
                    <a:p>
                      <a:r>
                        <a:rPr lang="en-US" sz="2100" dirty="0" smtClean="0">
                          <a:solidFill>
                            <a:schemeClr val="tx1"/>
                          </a:solidFill>
                        </a:rPr>
                        <a:t> Year</a:t>
                      </a:r>
                      <a:endParaRPr lang="en-US" sz="2100" dirty="0"/>
                    </a:p>
                  </a:txBody>
                  <a:tcPr marL="68580" marR="68580" marT="34293" marB="34293">
                    <a:solidFill>
                      <a:schemeClr val="accent5">
                        <a:lumMod val="90000"/>
                      </a:schemeClr>
                    </a:solidFill>
                  </a:tcPr>
                </a:tc>
                <a:tc>
                  <a:txBody>
                    <a:bodyPr/>
                    <a:lstStyle/>
                    <a:p>
                      <a:pPr algn="ctr"/>
                      <a:r>
                        <a:rPr lang="en-US" sz="1800" dirty="0" smtClean="0">
                          <a:solidFill>
                            <a:schemeClr val="tx1"/>
                          </a:solidFill>
                        </a:rPr>
                        <a:t>2013</a:t>
                      </a:r>
                      <a:endParaRPr lang="en-US" sz="1800" dirty="0">
                        <a:solidFill>
                          <a:schemeClr val="tx1"/>
                        </a:solidFill>
                      </a:endParaRPr>
                    </a:p>
                  </a:txBody>
                  <a:tcPr marL="68580" marR="68580" marT="34293" marB="34293">
                    <a:solidFill>
                      <a:schemeClr val="accent5">
                        <a:lumMod val="90000"/>
                      </a:schemeClr>
                    </a:solidFill>
                  </a:tcPr>
                </a:tc>
                <a:tc>
                  <a:txBody>
                    <a:bodyPr/>
                    <a:lstStyle/>
                    <a:p>
                      <a:pPr algn="ctr"/>
                      <a:r>
                        <a:rPr lang="en-US" sz="1800" dirty="0" smtClean="0">
                          <a:solidFill>
                            <a:schemeClr val="tx1"/>
                          </a:solidFill>
                        </a:rPr>
                        <a:t>2014</a:t>
                      </a:r>
                      <a:endParaRPr lang="en-US" sz="1800" dirty="0">
                        <a:solidFill>
                          <a:schemeClr val="tx1"/>
                        </a:solidFill>
                      </a:endParaRPr>
                    </a:p>
                  </a:txBody>
                  <a:tcPr marL="68580" marR="68580" marT="34293" marB="34293">
                    <a:solidFill>
                      <a:schemeClr val="accent5">
                        <a:lumMod val="90000"/>
                      </a:schemeClr>
                    </a:solidFill>
                  </a:tcPr>
                </a:tc>
                <a:tc>
                  <a:txBody>
                    <a:bodyPr/>
                    <a:lstStyle/>
                    <a:p>
                      <a:pPr algn="ctr"/>
                      <a:r>
                        <a:rPr lang="en-US" sz="1800" dirty="0" smtClean="0">
                          <a:solidFill>
                            <a:schemeClr val="tx1"/>
                          </a:solidFill>
                        </a:rPr>
                        <a:t>2015</a:t>
                      </a:r>
                      <a:endParaRPr lang="en-US" sz="1800" dirty="0">
                        <a:solidFill>
                          <a:schemeClr val="tx1"/>
                        </a:solidFill>
                      </a:endParaRPr>
                    </a:p>
                  </a:txBody>
                  <a:tcPr marL="68580" marR="68580" marT="34293" marB="34293">
                    <a:solidFill>
                      <a:schemeClr val="accent5">
                        <a:lumMod val="90000"/>
                      </a:schemeClr>
                    </a:solidFill>
                  </a:tcPr>
                </a:tc>
                <a:tc>
                  <a:txBody>
                    <a:bodyPr/>
                    <a:lstStyle/>
                    <a:p>
                      <a:pPr algn="ctr"/>
                      <a:r>
                        <a:rPr lang="en-US" sz="1800" dirty="0" smtClean="0">
                          <a:solidFill>
                            <a:schemeClr val="tx1"/>
                          </a:solidFill>
                        </a:rPr>
                        <a:t>2016</a:t>
                      </a:r>
                      <a:endParaRPr lang="en-US" sz="1800" dirty="0">
                        <a:solidFill>
                          <a:schemeClr val="tx1"/>
                        </a:solidFill>
                      </a:endParaRPr>
                    </a:p>
                  </a:txBody>
                  <a:tcPr marL="68580" marR="68580" marT="34293" marB="34293">
                    <a:solidFill>
                      <a:schemeClr val="accent5">
                        <a:lumMod val="90000"/>
                      </a:schemeClr>
                    </a:solidFill>
                  </a:tcPr>
                </a:tc>
              </a:tr>
              <a:tr h="766800">
                <a:tc>
                  <a:txBody>
                    <a:bodyPr/>
                    <a:lstStyle/>
                    <a:p>
                      <a:r>
                        <a:rPr lang="en-US" sz="1800" b="1" dirty="0" smtClean="0"/>
                        <a:t>Philippines</a:t>
                      </a:r>
                      <a:endParaRPr lang="en-US" sz="1800" b="1" dirty="0"/>
                    </a:p>
                  </a:txBody>
                  <a:tcPr marL="68580" marR="68580" marT="34293" marB="34293"/>
                </a:tc>
                <a:tc>
                  <a:txBody>
                    <a:bodyPr/>
                    <a:lstStyle/>
                    <a:p>
                      <a:r>
                        <a:rPr lang="en-PH" sz="1600" dirty="0" smtClean="0">
                          <a:effectLst/>
                          <a:latin typeface="Arial" panose="020B0604020202020204" pitchFamily="34" charset="0"/>
                        </a:rPr>
                        <a:t>     2,557,109</a:t>
                      </a:r>
                      <a:endParaRPr lang="en-PH" sz="1600" dirty="0">
                        <a:effectLst/>
                        <a:latin typeface="Arial" panose="020B0604020202020204" pitchFamily="34" charset="0"/>
                      </a:endParaRPr>
                    </a:p>
                  </a:txBody>
                  <a:tcPr marL="57150" marR="57150" marT="34290" marB="34290"/>
                </a:tc>
                <a:tc>
                  <a:txBody>
                    <a:bodyPr/>
                    <a:lstStyle/>
                    <a:p>
                      <a:r>
                        <a:rPr lang="en-PH" sz="1600" dirty="0" smtClean="0">
                          <a:effectLst/>
                          <a:latin typeface="Arial" panose="020B0604020202020204" pitchFamily="34" charset="0"/>
                        </a:rPr>
                        <a:t>   2,567,495</a:t>
                      </a:r>
                      <a:endParaRPr lang="en-PH" sz="1600" dirty="0">
                        <a:effectLst/>
                        <a:latin typeface="Arial" panose="020B0604020202020204" pitchFamily="34" charset="0"/>
                      </a:endParaRPr>
                    </a:p>
                  </a:txBody>
                  <a:tcPr marL="57150" marR="57150" marT="34290" marB="34290"/>
                </a:tc>
                <a:tc>
                  <a:txBody>
                    <a:bodyPr/>
                    <a:lstStyle/>
                    <a:p>
                      <a:r>
                        <a:rPr lang="en-PH" sz="1600" dirty="0" smtClean="0">
                          <a:effectLst/>
                          <a:latin typeface="Arial" panose="020B0604020202020204" pitchFamily="34" charset="0"/>
                        </a:rPr>
                        <a:t>   2,627,129</a:t>
                      </a:r>
                      <a:endParaRPr lang="en-PH" sz="1600" dirty="0">
                        <a:effectLst/>
                        <a:latin typeface="Arial" panose="020B0604020202020204" pitchFamily="34" charset="0"/>
                      </a:endParaRPr>
                    </a:p>
                  </a:txBody>
                  <a:tcPr marL="57150" marR="57150" marT="34290" marB="34290"/>
                </a:tc>
                <a:tc>
                  <a:txBody>
                    <a:bodyPr/>
                    <a:lstStyle/>
                    <a:p>
                      <a:r>
                        <a:rPr lang="en-PH" sz="1600" dirty="0" smtClean="0">
                          <a:effectLst/>
                          <a:latin typeface="Arial" panose="020B0604020202020204" pitchFamily="34" charset="0"/>
                        </a:rPr>
                        <a:t>   2,474,199</a:t>
                      </a:r>
                      <a:endParaRPr lang="en-PH" sz="1600" dirty="0">
                        <a:effectLst/>
                        <a:latin typeface="Arial" panose="020B0604020202020204" pitchFamily="34" charset="0"/>
                      </a:endParaRPr>
                    </a:p>
                  </a:txBody>
                  <a:tcPr marL="57150" marR="57150" marT="34290" marB="34290"/>
                </a:tc>
              </a:tr>
              <a:tr h="766800">
                <a:tc>
                  <a:txBody>
                    <a:bodyPr/>
                    <a:lstStyle/>
                    <a:p>
                      <a:r>
                        <a:rPr lang="en-US" sz="1800" b="1" dirty="0" err="1" smtClean="0"/>
                        <a:t>Calabarzon</a:t>
                      </a:r>
                      <a:endParaRPr lang="en-US" sz="1800" b="1" dirty="0"/>
                    </a:p>
                  </a:txBody>
                  <a:tcPr marL="68580" marR="68580" marT="34293" marB="34293"/>
                </a:tc>
                <a:tc>
                  <a:txBody>
                    <a:bodyPr/>
                    <a:lstStyle/>
                    <a:p>
                      <a:pPr algn="ctr"/>
                      <a:r>
                        <a:rPr lang="en-PH" b="0" dirty="0">
                          <a:effectLst/>
                          <a:latin typeface="Arial" panose="020B0604020202020204" pitchFamily="34" charset="0"/>
                        </a:rPr>
                        <a:t>77,558.71</a:t>
                      </a:r>
                    </a:p>
                  </a:txBody>
                  <a:tcPr marL="76200" marR="76200"/>
                </a:tc>
                <a:tc>
                  <a:txBody>
                    <a:bodyPr/>
                    <a:lstStyle/>
                    <a:p>
                      <a:pPr algn="ctr"/>
                      <a:r>
                        <a:rPr lang="en-PH" b="0" dirty="0">
                          <a:effectLst/>
                          <a:latin typeface="Arial" panose="020B0604020202020204" pitchFamily="34" charset="0"/>
                        </a:rPr>
                        <a:t>68,599.75</a:t>
                      </a:r>
                    </a:p>
                  </a:txBody>
                  <a:tcPr marL="76200" marR="76200"/>
                </a:tc>
                <a:tc>
                  <a:txBody>
                    <a:bodyPr/>
                    <a:lstStyle/>
                    <a:p>
                      <a:pPr algn="ctr"/>
                      <a:r>
                        <a:rPr lang="en-PH" b="0" dirty="0">
                          <a:effectLst/>
                          <a:latin typeface="Arial" panose="020B0604020202020204" pitchFamily="34" charset="0"/>
                        </a:rPr>
                        <a:t>62,624.06</a:t>
                      </a:r>
                    </a:p>
                  </a:txBody>
                  <a:tcPr marL="76200" marR="76200"/>
                </a:tc>
                <a:tc>
                  <a:txBody>
                    <a:bodyPr/>
                    <a:lstStyle/>
                    <a:p>
                      <a:pPr algn="ctr"/>
                      <a:r>
                        <a:rPr lang="en-PH" b="0" dirty="0" smtClean="0">
                          <a:effectLst/>
                          <a:latin typeface="Arial" panose="020B0604020202020204" pitchFamily="34" charset="0"/>
                        </a:rPr>
                        <a:t>74,011</a:t>
                      </a:r>
                      <a:endParaRPr lang="en-PH" b="0" dirty="0">
                        <a:effectLst/>
                        <a:latin typeface="Arial" panose="020B0604020202020204" pitchFamily="34" charset="0"/>
                      </a:endParaRPr>
                    </a:p>
                  </a:txBody>
                  <a:tcPr marL="76200" marR="76200"/>
                </a:tc>
              </a:tr>
              <a:tr h="766800">
                <a:tc>
                  <a:txBody>
                    <a:bodyPr/>
                    <a:lstStyle/>
                    <a:p>
                      <a:endParaRPr lang="en-US" sz="1800" b="1" dirty="0" smtClean="0"/>
                    </a:p>
                    <a:p>
                      <a:r>
                        <a:rPr lang="en-US" sz="1800" b="1" dirty="0" smtClean="0"/>
                        <a:t>%</a:t>
                      </a:r>
                      <a:r>
                        <a:rPr lang="en-US" sz="1800" b="1" baseline="0" dirty="0" smtClean="0"/>
                        <a:t> Share</a:t>
                      </a:r>
                      <a:endParaRPr lang="en-US" sz="1800" b="1" dirty="0"/>
                    </a:p>
                  </a:txBody>
                  <a:tcPr marL="68580" marR="68580" marT="34293" marB="34293"/>
                </a:tc>
                <a:tc>
                  <a:txBody>
                    <a:bodyPr/>
                    <a:lstStyle/>
                    <a:p>
                      <a:pPr algn="ctr"/>
                      <a:endParaRPr lang="en-PH" sz="1600" b="1" dirty="0"/>
                    </a:p>
                    <a:p>
                      <a:pPr algn="ctr"/>
                      <a:r>
                        <a:rPr lang="en-PH" sz="1600" b="1" dirty="0" smtClean="0"/>
                        <a:t>3.0</a:t>
                      </a:r>
                      <a:endParaRPr lang="en-PH" sz="1600" b="1" dirty="0"/>
                    </a:p>
                  </a:txBody>
                  <a:tcPr marL="68580" marR="68580" marT="34293" marB="34293"/>
                </a:tc>
                <a:tc>
                  <a:txBody>
                    <a:bodyPr/>
                    <a:lstStyle/>
                    <a:p>
                      <a:pPr algn="ctr"/>
                      <a:endParaRPr lang="en-PH" sz="1600" b="1" dirty="0" smtClean="0"/>
                    </a:p>
                    <a:p>
                      <a:pPr algn="ctr"/>
                      <a:r>
                        <a:rPr lang="en-PH" sz="1600" b="1" dirty="0" smtClean="0"/>
                        <a:t>2.7</a:t>
                      </a:r>
                      <a:endParaRPr lang="en-PH" sz="1600" b="1" dirty="0"/>
                    </a:p>
                  </a:txBody>
                  <a:tcPr marL="68580" marR="68580" marT="34293" marB="34293"/>
                </a:tc>
                <a:tc>
                  <a:txBody>
                    <a:bodyPr/>
                    <a:lstStyle/>
                    <a:p>
                      <a:pPr algn="ctr"/>
                      <a:endParaRPr lang="en-PH" sz="1600" b="1" dirty="0" smtClean="0"/>
                    </a:p>
                    <a:p>
                      <a:pPr algn="ctr"/>
                      <a:r>
                        <a:rPr lang="en-PH" sz="1600" b="1" dirty="0" smtClean="0"/>
                        <a:t>2.4</a:t>
                      </a:r>
                      <a:endParaRPr lang="en-PH" sz="1600" b="1" dirty="0"/>
                    </a:p>
                  </a:txBody>
                  <a:tcPr marL="68580" marR="68580" marT="34293" marB="34293"/>
                </a:tc>
                <a:tc>
                  <a:txBody>
                    <a:bodyPr/>
                    <a:lstStyle/>
                    <a:p>
                      <a:pPr algn="ctr"/>
                      <a:endParaRPr lang="en-PH" sz="1600" b="1" dirty="0" smtClean="0"/>
                    </a:p>
                    <a:p>
                      <a:pPr algn="ctr"/>
                      <a:r>
                        <a:rPr lang="en-PH" sz="1600" b="1" dirty="0" smtClean="0"/>
                        <a:t>3.0</a:t>
                      </a:r>
                      <a:endParaRPr lang="en-PH" sz="1600" b="1" dirty="0"/>
                    </a:p>
                  </a:txBody>
                  <a:tcPr marL="68580" marR="68580" marT="34293" marB="34293"/>
                </a:tc>
              </a:tr>
            </a:tbl>
          </a:graphicData>
        </a:graphic>
      </p:graphicFrame>
      <p:sp>
        <p:nvSpPr>
          <p:cNvPr id="6" name="TextBox 6"/>
          <p:cNvSpPr txBox="1">
            <a:spLocks noChangeArrowheads="1"/>
          </p:cNvSpPr>
          <p:nvPr/>
        </p:nvSpPr>
        <p:spPr bwMode="auto">
          <a:xfrm>
            <a:off x="2000250" y="5257801"/>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500" b="1" dirty="0"/>
              <a:t>Source : BAS</a:t>
            </a:r>
          </a:p>
        </p:txBody>
      </p:sp>
    </p:spTree>
    <p:extLst>
      <p:ext uri="{BB962C8B-B14F-4D97-AF65-F5344CB8AC3E}">
        <p14:creationId xmlns:p14="http://schemas.microsoft.com/office/powerpoint/2010/main" val="38516839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 y="987861"/>
          <a:ext cx="8915401" cy="4910966"/>
        </p:xfrm>
        <a:graphic>
          <a:graphicData uri="http://schemas.openxmlformats.org/drawingml/2006/table">
            <a:tbl>
              <a:tblPr firstRow="1" bandRow="1">
                <a:tableStyleId>{5C22544A-7EE6-4342-B048-85BDC9FD1C3A}</a:tableStyleId>
              </a:tblPr>
              <a:tblGrid>
                <a:gridCol w="878983"/>
                <a:gridCol w="2134673"/>
                <a:gridCol w="2385812"/>
                <a:gridCol w="3515933"/>
              </a:tblGrid>
              <a:tr h="486306">
                <a:tc>
                  <a:txBody>
                    <a:bodyPr/>
                    <a:lstStyle/>
                    <a:p>
                      <a:r>
                        <a:rPr lang="en-US" sz="1000" dirty="0" smtClean="0">
                          <a:latin typeface="Cambria" pitchFamily="18" charset="0"/>
                        </a:rPr>
                        <a:t>Function</a:t>
                      </a:r>
                      <a:endParaRPr lang="en-US" sz="1000" dirty="0">
                        <a:latin typeface="Cambria" pitchFamily="18" charset="0"/>
                      </a:endParaRPr>
                    </a:p>
                  </a:txBody>
                  <a:tcPr/>
                </a:tc>
                <a:tc>
                  <a:txBody>
                    <a:bodyPr/>
                    <a:lstStyle/>
                    <a:p>
                      <a:r>
                        <a:rPr lang="en-US" sz="1000" dirty="0" smtClean="0">
                          <a:latin typeface="Cambria" pitchFamily="18" charset="0"/>
                        </a:rPr>
                        <a:t>Constraints</a:t>
                      </a:r>
                      <a:endParaRPr lang="en-US" sz="1000" dirty="0">
                        <a:latin typeface="Cambria" pitchFamily="18" charset="0"/>
                      </a:endParaRPr>
                    </a:p>
                  </a:txBody>
                  <a:tcPr/>
                </a:tc>
                <a:tc>
                  <a:txBody>
                    <a:bodyPr/>
                    <a:lstStyle/>
                    <a:p>
                      <a:r>
                        <a:rPr lang="en-US" sz="1000" dirty="0" smtClean="0">
                          <a:latin typeface="Cambria" pitchFamily="18" charset="0"/>
                        </a:rPr>
                        <a:t>Intervention</a:t>
                      </a:r>
                      <a:endParaRPr lang="en-US" sz="1000" dirty="0">
                        <a:latin typeface="Cambria" pitchFamily="18" charset="0"/>
                      </a:endParaRPr>
                    </a:p>
                  </a:txBody>
                  <a:tcPr/>
                </a:tc>
                <a:tc>
                  <a:txBody>
                    <a:bodyPr/>
                    <a:lstStyle/>
                    <a:p>
                      <a:r>
                        <a:rPr lang="en-US" sz="1000" dirty="0" smtClean="0">
                          <a:latin typeface="Cambria" pitchFamily="18" charset="0"/>
                        </a:rPr>
                        <a:t>Activities</a:t>
                      </a:r>
                      <a:endParaRPr lang="en-US" sz="1000" dirty="0">
                        <a:latin typeface="Cambria" pitchFamily="18" charset="0"/>
                      </a:endParaRPr>
                    </a:p>
                  </a:txBody>
                  <a:tcPr/>
                </a:tc>
              </a:tr>
              <a:tr h="245527">
                <a:tc gridSpan="4">
                  <a:txBody>
                    <a:bodyPr/>
                    <a:lstStyle/>
                    <a:p>
                      <a:r>
                        <a:rPr lang="en-US" sz="1100" b="1" dirty="0" smtClean="0">
                          <a:latin typeface="Cambria" pitchFamily="18" charset="0"/>
                        </a:rPr>
                        <a:t>Input</a:t>
                      </a:r>
                      <a:r>
                        <a:rPr lang="en-US" sz="1100" b="1" baseline="0" dirty="0" smtClean="0">
                          <a:latin typeface="Cambria" pitchFamily="18" charset="0"/>
                        </a:rPr>
                        <a:t> supply</a:t>
                      </a:r>
                      <a:endParaRPr lang="en-US" sz="1100" b="1" dirty="0">
                        <a:latin typeface="Cambria" pitchFamily="18" charset="0"/>
                      </a:endParaRPr>
                    </a:p>
                  </a:txBody>
                  <a:tcPr/>
                </a:tc>
                <a:tc hMerge="1">
                  <a:txBody>
                    <a:bodyPr/>
                    <a:lstStyle/>
                    <a:p>
                      <a:endParaRPr lang="en-PH"/>
                    </a:p>
                  </a:txBody>
                  <a:tcPr/>
                </a:tc>
                <a:tc hMerge="1">
                  <a:txBody>
                    <a:bodyPr/>
                    <a:lstStyle/>
                    <a:p>
                      <a:endParaRPr lang="en-PH"/>
                    </a:p>
                  </a:txBody>
                  <a:tcPr/>
                </a:tc>
                <a:tc hMerge="1">
                  <a:txBody>
                    <a:bodyPr/>
                    <a:lstStyle/>
                    <a:p>
                      <a:endParaRPr lang="en-PH"/>
                    </a:p>
                  </a:txBody>
                  <a:tcPr/>
                </a:tc>
              </a:tr>
              <a:tr h="1704247">
                <a:tc>
                  <a:txBody>
                    <a:bodyPr/>
                    <a:lstStyle/>
                    <a:p>
                      <a:endParaRPr lang="en-US" sz="1050" b="0" dirty="0">
                        <a:latin typeface="Cambria"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kumimoji="0" lang="en-US" sz="1600" kern="1200" baseline="0" dirty="0" smtClean="0">
                          <a:solidFill>
                            <a:schemeClr val="dk1"/>
                          </a:solidFill>
                          <a:latin typeface="Cambria" pitchFamily="18" charset="0"/>
                          <a:ea typeface="+mn-ea"/>
                          <a:cs typeface="+mn-cs"/>
                        </a:rPr>
                        <a:t>Inadequate supply of disease-free planting materials</a:t>
                      </a:r>
                      <a:endParaRPr lang="en-US" sz="1600" b="0" dirty="0">
                        <a:latin typeface="Cambria" pitchFamily="18" charset="0"/>
                      </a:endParaRPr>
                    </a:p>
                  </a:txBody>
                  <a:tcPr/>
                </a:tc>
                <a:tc>
                  <a:txBody>
                    <a:bodyPr/>
                    <a:lstStyle/>
                    <a:p>
                      <a:pPr marL="228600" indent="-228600">
                        <a:buFont typeface="+mj-lt"/>
                        <a:buAutoNum type="arabicPeriod"/>
                      </a:pPr>
                      <a:r>
                        <a:rPr kumimoji="0" lang="en-US" sz="1600" kern="1200" baseline="0" dirty="0" smtClean="0">
                          <a:solidFill>
                            <a:schemeClr val="dk1"/>
                          </a:solidFill>
                          <a:latin typeface="Cambria" pitchFamily="18" charset="0"/>
                          <a:ea typeface="+mn-ea"/>
                          <a:cs typeface="+mn-cs"/>
                        </a:rPr>
                        <a:t>Support to existing tissue-cultured laboratories</a:t>
                      </a:r>
                    </a:p>
                    <a:p>
                      <a:pPr marL="228600" indent="-228600">
                        <a:buFont typeface="+mj-lt"/>
                        <a:buAutoNum type="arabicPeriod"/>
                      </a:pPr>
                      <a:r>
                        <a:rPr kumimoji="0" lang="en-US" sz="1600" kern="1200" baseline="0" dirty="0" smtClean="0">
                          <a:solidFill>
                            <a:schemeClr val="dk1"/>
                          </a:solidFill>
                          <a:latin typeface="Cambria" pitchFamily="18" charset="0"/>
                          <a:ea typeface="+mn-ea"/>
                          <a:cs typeface="+mn-cs"/>
                        </a:rPr>
                        <a:t>Establishment of municipal or cluster nurseries</a:t>
                      </a:r>
                    </a:p>
                    <a:p>
                      <a:pPr marL="0" indent="0">
                        <a:buFont typeface="+mj-lt"/>
                        <a:buNone/>
                      </a:pPr>
                      <a:endParaRPr lang="en-US" sz="1600" b="0" dirty="0">
                        <a:latin typeface="Cambria" pitchFamily="18" charset="0"/>
                      </a:endParaRPr>
                    </a:p>
                  </a:txBody>
                  <a:tcPr/>
                </a:tc>
                <a:tc>
                  <a:txBody>
                    <a:bodyPr/>
                    <a:lstStyle/>
                    <a:p>
                      <a:pPr marL="342900" indent="-342900">
                        <a:buFont typeface="+mj-lt"/>
                        <a:buAutoNum type="arabicPeriod"/>
                      </a:pPr>
                      <a:r>
                        <a:rPr lang="en-PH" sz="1600" b="0" dirty="0" smtClean="0">
                          <a:latin typeface="Cambria" panose="02040503050406030204" pitchFamily="18" charset="0"/>
                        </a:rPr>
                        <a:t>Rehabilitation of existing tissue</a:t>
                      </a:r>
                      <a:r>
                        <a:rPr lang="en-PH" sz="1600" b="0" baseline="0" dirty="0" smtClean="0">
                          <a:latin typeface="Cambria" panose="02040503050406030204" pitchFamily="18" charset="0"/>
                        </a:rPr>
                        <a:t> </a:t>
                      </a:r>
                      <a:r>
                        <a:rPr lang="en-PH" sz="1600" b="0" dirty="0" smtClean="0">
                          <a:latin typeface="Cambria" panose="02040503050406030204" pitchFamily="18" charset="0"/>
                        </a:rPr>
                        <a:t>laboratories</a:t>
                      </a:r>
                    </a:p>
                    <a:p>
                      <a:pPr marL="342900" indent="-342900">
                        <a:buFont typeface="+mj-lt"/>
                        <a:buAutoNum type="arabicPeriod"/>
                      </a:pPr>
                      <a:r>
                        <a:rPr lang="en-PH" sz="1600" b="0" dirty="0" smtClean="0">
                          <a:latin typeface="Cambria" panose="02040503050406030204" pitchFamily="18" charset="0"/>
                        </a:rPr>
                        <a:t>Establishment</a:t>
                      </a:r>
                      <a:r>
                        <a:rPr lang="en-PH" sz="1600" b="0" baseline="0" dirty="0" smtClean="0">
                          <a:latin typeface="Cambria" panose="02040503050406030204" pitchFamily="18" charset="0"/>
                        </a:rPr>
                        <a:t> of on site  nurseries </a:t>
                      </a:r>
                    </a:p>
                    <a:p>
                      <a:pPr marL="342900" indent="-342900">
                        <a:buFont typeface="+mj-lt"/>
                        <a:buAutoNum type="arabicPeriod"/>
                      </a:pPr>
                      <a:r>
                        <a:rPr lang="en-PH" sz="1600" b="0" baseline="0" dirty="0" smtClean="0">
                          <a:latin typeface="Cambria" panose="02040503050406030204" pitchFamily="18" charset="0"/>
                        </a:rPr>
                        <a:t>Strenghten pest monitoring</a:t>
                      </a:r>
                      <a:endParaRPr lang="en-PH" sz="1600" b="0" dirty="0">
                        <a:latin typeface="Cambria" panose="02040503050406030204" pitchFamily="18" charset="0"/>
                      </a:endParaRPr>
                    </a:p>
                  </a:txBody>
                  <a:tcPr/>
                </a:tc>
              </a:tr>
              <a:tr h="1201187">
                <a:tc>
                  <a:txBody>
                    <a:bodyPr/>
                    <a:lstStyle/>
                    <a:p>
                      <a:endParaRPr lang="en-US" sz="1400" b="0" dirty="0">
                        <a:latin typeface="Cambria"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kern="1200" baseline="0" dirty="0" smtClean="0">
                          <a:solidFill>
                            <a:schemeClr val="dk1"/>
                          </a:solidFill>
                          <a:latin typeface="Cambria" pitchFamily="18" charset="0"/>
                          <a:ea typeface="+mn-ea"/>
                          <a:cs typeface="+mn-cs"/>
                        </a:rPr>
                        <a:t>Limited knowledge on fertilizer and herbicide management</a:t>
                      </a:r>
                    </a:p>
                  </a:txBody>
                  <a:tcPr/>
                </a:tc>
                <a:tc>
                  <a:txBody>
                    <a:bodyPr/>
                    <a:lstStyle/>
                    <a:p>
                      <a:pPr marL="228600" indent="-228600">
                        <a:buFont typeface="+mj-lt"/>
                        <a:buAutoNum type="arabicPeriod"/>
                      </a:pPr>
                      <a:r>
                        <a:rPr lang="en-US" sz="1600" b="0" dirty="0" smtClean="0">
                          <a:latin typeface="Cambria" pitchFamily="18" charset="0"/>
                        </a:rPr>
                        <a:t>Capability building of banana</a:t>
                      </a:r>
                      <a:r>
                        <a:rPr lang="en-US" sz="1600" b="0" baseline="0" dirty="0" smtClean="0">
                          <a:latin typeface="Cambria" pitchFamily="18" charset="0"/>
                        </a:rPr>
                        <a:t> farmers</a:t>
                      </a:r>
                      <a:endParaRPr lang="en-US" sz="1600" b="0" dirty="0">
                        <a:latin typeface="Cambria" pitchFamily="18" charset="0"/>
                      </a:endParaRPr>
                    </a:p>
                  </a:txBody>
                  <a:tcPr/>
                </a:tc>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kern="1200" baseline="0" dirty="0" smtClean="0">
                          <a:solidFill>
                            <a:schemeClr val="dk1"/>
                          </a:solidFill>
                          <a:latin typeface="Cambria" pitchFamily="18" charset="0"/>
                          <a:ea typeface="+mn-ea"/>
                          <a:cs typeface="+mn-cs"/>
                        </a:rPr>
                        <a:t>Conduct of trainings on Package of Technologies(POT)	</a:t>
                      </a:r>
                    </a:p>
                    <a:p>
                      <a:pPr marL="228600" indent="-228600">
                        <a:buFont typeface="+mj-lt"/>
                        <a:buAutoNum type="arabicPeriod"/>
                      </a:pPr>
                      <a:endParaRPr lang="en-PH" sz="1600" b="0" dirty="0">
                        <a:latin typeface="Cambria" panose="02040503050406030204" pitchFamily="18" charset="0"/>
                      </a:endParaRPr>
                    </a:p>
                  </a:txBody>
                  <a:tcPr/>
                </a:tc>
              </a:tr>
              <a:tr h="1166073">
                <a:tc>
                  <a:txBody>
                    <a:bodyPr/>
                    <a:lstStyle/>
                    <a:p>
                      <a:endParaRPr lang="en-US" sz="1400" b="0" dirty="0">
                        <a:latin typeface="Cambria"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kern="1200" baseline="0" dirty="0" smtClean="0">
                          <a:solidFill>
                            <a:schemeClr val="dk1"/>
                          </a:solidFill>
                          <a:latin typeface="Cambria" pitchFamily="18" charset="0"/>
                          <a:ea typeface="+mn-ea"/>
                          <a:cs typeface="+mn-cs"/>
                        </a:rPr>
                        <a:t> Limited knowledge on GAP</a:t>
                      </a:r>
                    </a:p>
                  </a:txBody>
                  <a:tcPr/>
                </a:tc>
                <a:tc>
                  <a:txBody>
                    <a:bodyPr/>
                    <a:lstStyle/>
                    <a:p>
                      <a:pPr marL="228600" indent="-228600">
                        <a:buFont typeface="+mj-lt"/>
                        <a:buAutoNum type="arabicPeriod"/>
                      </a:pPr>
                      <a:r>
                        <a:rPr lang="en-US" sz="1600" b="0" dirty="0" smtClean="0">
                          <a:latin typeface="Cambria" pitchFamily="18" charset="0"/>
                        </a:rPr>
                        <a:t>Training</a:t>
                      </a:r>
                      <a:r>
                        <a:rPr lang="en-US" sz="1600" b="0" baseline="0" dirty="0" smtClean="0">
                          <a:latin typeface="Cambria" pitchFamily="18" charset="0"/>
                        </a:rPr>
                        <a:t> on GAP</a:t>
                      </a:r>
                      <a:endParaRPr lang="en-US" sz="1600" b="0" dirty="0">
                        <a:latin typeface="Cambria" pitchFamily="18" charset="0"/>
                      </a:endParaRPr>
                    </a:p>
                  </a:txBody>
                  <a:tcPr/>
                </a:tc>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600" b="0" dirty="0" smtClean="0">
                          <a:latin typeface="Cambria" pitchFamily="18" charset="0"/>
                        </a:rPr>
                        <a:t>Dessimination</a:t>
                      </a:r>
                      <a:r>
                        <a:rPr lang="en-US" sz="1600" b="0" baseline="0" dirty="0" smtClean="0">
                          <a:latin typeface="Cambria" pitchFamily="18" charset="0"/>
                        </a:rPr>
                        <a:t> of IEC materials on GAP</a:t>
                      </a:r>
                      <a:endParaRPr lang="en-US" sz="1600" b="0" dirty="0" smtClean="0">
                        <a:latin typeface="Cambria" pitchFamily="18" charset="0"/>
                      </a:endParaRPr>
                    </a:p>
                    <a:p>
                      <a:pPr marL="0" indent="0">
                        <a:buFont typeface="+mj-lt"/>
                        <a:buNone/>
                      </a:pPr>
                      <a:endParaRPr lang="en-PH" sz="1600" b="0" dirty="0">
                        <a:latin typeface="Cambria" panose="02040503050406030204" pitchFamily="18" charset="0"/>
                      </a:endParaRPr>
                    </a:p>
                  </a:txBody>
                  <a:tcPr/>
                </a:tc>
              </a:tr>
            </a:tbl>
          </a:graphicData>
        </a:graphic>
      </p:graphicFrame>
    </p:spTree>
    <p:extLst>
      <p:ext uri="{BB962C8B-B14F-4D97-AF65-F5344CB8AC3E}">
        <p14:creationId xmlns:p14="http://schemas.microsoft.com/office/powerpoint/2010/main" val="30110103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28600" y="990601"/>
          <a:ext cx="8763000" cy="4876800"/>
        </p:xfrm>
        <a:graphic>
          <a:graphicData uri="http://schemas.openxmlformats.org/drawingml/2006/table">
            <a:tbl>
              <a:tblPr firstRow="1" bandRow="1">
                <a:tableStyleId>{5C22544A-7EE6-4342-B048-85BDC9FD1C3A}</a:tableStyleId>
              </a:tblPr>
              <a:tblGrid>
                <a:gridCol w="1272049"/>
                <a:gridCol w="1837402"/>
                <a:gridCol w="2402758"/>
                <a:gridCol w="3250791"/>
              </a:tblGrid>
              <a:tr h="1040829">
                <a:tc>
                  <a:txBody>
                    <a:bodyPr/>
                    <a:lstStyle/>
                    <a:p>
                      <a:r>
                        <a:rPr lang="en-US" sz="1000" dirty="0" smtClean="0">
                          <a:latin typeface="Cambria" pitchFamily="18" charset="0"/>
                        </a:rPr>
                        <a:t>Function</a:t>
                      </a:r>
                      <a:endParaRPr lang="en-US" sz="1000" dirty="0">
                        <a:latin typeface="Cambria" pitchFamily="18" charset="0"/>
                      </a:endParaRPr>
                    </a:p>
                  </a:txBody>
                  <a:tcPr/>
                </a:tc>
                <a:tc>
                  <a:txBody>
                    <a:bodyPr/>
                    <a:lstStyle/>
                    <a:p>
                      <a:r>
                        <a:rPr lang="en-US" sz="1000" dirty="0" smtClean="0">
                          <a:latin typeface="Cambria" pitchFamily="18" charset="0"/>
                        </a:rPr>
                        <a:t>Constraints</a:t>
                      </a:r>
                      <a:endParaRPr lang="en-US" sz="1000" dirty="0">
                        <a:latin typeface="Cambria" pitchFamily="18" charset="0"/>
                      </a:endParaRPr>
                    </a:p>
                  </a:txBody>
                  <a:tcPr/>
                </a:tc>
                <a:tc>
                  <a:txBody>
                    <a:bodyPr/>
                    <a:lstStyle/>
                    <a:p>
                      <a:r>
                        <a:rPr lang="en-US" sz="1000" dirty="0" smtClean="0">
                          <a:latin typeface="Cambria" pitchFamily="18" charset="0"/>
                        </a:rPr>
                        <a:t>Intervention</a:t>
                      </a:r>
                      <a:endParaRPr lang="en-US" sz="1000" dirty="0">
                        <a:latin typeface="Cambria" pitchFamily="18" charset="0"/>
                      </a:endParaRPr>
                    </a:p>
                  </a:txBody>
                  <a:tcPr/>
                </a:tc>
                <a:tc>
                  <a:txBody>
                    <a:bodyPr/>
                    <a:lstStyle/>
                    <a:p>
                      <a:r>
                        <a:rPr lang="en-US" sz="1000" dirty="0" smtClean="0">
                          <a:latin typeface="Cambria" pitchFamily="18" charset="0"/>
                        </a:rPr>
                        <a:t>Activities</a:t>
                      </a:r>
                      <a:endParaRPr lang="en-US" sz="1000" dirty="0">
                        <a:latin typeface="Cambria" pitchFamily="18" charset="0"/>
                      </a:endParaRPr>
                    </a:p>
                  </a:txBody>
                  <a:tcPr/>
                </a:tc>
              </a:tr>
              <a:tr h="462590">
                <a:tc gridSpan="4">
                  <a:txBody>
                    <a:bodyPr/>
                    <a:lstStyle/>
                    <a:p>
                      <a:r>
                        <a:rPr lang="en-US" sz="1600" b="1" dirty="0" smtClean="0">
                          <a:latin typeface="Cambria" pitchFamily="18" charset="0"/>
                        </a:rPr>
                        <a:t>Production</a:t>
                      </a:r>
                      <a:endParaRPr lang="en-US" sz="1600" b="1" dirty="0">
                        <a:latin typeface="Cambria" pitchFamily="18" charset="0"/>
                      </a:endParaRPr>
                    </a:p>
                  </a:txBody>
                  <a:tcPr/>
                </a:tc>
                <a:tc hMerge="1">
                  <a:txBody>
                    <a:bodyPr/>
                    <a:lstStyle/>
                    <a:p>
                      <a:endParaRPr lang="en-US"/>
                    </a:p>
                  </a:txBody>
                  <a:tcPr/>
                </a:tc>
                <a:tc hMerge="1">
                  <a:txBody>
                    <a:bodyPr/>
                    <a:lstStyle/>
                    <a:p>
                      <a:endParaRPr lang="en-US"/>
                    </a:p>
                  </a:txBody>
                  <a:tcPr/>
                </a:tc>
                <a:tc hMerge="1">
                  <a:txBody>
                    <a:bodyPr/>
                    <a:lstStyle/>
                    <a:p>
                      <a:endParaRPr lang="en-PH"/>
                    </a:p>
                  </a:txBody>
                  <a:tcPr/>
                </a:tc>
              </a:tr>
              <a:tr h="1176077">
                <a:tc>
                  <a:txBody>
                    <a:bodyPr/>
                    <a:lstStyle/>
                    <a:p>
                      <a:endParaRPr lang="en-US" sz="1600" b="0" dirty="0">
                        <a:solidFill>
                          <a:srgbClr val="FF0000"/>
                        </a:solidFill>
                        <a:latin typeface="Cambria" pitchFamily="18" charset="0"/>
                      </a:endParaRPr>
                    </a:p>
                  </a:txBody>
                  <a:tcPr/>
                </a:tc>
                <a:tc>
                  <a:txBody>
                    <a:bodyPr/>
                    <a:lstStyle/>
                    <a:p>
                      <a:r>
                        <a:rPr lang="en-US" sz="1600" b="0" dirty="0" smtClean="0">
                          <a:solidFill>
                            <a:schemeClr val="tx1"/>
                          </a:solidFill>
                          <a:latin typeface="Cambria" pitchFamily="18" charset="0"/>
                        </a:rPr>
                        <a:t>Limited supply of fresh saba</a:t>
                      </a:r>
                      <a:endParaRPr lang="en-US" sz="1600" b="0" dirty="0">
                        <a:solidFill>
                          <a:schemeClr val="tx1"/>
                        </a:solidFill>
                        <a:latin typeface="Cambria" pitchFamily="18" charset="0"/>
                      </a:endParaRPr>
                    </a:p>
                  </a:txBody>
                  <a:tcPr/>
                </a:tc>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600" b="0" dirty="0" smtClean="0">
                          <a:solidFill>
                            <a:schemeClr val="tx1"/>
                          </a:solidFill>
                          <a:latin typeface="Cambria" pitchFamily="18" charset="0"/>
                        </a:rPr>
                        <a:t>Provision </a:t>
                      </a:r>
                      <a:r>
                        <a:rPr lang="en-US" sz="1600" b="0" baseline="0" dirty="0" smtClean="0">
                          <a:solidFill>
                            <a:schemeClr val="tx1"/>
                          </a:solidFill>
                          <a:latin typeface="Cambria" pitchFamily="18" charset="0"/>
                        </a:rPr>
                        <a:t>of planting material</a:t>
                      </a:r>
                      <a:endParaRPr lang="en-US" sz="1600" b="0" dirty="0" smtClean="0">
                        <a:solidFill>
                          <a:schemeClr val="tx1"/>
                        </a:solidFill>
                        <a:latin typeface="Cambria" pitchFamily="18" charset="0"/>
                      </a:endParaRPr>
                    </a:p>
                  </a:txBody>
                  <a:tcPr/>
                </a:tc>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600" b="0" dirty="0" smtClean="0">
                          <a:solidFill>
                            <a:schemeClr val="tx1"/>
                          </a:solidFill>
                          <a:latin typeface="Cambria" pitchFamily="18" charset="0"/>
                        </a:rPr>
                        <a:t>Distribution</a:t>
                      </a:r>
                      <a:r>
                        <a:rPr lang="en-US" sz="1600" b="0" baseline="0" dirty="0" smtClean="0">
                          <a:solidFill>
                            <a:schemeClr val="tx1"/>
                          </a:solidFill>
                          <a:latin typeface="Cambria" pitchFamily="18" charset="0"/>
                        </a:rPr>
                        <a:t> of disease free planting material</a:t>
                      </a:r>
                      <a:endParaRPr lang="en-US" sz="1600" b="0" dirty="0" smtClean="0">
                        <a:solidFill>
                          <a:schemeClr val="tx1"/>
                        </a:solidFill>
                        <a:latin typeface="Cambria" pitchFamily="18" charset="0"/>
                      </a:endParaRPr>
                    </a:p>
                  </a:txBody>
                  <a:tcPr/>
                </a:tc>
              </a:tr>
              <a:tr h="2197304">
                <a:tc>
                  <a:txBody>
                    <a:bodyPr/>
                    <a:lstStyle/>
                    <a:p>
                      <a:endParaRPr lang="en-US" sz="1600" b="0" dirty="0">
                        <a:solidFill>
                          <a:srgbClr val="FF0000"/>
                        </a:solidFill>
                        <a:latin typeface="Cambria" pitchFamily="18" charset="0"/>
                      </a:endParaRPr>
                    </a:p>
                  </a:txBody>
                  <a:tcPr/>
                </a:tc>
                <a:tc>
                  <a:txBody>
                    <a:bodyPr/>
                    <a:lstStyle/>
                    <a:p>
                      <a:r>
                        <a:rPr lang="en-US" sz="1600" b="0" dirty="0" smtClean="0">
                          <a:solidFill>
                            <a:schemeClr val="tx1"/>
                          </a:solidFill>
                          <a:latin typeface="Cambria" pitchFamily="18" charset="0"/>
                        </a:rPr>
                        <a:t>No organized banana growers </a:t>
                      </a:r>
                      <a:endParaRPr lang="en-US" sz="1600" b="0" dirty="0">
                        <a:solidFill>
                          <a:schemeClr val="tx1"/>
                        </a:solidFill>
                        <a:latin typeface="Cambria" pitchFamily="18" charset="0"/>
                      </a:endParaRPr>
                    </a:p>
                  </a:txBody>
                  <a:tcPr/>
                </a:tc>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600" b="0" dirty="0" smtClean="0">
                          <a:solidFill>
                            <a:schemeClr val="tx1"/>
                          </a:solidFill>
                          <a:latin typeface="Cambria" pitchFamily="18" charset="0"/>
                        </a:rPr>
                        <a:t>Consultation with the</a:t>
                      </a:r>
                      <a:r>
                        <a:rPr lang="en-US" sz="1600" b="0" baseline="0" dirty="0" smtClean="0">
                          <a:solidFill>
                            <a:schemeClr val="tx1"/>
                          </a:solidFill>
                          <a:latin typeface="Cambria" pitchFamily="18" charset="0"/>
                        </a:rPr>
                        <a:t> LGUs and organizational &amp; entrepreneural development </a:t>
                      </a:r>
                    </a:p>
                  </a:txBody>
                  <a:tcPr/>
                </a:tc>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600" b="0" dirty="0" smtClean="0">
                          <a:solidFill>
                            <a:schemeClr val="tx1"/>
                          </a:solidFill>
                          <a:latin typeface="Cambria" pitchFamily="18" charset="0"/>
                        </a:rPr>
                        <a:t>Organize</a:t>
                      </a:r>
                      <a:r>
                        <a:rPr lang="en-US" sz="1600" b="0" baseline="0" dirty="0" smtClean="0">
                          <a:solidFill>
                            <a:schemeClr val="tx1"/>
                          </a:solidFill>
                          <a:latin typeface="Cambria" pitchFamily="18" charset="0"/>
                        </a:rPr>
                        <a:t> farmer groups per province</a:t>
                      </a:r>
                      <a:endParaRPr lang="en-US" sz="1600" b="0" dirty="0" smtClean="0">
                        <a:solidFill>
                          <a:schemeClr val="tx1"/>
                        </a:solidFill>
                        <a:latin typeface="Cambria" pitchFamily="18" charset="0"/>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600" b="0" dirty="0" smtClean="0">
                        <a:solidFill>
                          <a:schemeClr val="tx1"/>
                        </a:solidFill>
                        <a:latin typeface="Cambria" pitchFamily="18" charset="0"/>
                      </a:endParaRPr>
                    </a:p>
                  </a:txBody>
                  <a:tcPr/>
                </a:tc>
              </a:tr>
            </a:tbl>
          </a:graphicData>
        </a:graphic>
      </p:graphicFrame>
    </p:spTree>
    <p:extLst>
      <p:ext uri="{BB962C8B-B14F-4D97-AF65-F5344CB8AC3E}">
        <p14:creationId xmlns:p14="http://schemas.microsoft.com/office/powerpoint/2010/main" val="30158732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p:cNvGraphicFramePr>
          <p:nvPr>
            <p:extLst/>
          </p:nvPr>
        </p:nvGraphicFramePr>
        <p:xfrm>
          <a:off x="228600" y="1028701"/>
          <a:ext cx="8763001" cy="4823002"/>
        </p:xfrm>
        <a:graphic>
          <a:graphicData uri="http://schemas.openxmlformats.org/drawingml/2006/table">
            <a:tbl>
              <a:tblPr firstRow="1" bandRow="1">
                <a:tableStyleId>{5C22544A-7EE6-4342-B048-85BDC9FD1C3A}</a:tableStyleId>
              </a:tblPr>
              <a:tblGrid>
                <a:gridCol w="1272049"/>
                <a:gridCol w="1837403"/>
                <a:gridCol w="2402758"/>
                <a:gridCol w="3250791"/>
              </a:tblGrid>
              <a:tr h="588678">
                <a:tc>
                  <a:txBody>
                    <a:bodyPr/>
                    <a:lstStyle/>
                    <a:p>
                      <a:r>
                        <a:rPr lang="en-US" sz="800" dirty="0" smtClean="0">
                          <a:latin typeface="Cambria" pitchFamily="18" charset="0"/>
                        </a:rPr>
                        <a:t>Function</a:t>
                      </a:r>
                      <a:endParaRPr lang="en-US" sz="800" dirty="0">
                        <a:latin typeface="Cambria" pitchFamily="18" charset="0"/>
                      </a:endParaRPr>
                    </a:p>
                  </a:txBody>
                  <a:tcPr marL="68580" marR="68580" marT="34290" marB="34290"/>
                </a:tc>
                <a:tc>
                  <a:txBody>
                    <a:bodyPr/>
                    <a:lstStyle/>
                    <a:p>
                      <a:r>
                        <a:rPr lang="en-US" sz="800" dirty="0" smtClean="0">
                          <a:latin typeface="Cambria" pitchFamily="18" charset="0"/>
                        </a:rPr>
                        <a:t>Constraints</a:t>
                      </a:r>
                      <a:endParaRPr lang="en-US" sz="800" dirty="0">
                        <a:latin typeface="Cambria" pitchFamily="18" charset="0"/>
                      </a:endParaRPr>
                    </a:p>
                  </a:txBody>
                  <a:tcPr marL="68580" marR="68580" marT="34290" marB="34290"/>
                </a:tc>
                <a:tc>
                  <a:txBody>
                    <a:bodyPr/>
                    <a:lstStyle/>
                    <a:p>
                      <a:r>
                        <a:rPr lang="en-US" sz="800" dirty="0" smtClean="0">
                          <a:latin typeface="Cambria" pitchFamily="18" charset="0"/>
                        </a:rPr>
                        <a:t>Intervention</a:t>
                      </a:r>
                      <a:endParaRPr lang="en-US" sz="800" dirty="0">
                        <a:latin typeface="Cambria" pitchFamily="18" charset="0"/>
                      </a:endParaRPr>
                    </a:p>
                  </a:txBody>
                  <a:tcPr marL="68580" marR="68580" marT="34290" marB="34290"/>
                </a:tc>
                <a:tc>
                  <a:txBody>
                    <a:bodyPr/>
                    <a:lstStyle/>
                    <a:p>
                      <a:r>
                        <a:rPr lang="en-US" sz="800" dirty="0" smtClean="0">
                          <a:latin typeface="Cambria" pitchFamily="18" charset="0"/>
                        </a:rPr>
                        <a:t>Activities</a:t>
                      </a:r>
                      <a:endParaRPr lang="en-US" sz="800" dirty="0">
                        <a:latin typeface="Cambria" pitchFamily="18" charset="0"/>
                      </a:endParaRPr>
                    </a:p>
                  </a:txBody>
                  <a:tcPr marL="68580" marR="68580" marT="34290" marB="34290"/>
                </a:tc>
              </a:tr>
              <a:tr h="303655">
                <a:tc gridSpan="4">
                  <a:txBody>
                    <a:bodyPr/>
                    <a:lstStyle/>
                    <a:p>
                      <a:r>
                        <a:rPr lang="en-US" sz="1600" b="1" dirty="0" smtClean="0">
                          <a:latin typeface="Cambria" pitchFamily="18" charset="0"/>
                        </a:rPr>
                        <a:t>Postharvest</a:t>
                      </a:r>
                      <a:endParaRPr lang="en-US" sz="1600" b="1" dirty="0">
                        <a:latin typeface="Cambria" pitchFamily="18" charset="0"/>
                      </a:endParaRPr>
                    </a:p>
                  </a:txBody>
                  <a:tcPr marL="68580" marR="68580" marT="34290" marB="34290"/>
                </a:tc>
                <a:tc hMerge="1">
                  <a:txBody>
                    <a:bodyPr/>
                    <a:lstStyle/>
                    <a:p>
                      <a:endParaRPr lang="en-US" sz="1600" b="1" dirty="0"/>
                    </a:p>
                  </a:txBody>
                  <a:tcPr/>
                </a:tc>
                <a:tc hMerge="1">
                  <a:txBody>
                    <a:bodyPr/>
                    <a:lstStyle/>
                    <a:p>
                      <a:endParaRPr lang="en-US" sz="1600" b="1"/>
                    </a:p>
                  </a:txBody>
                  <a:tcPr/>
                </a:tc>
                <a:tc hMerge="1">
                  <a:txBody>
                    <a:bodyPr/>
                    <a:lstStyle/>
                    <a:p>
                      <a:endParaRPr lang="en-PH"/>
                    </a:p>
                  </a:txBody>
                  <a:tcPr/>
                </a:tc>
              </a:tr>
              <a:tr h="1488648">
                <a:tc>
                  <a:txBody>
                    <a:bodyPr/>
                    <a:lstStyle/>
                    <a:p>
                      <a:endParaRPr lang="en-US" sz="1600" b="0" dirty="0">
                        <a:latin typeface="Cambria" pitchFamily="18" charset="0"/>
                      </a:endParaRPr>
                    </a:p>
                  </a:txBody>
                  <a:tcPr marL="68580" marR="68580" marT="34290" marB="34290"/>
                </a:tc>
                <a:tc>
                  <a:txBody>
                    <a:bodyPr/>
                    <a:lstStyle/>
                    <a:p>
                      <a:r>
                        <a:rPr lang="en-US" sz="1600" b="0" dirty="0" smtClean="0">
                          <a:latin typeface="Cambria" pitchFamily="18" charset="0"/>
                        </a:rPr>
                        <a:t>'Lack of post harvest machineries facilities</a:t>
                      </a:r>
                      <a:endParaRPr lang="en-US" sz="1600" b="0" dirty="0">
                        <a:latin typeface="Cambria" pitchFamily="18" charset="0"/>
                      </a:endParaRPr>
                    </a:p>
                  </a:txBody>
                  <a:tcPr marL="68580" marR="68580" marT="34290" marB="34290"/>
                </a:tc>
                <a:tc>
                  <a:txBody>
                    <a:bodyPr/>
                    <a:lstStyle/>
                    <a:p>
                      <a:pPr marL="228600" indent="-228600">
                        <a:buFont typeface="+mj-lt"/>
                        <a:buAutoNum type="arabicPeriod"/>
                      </a:pPr>
                      <a:r>
                        <a:rPr lang="en-US" sz="1600" b="0" dirty="0" smtClean="0">
                          <a:latin typeface="Cambria" pitchFamily="18" charset="0"/>
                        </a:rPr>
                        <a:t>Provision of storage facilities  to be situated in a community or cluster base structure</a:t>
                      </a:r>
                      <a:endParaRPr lang="en-US" sz="1600" b="0" dirty="0">
                        <a:latin typeface="Cambria" pitchFamily="18" charset="0"/>
                      </a:endParaRPr>
                    </a:p>
                  </a:txBody>
                  <a:tcPr marL="68580" marR="68580" marT="34290" marB="34290"/>
                </a:tc>
                <a:tc>
                  <a:txBody>
                    <a:bodyPr/>
                    <a:lstStyle/>
                    <a:p>
                      <a:pPr marL="228600" indent="-228600">
                        <a:buFont typeface="+mj-lt"/>
                        <a:buAutoNum type="arabicPeriod"/>
                      </a:pPr>
                      <a:r>
                        <a:rPr lang="en-US" sz="1600" b="0" dirty="0" smtClean="0">
                          <a:latin typeface="Cambria" pitchFamily="18" charset="0"/>
                        </a:rPr>
                        <a:t>Construction of warehouse / packing</a:t>
                      </a:r>
                      <a:r>
                        <a:rPr lang="en-US" sz="1600" b="0" baseline="0" dirty="0" smtClean="0">
                          <a:latin typeface="Cambria" pitchFamily="18" charset="0"/>
                        </a:rPr>
                        <a:t> house</a:t>
                      </a:r>
                    </a:p>
                    <a:p>
                      <a:pPr marL="228600" indent="-228600">
                        <a:buFont typeface="+mj-lt"/>
                        <a:buAutoNum type="arabicPeriod"/>
                      </a:pPr>
                      <a:r>
                        <a:rPr lang="en-US" sz="1600" b="0" baseline="0" dirty="0" smtClean="0">
                          <a:latin typeface="Cambria" pitchFamily="18" charset="0"/>
                        </a:rPr>
                        <a:t>Training on the operation of the facility</a:t>
                      </a:r>
                    </a:p>
                    <a:p>
                      <a:pPr marL="228600" indent="-228600">
                        <a:buFont typeface="+mj-lt"/>
                        <a:buAutoNum type="arabicPeriod"/>
                      </a:pPr>
                      <a:r>
                        <a:rPr lang="en-US" sz="1600" b="0" baseline="0" dirty="0" smtClean="0">
                          <a:latin typeface="Cambria" pitchFamily="18" charset="0"/>
                        </a:rPr>
                        <a:t>Regular monitoring and evaluation</a:t>
                      </a:r>
                      <a:endParaRPr lang="en-US" sz="1600" b="0" dirty="0">
                        <a:latin typeface="Cambria" pitchFamily="18" charset="0"/>
                      </a:endParaRPr>
                    </a:p>
                  </a:txBody>
                  <a:tcPr marL="68580" marR="68580" marT="34290" marB="34290"/>
                </a:tc>
              </a:tr>
              <a:tr h="303655">
                <a:tc gridSpan="4">
                  <a:txBody>
                    <a:bodyPr/>
                    <a:lstStyle/>
                    <a:p>
                      <a:r>
                        <a:rPr kumimoji="0" lang="en-US" sz="1600" b="1" kern="1200" baseline="0" dirty="0" smtClean="0">
                          <a:solidFill>
                            <a:schemeClr val="dk1"/>
                          </a:solidFill>
                          <a:latin typeface="Cambria" panose="02040503050406030204" pitchFamily="18" charset="0"/>
                          <a:ea typeface="+mn-ea"/>
                          <a:cs typeface="+mn-cs"/>
                        </a:rPr>
                        <a:t>PROCESSING</a:t>
                      </a:r>
                      <a:endParaRPr lang="en-US" sz="1600" b="1" dirty="0">
                        <a:latin typeface="Cambria" panose="02040503050406030204" pitchFamily="18" charset="0"/>
                      </a:endParaRP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PH"/>
                    </a:p>
                  </a:txBody>
                  <a:tcPr/>
                </a:tc>
              </a:tr>
              <a:tr h="2077864">
                <a:tc>
                  <a:txBody>
                    <a:bodyPr/>
                    <a:lstStyle/>
                    <a:p>
                      <a:endParaRPr lang="en-US" sz="1600" b="0" dirty="0">
                        <a:solidFill>
                          <a:srgbClr val="FF0000"/>
                        </a:solidFill>
                        <a:latin typeface="Cambria" pitchFamily="18"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kern="1200" baseline="0" dirty="0" smtClean="0">
                          <a:solidFill>
                            <a:schemeClr val="dk1"/>
                          </a:solidFill>
                          <a:latin typeface="Cambria" panose="02040503050406030204" pitchFamily="18" charset="0"/>
                          <a:ea typeface="+mn-ea"/>
                          <a:cs typeface="+mn-cs"/>
                        </a:rPr>
                        <a:t>Limited technical know-how on standards and equipments for saba processing</a:t>
                      </a:r>
                      <a:endParaRPr lang="en-US" sz="1600" b="0" dirty="0">
                        <a:latin typeface="Cambria" panose="02040503050406030204" pitchFamily="18" charset="0"/>
                      </a:endParaRPr>
                    </a:p>
                  </a:txBody>
                  <a:tcPr marL="68580" marR="68580" marT="34290" marB="34290"/>
                </a:tc>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kern="1200" baseline="0" dirty="0" smtClean="0">
                          <a:solidFill>
                            <a:schemeClr val="dk1"/>
                          </a:solidFill>
                          <a:latin typeface="Cambria" panose="02040503050406030204" pitchFamily="18" charset="0"/>
                          <a:ea typeface="+mn-ea"/>
                          <a:cs typeface="+mn-cs"/>
                        </a:rPr>
                        <a:t>Provide trainings/seminars on GMP, HACCP, and PNS for Saba</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kern="1200" baseline="0" dirty="0" smtClean="0">
                          <a:solidFill>
                            <a:schemeClr val="dk1"/>
                          </a:solidFill>
                          <a:latin typeface="Cambria" panose="02040503050406030204" pitchFamily="18" charset="0"/>
                          <a:ea typeface="+mn-ea"/>
                          <a:cs typeface="+mn-cs"/>
                        </a:rPr>
                        <a:t>Provide processing equipments </a:t>
                      </a:r>
                    </a:p>
                  </a:txBody>
                  <a:tcPr marL="68580" marR="68580" marT="34290" marB="34290"/>
                </a:tc>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latin typeface="Cambria" panose="02040503050406030204" pitchFamily="18" charset="0"/>
                        </a:rPr>
                        <a:t>Conduct training </a:t>
                      </a:r>
                      <a:r>
                        <a:rPr kumimoji="0" lang="en-US" sz="1600" kern="1200" baseline="0" dirty="0" smtClean="0">
                          <a:solidFill>
                            <a:schemeClr val="dk1"/>
                          </a:solidFill>
                          <a:latin typeface="Cambria" panose="02040503050406030204" pitchFamily="18" charset="0"/>
                          <a:ea typeface="+mn-ea"/>
                          <a:cs typeface="+mn-cs"/>
                        </a:rPr>
                        <a:t>GMP, HACCP, and PNS </a:t>
                      </a:r>
                      <a:endParaRPr lang="en-US" sz="1600" dirty="0" smtClean="0">
                        <a:latin typeface="Cambria" panose="02040503050406030204" pitchFamily="18" charset="0"/>
                      </a:endParaRPr>
                    </a:p>
                    <a:p>
                      <a:pPr marL="228600" indent="-228600">
                        <a:buFont typeface="+mj-lt"/>
                        <a:buAutoNum type="arabicPeriod"/>
                      </a:pPr>
                      <a:r>
                        <a:rPr kumimoji="0" lang="en-US" sz="1600" kern="1200" baseline="0" dirty="0" smtClean="0">
                          <a:solidFill>
                            <a:schemeClr val="dk1"/>
                          </a:solidFill>
                          <a:latin typeface="Cambria" panose="02040503050406030204" pitchFamily="18" charset="0"/>
                          <a:ea typeface="+mn-ea"/>
                          <a:cs typeface="+mn-cs"/>
                        </a:rPr>
                        <a:t>Distribution of processing equipments</a:t>
                      </a:r>
                    </a:p>
                  </a:txBody>
                  <a:tcPr marL="68580" marR="68580" marT="34290" marB="34290"/>
                </a:tc>
              </a:tr>
            </a:tbl>
          </a:graphicData>
        </a:graphic>
      </p:graphicFrame>
    </p:spTree>
    <p:extLst>
      <p:ext uri="{BB962C8B-B14F-4D97-AF65-F5344CB8AC3E}">
        <p14:creationId xmlns:p14="http://schemas.microsoft.com/office/powerpoint/2010/main" val="32046926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05400" y="609600"/>
            <a:ext cx="4038600" cy="584763"/>
          </a:xfrm>
          <a:prstGeom prst="rect">
            <a:avLst/>
          </a:prstGeom>
          <a:noFill/>
        </p:spPr>
        <p:txBody>
          <a:bodyPr wrap="square" lIns="91429" tIns="45714" rIns="91429" bIns="45714">
            <a:spAutoFit/>
          </a:bodyPr>
          <a:lstStyle/>
          <a:p>
            <a:pPr algn="ctr"/>
            <a:r>
              <a:rPr lang="en-US" sz="3200" b="1" dirty="0">
                <a:ln w="10541" cmpd="sng">
                  <a:solidFill>
                    <a:srgbClr val="003300"/>
                  </a:solidFill>
                  <a:prstDash val="solid"/>
                </a:ln>
                <a:solidFill>
                  <a:srgbClr val="003300"/>
                </a:solidFill>
                <a:effectLst>
                  <a:outerShdw blurRad="38100" dist="38100" dir="2700000" algn="tl">
                    <a:srgbClr val="000000">
                      <a:alpha val="43137"/>
                    </a:srgbClr>
                  </a:outerShdw>
                </a:effectLst>
                <a:latin typeface="Baskerville Old Face" pitchFamily="18" charset="0"/>
                <a:cs typeface="Arial" pitchFamily="34" charset="0"/>
              </a:rPr>
              <a:t>Strategic </a:t>
            </a:r>
            <a:r>
              <a:rPr lang="en-US" sz="3200" b="1" dirty="0" smtClean="0">
                <a:ln w="10541" cmpd="sng">
                  <a:solidFill>
                    <a:srgbClr val="003300"/>
                  </a:solidFill>
                  <a:prstDash val="solid"/>
                </a:ln>
                <a:solidFill>
                  <a:srgbClr val="003300"/>
                </a:solidFill>
                <a:effectLst>
                  <a:outerShdw blurRad="38100" dist="38100" dir="2700000" algn="tl">
                    <a:srgbClr val="000000">
                      <a:alpha val="43137"/>
                    </a:srgbClr>
                  </a:outerShdw>
                </a:effectLst>
                <a:latin typeface="Baskerville Old Face" pitchFamily="18" charset="0"/>
                <a:cs typeface="Arial" pitchFamily="34" charset="0"/>
              </a:rPr>
              <a:t>Interventions</a:t>
            </a:r>
            <a:endParaRPr lang="en-US" sz="3200" b="1" dirty="0">
              <a:ln w="10541" cmpd="sng">
                <a:solidFill>
                  <a:srgbClr val="003300"/>
                </a:solidFill>
                <a:prstDash val="solid"/>
              </a:ln>
              <a:solidFill>
                <a:srgbClr val="003300"/>
              </a:solidFill>
              <a:effectLst>
                <a:outerShdw blurRad="38100" dist="38100" dir="2700000" algn="tl">
                  <a:srgbClr val="000000">
                    <a:alpha val="43137"/>
                  </a:srgbClr>
                </a:outerShdw>
              </a:effectLst>
              <a:latin typeface="Baskerville Old Face" pitchFamily="18" charset="0"/>
              <a:cs typeface="Arial" pitchFamily="34" charset="0"/>
            </a:endParaRPr>
          </a:p>
        </p:txBody>
      </p:sp>
      <p:sp>
        <p:nvSpPr>
          <p:cNvPr id="3" name="Freeform 6"/>
          <p:cNvSpPr>
            <a:spLocks/>
          </p:cNvSpPr>
          <p:nvPr/>
        </p:nvSpPr>
        <p:spPr bwMode="auto">
          <a:xfrm>
            <a:off x="0" y="0"/>
            <a:ext cx="9144000" cy="6858000"/>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lIns="91429" tIns="45714" rIns="91429" bIns="45714"/>
          <a:lstStyle/>
          <a:p>
            <a:pPr>
              <a:defRPr/>
            </a:pPr>
            <a:endParaRPr lang="en-US" dirty="0">
              <a:cs typeface="+mn-cs"/>
            </a:endParaRPr>
          </a:p>
        </p:txBody>
      </p:sp>
      <p:grpSp>
        <p:nvGrpSpPr>
          <p:cNvPr id="2" name="Group 26"/>
          <p:cNvGrpSpPr>
            <a:grpSpLocks noChangeAspect="1"/>
          </p:cNvGrpSpPr>
          <p:nvPr/>
        </p:nvGrpSpPr>
        <p:grpSpPr bwMode="auto">
          <a:xfrm>
            <a:off x="685800" y="228600"/>
            <a:ext cx="457200" cy="990600"/>
            <a:chOff x="2526619" y="3231420"/>
            <a:chExt cx="1325880" cy="2447151"/>
          </a:xfrm>
        </p:grpSpPr>
        <p:sp>
          <p:nvSpPr>
            <p:cNvPr id="6" name="Rounded Rectangle 5"/>
            <p:cNvSpPr/>
            <p:nvPr/>
          </p:nvSpPr>
          <p:spPr>
            <a:xfrm>
              <a:off x="2526619" y="4539657"/>
              <a:ext cx="1325880" cy="1138914"/>
            </a:xfrm>
            <a:prstGeom prst="roundRect">
              <a:avLst>
                <a:gd name="adj" fmla="val 5138"/>
              </a:avLst>
            </a:prstGeom>
            <a:solidFill>
              <a:srgbClr val="C11D07"/>
            </a:solidFill>
            <a:ln>
              <a:noFill/>
            </a:ln>
            <a:effectLst>
              <a:outerShdw blurRad="317500" dist="38100" dir="5400000" algn="t" rotWithShape="0">
                <a:prstClr val="black">
                  <a:alpha val="65000"/>
                </a:prstClr>
              </a:outerShdw>
            </a:effectLst>
            <a:scene3d>
              <a:camera prst="perspectiveRelaxed" fov="7200000">
                <a:rot lat="17673596" lon="0" rev="0"/>
              </a:camera>
              <a:lightRig rig="threePt" dir="t">
                <a:rot lat="0" lon="0" rev="10200000"/>
              </a:lightRig>
            </a:scene3d>
            <a:sp3d extrusionH="38100" prstMaterial="plastic">
              <a:bevelT w="50800" h="50800"/>
            </a:sp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7" name="Isosceles Triangle 35"/>
            <p:cNvSpPr/>
            <p:nvPr/>
          </p:nvSpPr>
          <p:spPr>
            <a:xfrm>
              <a:off x="2701879" y="3231420"/>
              <a:ext cx="975360" cy="2069621"/>
            </a:xfrm>
            <a:custGeom>
              <a:avLst/>
              <a:gdLst>
                <a:gd name="connsiteX0" fmla="*/ 509840 w 975360"/>
                <a:gd name="connsiteY0" fmla="*/ 792 h 2069621"/>
                <a:gd name="connsiteX1" fmla="*/ 563039 w 975360"/>
                <a:gd name="connsiteY1" fmla="*/ 10265 h 2069621"/>
                <a:gd name="connsiteX2" fmla="*/ 975360 w 975360"/>
                <a:gd name="connsiteY2" fmla="*/ 1885811 h 2069621"/>
                <a:gd name="connsiteX3" fmla="*/ 487880 w 975360"/>
                <a:gd name="connsiteY3" fmla="*/ 2069621 h 2069621"/>
                <a:gd name="connsiteX4" fmla="*/ 400 w 975360"/>
                <a:gd name="connsiteY4" fmla="*/ 1885811 h 2069621"/>
                <a:gd name="connsiteX5" fmla="*/ 447 w 975360"/>
                <a:gd name="connsiteY5" fmla="*/ 1885602 h 2069621"/>
                <a:gd name="connsiteX6" fmla="*/ 0 w 975360"/>
                <a:gd name="connsiteY6" fmla="*/ 1885602 h 2069621"/>
                <a:gd name="connsiteX7" fmla="*/ 410486 w 975360"/>
                <a:gd name="connsiteY7" fmla="*/ 8836 h 2069621"/>
                <a:gd name="connsiteX8" fmla="*/ 509840 w 975360"/>
                <a:gd name="connsiteY8" fmla="*/ 792 h 206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 h="2069621">
                  <a:moveTo>
                    <a:pt x="509840" y="792"/>
                  </a:moveTo>
                  <a:cubicBezTo>
                    <a:pt x="527756" y="1978"/>
                    <a:pt x="545585" y="4458"/>
                    <a:pt x="563039" y="10265"/>
                  </a:cubicBezTo>
                  <a:lnTo>
                    <a:pt x="975360" y="1885811"/>
                  </a:lnTo>
                  <a:cubicBezTo>
                    <a:pt x="975360" y="2008368"/>
                    <a:pt x="757108" y="2069621"/>
                    <a:pt x="487880" y="2069621"/>
                  </a:cubicBezTo>
                  <a:cubicBezTo>
                    <a:pt x="218652" y="2069621"/>
                    <a:pt x="400" y="2008368"/>
                    <a:pt x="400" y="1885811"/>
                  </a:cubicBezTo>
                  <a:cubicBezTo>
                    <a:pt x="416" y="1885741"/>
                    <a:pt x="431" y="1885671"/>
                    <a:pt x="447" y="1885602"/>
                  </a:cubicBezTo>
                  <a:lnTo>
                    <a:pt x="0" y="1885602"/>
                  </a:lnTo>
                  <a:lnTo>
                    <a:pt x="410486" y="8836"/>
                  </a:lnTo>
                  <a:cubicBezTo>
                    <a:pt x="444336" y="757"/>
                    <a:pt x="477232" y="-1367"/>
                    <a:pt x="509840" y="792"/>
                  </a:cubicBezTo>
                  <a:close/>
                </a:path>
              </a:pathLst>
            </a:custGeom>
            <a:gradFill>
              <a:gsLst>
                <a:gs pos="0">
                  <a:srgbClr val="F82306"/>
                </a:gs>
                <a:gs pos="100000">
                  <a:srgbClr val="A01704"/>
                </a:gs>
                <a:gs pos="40000">
                  <a:srgbClr val="F83B22"/>
                </a:gs>
              </a:gsLst>
              <a:lin ang="240000" scaled="0"/>
            </a:gradFill>
            <a:ln>
              <a:noFill/>
            </a:ln>
            <a:effectLst>
              <a:innerShdw blurRad="317500" dist="50800" dir="3000000">
                <a:prstClr val="black">
                  <a:alpha val="35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8" name="Isosceles Triangle 35"/>
            <p:cNvSpPr/>
            <p:nvPr/>
          </p:nvSpPr>
          <p:spPr>
            <a:xfrm>
              <a:off x="2752204" y="4525586"/>
              <a:ext cx="860900" cy="384328"/>
            </a:xfrm>
            <a:custGeom>
              <a:avLst/>
              <a:gdLst/>
              <a:ahLst/>
              <a:cxnLst/>
              <a:rect l="l" t="t" r="r" b="b"/>
              <a:pathLst>
                <a:path w="860697" h="384360">
                  <a:moveTo>
                    <a:pt x="70995" y="0"/>
                  </a:moveTo>
                  <a:cubicBezTo>
                    <a:pt x="181101" y="30977"/>
                    <a:pt x="302713" y="47879"/>
                    <a:pt x="430508" y="47879"/>
                  </a:cubicBezTo>
                  <a:cubicBezTo>
                    <a:pt x="558047" y="47879"/>
                    <a:pt x="679426" y="31045"/>
                    <a:pt x="789368" y="226"/>
                  </a:cubicBezTo>
                  <a:lnTo>
                    <a:pt x="860697" y="324684"/>
                  </a:lnTo>
                  <a:cubicBezTo>
                    <a:pt x="727135" y="363624"/>
                    <a:pt x="582050" y="384360"/>
                    <a:pt x="430508" y="384360"/>
                  </a:cubicBezTo>
                  <a:cubicBezTo>
                    <a:pt x="278845" y="384360"/>
                    <a:pt x="133651" y="363591"/>
                    <a:pt x="0" y="324596"/>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Isosceles Triangle 35"/>
            <p:cNvSpPr/>
            <p:nvPr/>
          </p:nvSpPr>
          <p:spPr>
            <a:xfrm>
              <a:off x="2881109" y="3953016"/>
              <a:ext cx="603090" cy="352954"/>
            </a:xfrm>
            <a:custGeom>
              <a:avLst/>
              <a:gdLst/>
              <a:ahLst/>
              <a:cxnLst/>
              <a:rect l="l" t="t" r="r" b="b"/>
              <a:pathLst>
                <a:path w="603182" h="353398">
                  <a:moveTo>
                    <a:pt x="68157" y="0"/>
                  </a:moveTo>
                  <a:cubicBezTo>
                    <a:pt x="141180" y="21147"/>
                    <a:pt x="220051" y="31240"/>
                    <a:pt x="302056" y="31240"/>
                  </a:cubicBezTo>
                  <a:cubicBezTo>
                    <a:pt x="383587" y="31240"/>
                    <a:pt x="462020" y="21263"/>
                    <a:pt x="534675" y="299"/>
                  </a:cubicBezTo>
                  <a:lnTo>
                    <a:pt x="603182" y="311919"/>
                  </a:lnTo>
                  <a:cubicBezTo>
                    <a:pt x="508278" y="338955"/>
                    <a:pt x="407075" y="353398"/>
                    <a:pt x="302056" y="353398"/>
                  </a:cubicBezTo>
                  <a:cubicBezTo>
                    <a:pt x="196690" y="353398"/>
                    <a:pt x="95166" y="338859"/>
                    <a:pt x="0" y="311618"/>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Isosceles Triangle 35"/>
            <p:cNvSpPr/>
            <p:nvPr/>
          </p:nvSpPr>
          <p:spPr>
            <a:xfrm>
              <a:off x="3005409" y="3431429"/>
              <a:ext cx="354490" cy="282364"/>
            </a:xfrm>
            <a:custGeom>
              <a:avLst/>
              <a:gdLst/>
              <a:ahLst/>
              <a:cxnLst/>
              <a:rect l="l" t="t" r="r" b="b"/>
              <a:pathLst>
                <a:path w="353718" h="280374">
                  <a:moveTo>
                    <a:pt x="56505" y="0"/>
                  </a:moveTo>
                  <a:cubicBezTo>
                    <a:pt x="95458" y="7520"/>
                    <a:pt x="136018" y="11189"/>
                    <a:pt x="177626" y="11189"/>
                  </a:cubicBezTo>
                  <a:cubicBezTo>
                    <a:pt x="218579" y="11189"/>
                    <a:pt x="258515" y="7635"/>
                    <a:pt x="296925" y="462"/>
                  </a:cubicBezTo>
                  <a:lnTo>
                    <a:pt x="353718" y="258800"/>
                  </a:lnTo>
                  <a:cubicBezTo>
                    <a:pt x="297487" y="273547"/>
                    <a:pt x="238387" y="280374"/>
                    <a:pt x="177626" y="280374"/>
                  </a:cubicBezTo>
                  <a:cubicBezTo>
                    <a:pt x="116307" y="280374"/>
                    <a:pt x="56679" y="273421"/>
                    <a:pt x="0" y="258343"/>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Isosceles Triangle 35"/>
            <p:cNvSpPr/>
            <p:nvPr/>
          </p:nvSpPr>
          <p:spPr>
            <a:xfrm>
              <a:off x="2793636" y="3231420"/>
              <a:ext cx="377508" cy="2058902"/>
            </a:xfrm>
            <a:custGeom>
              <a:avLst/>
              <a:gdLst/>
              <a:ahLst/>
              <a:cxnLst/>
              <a:rect l="l" t="t" r="r" b="b"/>
              <a:pathLst>
                <a:path w="378767" h="2058550">
                  <a:moveTo>
                    <a:pt x="378767" y="0"/>
                  </a:moveTo>
                  <a:lnTo>
                    <a:pt x="221834" y="2058550"/>
                  </a:lnTo>
                  <a:cubicBezTo>
                    <a:pt x="131841" y="2048309"/>
                    <a:pt x="54775" y="2028807"/>
                    <a:pt x="0" y="1999947"/>
                  </a:cubicBezTo>
                  <a:lnTo>
                    <a:pt x="259148" y="285117"/>
                  </a:lnTo>
                  <a:lnTo>
                    <a:pt x="319782" y="7894"/>
                  </a:lnTo>
                  <a:cubicBezTo>
                    <a:pt x="339721" y="3135"/>
                    <a:pt x="359328" y="443"/>
                    <a:pt x="378767" y="0"/>
                  </a:cubicBez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12" name="Isosceles Triangle 35"/>
            <p:cNvSpPr/>
            <p:nvPr/>
          </p:nvSpPr>
          <p:spPr>
            <a:xfrm>
              <a:off x="3083674" y="3231420"/>
              <a:ext cx="151922" cy="2070666"/>
            </a:xfrm>
            <a:custGeom>
              <a:avLst/>
              <a:gdLst/>
              <a:ahLst/>
              <a:cxnLst/>
              <a:rect l="l" t="t" r="r" b="b"/>
              <a:pathLst>
                <a:path w="153711" h="2068782">
                  <a:moveTo>
                    <a:pt x="117624" y="0"/>
                  </a:moveTo>
                  <a:lnTo>
                    <a:pt x="153711" y="2067454"/>
                  </a:lnTo>
                  <a:cubicBezTo>
                    <a:pt x="138761" y="2068584"/>
                    <a:pt x="123595" y="2068782"/>
                    <a:pt x="108264" y="2068782"/>
                  </a:cubicBezTo>
                  <a:cubicBezTo>
                    <a:pt x="71048" y="2068782"/>
                    <a:pt x="34806" y="2067612"/>
                    <a:pt x="0" y="2064968"/>
                  </a:cubicBezTo>
                  <a:lnTo>
                    <a:pt x="100882" y="62"/>
                  </a:ln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grpSp>
      <p:sp>
        <p:nvSpPr>
          <p:cNvPr id="13" name="TextBox 12"/>
          <p:cNvSpPr txBox="1"/>
          <p:nvPr/>
        </p:nvSpPr>
        <p:spPr>
          <a:xfrm>
            <a:off x="1143000" y="304800"/>
            <a:ext cx="3581400" cy="646319"/>
          </a:xfrm>
          <a:prstGeom prst="rect">
            <a:avLst/>
          </a:prstGeom>
          <a:solidFill>
            <a:schemeClr val="lt1"/>
          </a:solidFill>
          <a:ln>
            <a:solidFill>
              <a:srgbClr val="00B050"/>
            </a:solidFill>
          </a:ln>
        </p:spPr>
        <p:style>
          <a:lnRef idx="2">
            <a:schemeClr val="accent6"/>
          </a:lnRef>
          <a:fillRef idx="1">
            <a:schemeClr val="lt1"/>
          </a:fillRef>
          <a:effectRef idx="0">
            <a:schemeClr val="accent6"/>
          </a:effectRef>
          <a:fontRef idx="minor">
            <a:schemeClr val="dk1"/>
          </a:fontRef>
        </p:style>
        <p:txBody>
          <a:bodyPr lIns="91429" tIns="45714" rIns="91429" bIns="45714">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defRPr/>
            </a:pPr>
            <a:r>
              <a:rPr lang="en-US" sz="1800" i="1" dirty="0" smtClean="0">
                <a:solidFill>
                  <a:schemeClr val="tx1"/>
                </a:solidFill>
                <a:latin typeface="Arial Narrow" pitchFamily="34" charset="0"/>
              </a:rPr>
              <a:t>Improve quality and availability of planting materials</a:t>
            </a:r>
          </a:p>
        </p:txBody>
      </p:sp>
      <p:grpSp>
        <p:nvGrpSpPr>
          <p:cNvPr id="5" name="Group 26"/>
          <p:cNvGrpSpPr>
            <a:grpSpLocks noChangeAspect="1"/>
          </p:cNvGrpSpPr>
          <p:nvPr/>
        </p:nvGrpSpPr>
        <p:grpSpPr bwMode="auto">
          <a:xfrm>
            <a:off x="4191000" y="3733800"/>
            <a:ext cx="609600" cy="1143000"/>
            <a:chOff x="2526619" y="3231420"/>
            <a:chExt cx="1325880" cy="2447151"/>
          </a:xfrm>
        </p:grpSpPr>
        <p:sp>
          <p:nvSpPr>
            <p:cNvPr id="15" name="Rounded Rectangle 14"/>
            <p:cNvSpPr/>
            <p:nvPr/>
          </p:nvSpPr>
          <p:spPr>
            <a:xfrm>
              <a:off x="2526619" y="4539657"/>
              <a:ext cx="1325880" cy="1138914"/>
            </a:xfrm>
            <a:prstGeom prst="roundRect">
              <a:avLst>
                <a:gd name="adj" fmla="val 5138"/>
              </a:avLst>
            </a:prstGeom>
            <a:solidFill>
              <a:srgbClr val="C11D07"/>
            </a:solidFill>
            <a:ln>
              <a:noFill/>
            </a:ln>
            <a:effectLst>
              <a:outerShdw blurRad="317500" dist="38100" dir="5400000" algn="t" rotWithShape="0">
                <a:prstClr val="black">
                  <a:alpha val="65000"/>
                </a:prstClr>
              </a:outerShdw>
            </a:effectLst>
            <a:scene3d>
              <a:camera prst="perspectiveRelaxed" fov="7200000">
                <a:rot lat="17673596" lon="0" rev="0"/>
              </a:camera>
              <a:lightRig rig="threePt" dir="t">
                <a:rot lat="0" lon="0" rev="10200000"/>
              </a:lightRig>
            </a:scene3d>
            <a:sp3d extrusionH="38100" prstMaterial="plastic">
              <a:bevelT w="50800" h="50800"/>
            </a:sp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16" name="Isosceles Triangle 35"/>
            <p:cNvSpPr/>
            <p:nvPr/>
          </p:nvSpPr>
          <p:spPr>
            <a:xfrm>
              <a:off x="2701879" y="3231420"/>
              <a:ext cx="975360" cy="2069621"/>
            </a:xfrm>
            <a:custGeom>
              <a:avLst/>
              <a:gdLst>
                <a:gd name="connsiteX0" fmla="*/ 509840 w 975360"/>
                <a:gd name="connsiteY0" fmla="*/ 792 h 2069621"/>
                <a:gd name="connsiteX1" fmla="*/ 563039 w 975360"/>
                <a:gd name="connsiteY1" fmla="*/ 10265 h 2069621"/>
                <a:gd name="connsiteX2" fmla="*/ 975360 w 975360"/>
                <a:gd name="connsiteY2" fmla="*/ 1885811 h 2069621"/>
                <a:gd name="connsiteX3" fmla="*/ 487880 w 975360"/>
                <a:gd name="connsiteY3" fmla="*/ 2069621 h 2069621"/>
                <a:gd name="connsiteX4" fmla="*/ 400 w 975360"/>
                <a:gd name="connsiteY4" fmla="*/ 1885811 h 2069621"/>
                <a:gd name="connsiteX5" fmla="*/ 447 w 975360"/>
                <a:gd name="connsiteY5" fmla="*/ 1885602 h 2069621"/>
                <a:gd name="connsiteX6" fmla="*/ 0 w 975360"/>
                <a:gd name="connsiteY6" fmla="*/ 1885602 h 2069621"/>
                <a:gd name="connsiteX7" fmla="*/ 410486 w 975360"/>
                <a:gd name="connsiteY7" fmla="*/ 8836 h 2069621"/>
                <a:gd name="connsiteX8" fmla="*/ 509840 w 975360"/>
                <a:gd name="connsiteY8" fmla="*/ 792 h 206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 h="2069621">
                  <a:moveTo>
                    <a:pt x="509840" y="792"/>
                  </a:moveTo>
                  <a:cubicBezTo>
                    <a:pt x="527756" y="1978"/>
                    <a:pt x="545585" y="4458"/>
                    <a:pt x="563039" y="10265"/>
                  </a:cubicBezTo>
                  <a:lnTo>
                    <a:pt x="975360" y="1885811"/>
                  </a:lnTo>
                  <a:cubicBezTo>
                    <a:pt x="975360" y="2008368"/>
                    <a:pt x="757108" y="2069621"/>
                    <a:pt x="487880" y="2069621"/>
                  </a:cubicBezTo>
                  <a:cubicBezTo>
                    <a:pt x="218652" y="2069621"/>
                    <a:pt x="400" y="2008368"/>
                    <a:pt x="400" y="1885811"/>
                  </a:cubicBezTo>
                  <a:cubicBezTo>
                    <a:pt x="416" y="1885741"/>
                    <a:pt x="431" y="1885671"/>
                    <a:pt x="447" y="1885602"/>
                  </a:cubicBezTo>
                  <a:lnTo>
                    <a:pt x="0" y="1885602"/>
                  </a:lnTo>
                  <a:lnTo>
                    <a:pt x="410486" y="8836"/>
                  </a:lnTo>
                  <a:cubicBezTo>
                    <a:pt x="444336" y="757"/>
                    <a:pt x="477232" y="-1367"/>
                    <a:pt x="509840" y="792"/>
                  </a:cubicBezTo>
                  <a:close/>
                </a:path>
              </a:pathLst>
            </a:custGeom>
            <a:gradFill>
              <a:gsLst>
                <a:gs pos="0">
                  <a:srgbClr val="F82306"/>
                </a:gs>
                <a:gs pos="100000">
                  <a:srgbClr val="A01704"/>
                </a:gs>
                <a:gs pos="40000">
                  <a:srgbClr val="F83B22"/>
                </a:gs>
              </a:gsLst>
              <a:lin ang="240000" scaled="0"/>
            </a:gradFill>
            <a:ln>
              <a:noFill/>
            </a:ln>
            <a:effectLst>
              <a:innerShdw blurRad="317500" dist="50800" dir="3000000">
                <a:prstClr val="black">
                  <a:alpha val="35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17" name="Isosceles Triangle 35"/>
            <p:cNvSpPr/>
            <p:nvPr/>
          </p:nvSpPr>
          <p:spPr>
            <a:xfrm>
              <a:off x="2752204" y="4525586"/>
              <a:ext cx="860900" cy="384328"/>
            </a:xfrm>
            <a:custGeom>
              <a:avLst/>
              <a:gdLst/>
              <a:ahLst/>
              <a:cxnLst/>
              <a:rect l="l" t="t" r="r" b="b"/>
              <a:pathLst>
                <a:path w="860697" h="384360">
                  <a:moveTo>
                    <a:pt x="70995" y="0"/>
                  </a:moveTo>
                  <a:cubicBezTo>
                    <a:pt x="181101" y="30977"/>
                    <a:pt x="302713" y="47879"/>
                    <a:pt x="430508" y="47879"/>
                  </a:cubicBezTo>
                  <a:cubicBezTo>
                    <a:pt x="558047" y="47879"/>
                    <a:pt x="679426" y="31045"/>
                    <a:pt x="789368" y="226"/>
                  </a:cubicBezTo>
                  <a:lnTo>
                    <a:pt x="860697" y="324684"/>
                  </a:lnTo>
                  <a:cubicBezTo>
                    <a:pt x="727135" y="363624"/>
                    <a:pt x="582050" y="384360"/>
                    <a:pt x="430508" y="384360"/>
                  </a:cubicBezTo>
                  <a:cubicBezTo>
                    <a:pt x="278845" y="384360"/>
                    <a:pt x="133651" y="363591"/>
                    <a:pt x="0" y="324596"/>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Isosceles Triangle 35"/>
            <p:cNvSpPr/>
            <p:nvPr/>
          </p:nvSpPr>
          <p:spPr>
            <a:xfrm>
              <a:off x="2881109" y="3953016"/>
              <a:ext cx="603090" cy="352954"/>
            </a:xfrm>
            <a:custGeom>
              <a:avLst/>
              <a:gdLst/>
              <a:ahLst/>
              <a:cxnLst/>
              <a:rect l="l" t="t" r="r" b="b"/>
              <a:pathLst>
                <a:path w="603182" h="353398">
                  <a:moveTo>
                    <a:pt x="68157" y="0"/>
                  </a:moveTo>
                  <a:cubicBezTo>
                    <a:pt x="141180" y="21147"/>
                    <a:pt x="220051" y="31240"/>
                    <a:pt x="302056" y="31240"/>
                  </a:cubicBezTo>
                  <a:cubicBezTo>
                    <a:pt x="383587" y="31240"/>
                    <a:pt x="462020" y="21263"/>
                    <a:pt x="534675" y="299"/>
                  </a:cubicBezTo>
                  <a:lnTo>
                    <a:pt x="603182" y="311919"/>
                  </a:lnTo>
                  <a:cubicBezTo>
                    <a:pt x="508278" y="338955"/>
                    <a:pt x="407075" y="353398"/>
                    <a:pt x="302056" y="353398"/>
                  </a:cubicBezTo>
                  <a:cubicBezTo>
                    <a:pt x="196690" y="353398"/>
                    <a:pt x="95166" y="338859"/>
                    <a:pt x="0" y="311618"/>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Isosceles Triangle 35"/>
            <p:cNvSpPr/>
            <p:nvPr/>
          </p:nvSpPr>
          <p:spPr>
            <a:xfrm>
              <a:off x="3005409" y="3431429"/>
              <a:ext cx="354490" cy="282364"/>
            </a:xfrm>
            <a:custGeom>
              <a:avLst/>
              <a:gdLst/>
              <a:ahLst/>
              <a:cxnLst/>
              <a:rect l="l" t="t" r="r" b="b"/>
              <a:pathLst>
                <a:path w="353718" h="280374">
                  <a:moveTo>
                    <a:pt x="56505" y="0"/>
                  </a:moveTo>
                  <a:cubicBezTo>
                    <a:pt x="95458" y="7520"/>
                    <a:pt x="136018" y="11189"/>
                    <a:pt x="177626" y="11189"/>
                  </a:cubicBezTo>
                  <a:cubicBezTo>
                    <a:pt x="218579" y="11189"/>
                    <a:pt x="258515" y="7635"/>
                    <a:pt x="296925" y="462"/>
                  </a:cubicBezTo>
                  <a:lnTo>
                    <a:pt x="353718" y="258800"/>
                  </a:lnTo>
                  <a:cubicBezTo>
                    <a:pt x="297487" y="273547"/>
                    <a:pt x="238387" y="280374"/>
                    <a:pt x="177626" y="280374"/>
                  </a:cubicBezTo>
                  <a:cubicBezTo>
                    <a:pt x="116307" y="280374"/>
                    <a:pt x="56679" y="273421"/>
                    <a:pt x="0" y="258343"/>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Isosceles Triangle 35"/>
            <p:cNvSpPr/>
            <p:nvPr/>
          </p:nvSpPr>
          <p:spPr>
            <a:xfrm>
              <a:off x="2793636" y="3231420"/>
              <a:ext cx="377508" cy="2058902"/>
            </a:xfrm>
            <a:custGeom>
              <a:avLst/>
              <a:gdLst/>
              <a:ahLst/>
              <a:cxnLst/>
              <a:rect l="l" t="t" r="r" b="b"/>
              <a:pathLst>
                <a:path w="378767" h="2058550">
                  <a:moveTo>
                    <a:pt x="378767" y="0"/>
                  </a:moveTo>
                  <a:lnTo>
                    <a:pt x="221834" y="2058550"/>
                  </a:lnTo>
                  <a:cubicBezTo>
                    <a:pt x="131841" y="2048309"/>
                    <a:pt x="54775" y="2028807"/>
                    <a:pt x="0" y="1999947"/>
                  </a:cubicBezTo>
                  <a:lnTo>
                    <a:pt x="259148" y="285117"/>
                  </a:lnTo>
                  <a:lnTo>
                    <a:pt x="319782" y="7894"/>
                  </a:lnTo>
                  <a:cubicBezTo>
                    <a:pt x="339721" y="3135"/>
                    <a:pt x="359328" y="443"/>
                    <a:pt x="378767" y="0"/>
                  </a:cubicBez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21" name="Isosceles Triangle 35"/>
            <p:cNvSpPr/>
            <p:nvPr/>
          </p:nvSpPr>
          <p:spPr>
            <a:xfrm>
              <a:off x="3083674" y="3231420"/>
              <a:ext cx="151922" cy="2070666"/>
            </a:xfrm>
            <a:custGeom>
              <a:avLst/>
              <a:gdLst/>
              <a:ahLst/>
              <a:cxnLst/>
              <a:rect l="l" t="t" r="r" b="b"/>
              <a:pathLst>
                <a:path w="153711" h="2068782">
                  <a:moveTo>
                    <a:pt x="117624" y="0"/>
                  </a:moveTo>
                  <a:lnTo>
                    <a:pt x="153711" y="2067454"/>
                  </a:lnTo>
                  <a:cubicBezTo>
                    <a:pt x="138761" y="2068584"/>
                    <a:pt x="123595" y="2068782"/>
                    <a:pt x="108264" y="2068782"/>
                  </a:cubicBezTo>
                  <a:cubicBezTo>
                    <a:pt x="71048" y="2068782"/>
                    <a:pt x="34806" y="2067612"/>
                    <a:pt x="0" y="2064968"/>
                  </a:cubicBezTo>
                  <a:lnTo>
                    <a:pt x="100882" y="62"/>
                  </a:ln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grpSp>
      <p:sp>
        <p:nvSpPr>
          <p:cNvPr id="22" name="TextBox 21"/>
          <p:cNvSpPr txBox="1"/>
          <p:nvPr/>
        </p:nvSpPr>
        <p:spPr>
          <a:xfrm>
            <a:off x="304800" y="4108859"/>
            <a:ext cx="3886200" cy="615541"/>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wrap="square" lIns="91429" tIns="45714" rIns="91429" bIns="45714">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defRPr/>
            </a:pPr>
            <a:r>
              <a:rPr lang="en-US" sz="1700" i="1" dirty="0" smtClean="0">
                <a:solidFill>
                  <a:schemeClr val="tx1"/>
                </a:solidFill>
                <a:latin typeface="Arial Narrow" pitchFamily="34" charset="0"/>
              </a:rPr>
              <a:t>Provision of production equipment and machineries and establishment of facilities </a:t>
            </a:r>
          </a:p>
        </p:txBody>
      </p:sp>
      <p:sp>
        <p:nvSpPr>
          <p:cNvPr id="23" name="TextBox 22"/>
          <p:cNvSpPr txBox="1"/>
          <p:nvPr/>
        </p:nvSpPr>
        <p:spPr>
          <a:xfrm>
            <a:off x="3505200" y="5638800"/>
            <a:ext cx="3657600" cy="646319"/>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wrap="square" lIns="91429" tIns="45714" rIns="91429" bIns="45714">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defRPr/>
            </a:pPr>
            <a:r>
              <a:rPr lang="en-US" sz="1800" i="1" dirty="0" smtClean="0">
                <a:solidFill>
                  <a:schemeClr val="tx1"/>
                </a:solidFill>
                <a:latin typeface="Arial Narrow" pitchFamily="34" charset="0"/>
              </a:rPr>
              <a:t>Improve research, development and extension services</a:t>
            </a:r>
            <a:endParaRPr lang="en-US" sz="1800" i="1" dirty="0">
              <a:solidFill>
                <a:schemeClr val="tx1"/>
              </a:solidFill>
              <a:latin typeface="Arial Narrow" pitchFamily="34" charset="0"/>
            </a:endParaRPr>
          </a:p>
        </p:txBody>
      </p:sp>
      <p:grpSp>
        <p:nvGrpSpPr>
          <p:cNvPr id="14" name="Group 37"/>
          <p:cNvGrpSpPr>
            <a:grpSpLocks noChangeAspect="1"/>
          </p:cNvGrpSpPr>
          <p:nvPr/>
        </p:nvGrpSpPr>
        <p:grpSpPr bwMode="auto">
          <a:xfrm>
            <a:off x="2895600" y="5410200"/>
            <a:ext cx="685800" cy="1143000"/>
            <a:chOff x="2526619" y="3231420"/>
            <a:chExt cx="1325880" cy="2447151"/>
          </a:xfrm>
        </p:grpSpPr>
        <p:sp>
          <p:nvSpPr>
            <p:cNvPr id="25" name="Rounded Rectangle 24"/>
            <p:cNvSpPr/>
            <p:nvPr/>
          </p:nvSpPr>
          <p:spPr>
            <a:xfrm>
              <a:off x="2526619" y="4539657"/>
              <a:ext cx="1325880" cy="1138914"/>
            </a:xfrm>
            <a:prstGeom prst="roundRect">
              <a:avLst>
                <a:gd name="adj" fmla="val 5138"/>
              </a:avLst>
            </a:prstGeom>
            <a:solidFill>
              <a:srgbClr val="C11D07"/>
            </a:solidFill>
            <a:ln>
              <a:noFill/>
            </a:ln>
            <a:effectLst>
              <a:outerShdw blurRad="317500" dist="38100" dir="5400000" algn="t" rotWithShape="0">
                <a:prstClr val="black">
                  <a:alpha val="65000"/>
                </a:prstClr>
              </a:outerShdw>
            </a:effectLst>
            <a:scene3d>
              <a:camera prst="perspectiveRelaxed" fov="7200000">
                <a:rot lat="17673596" lon="0" rev="0"/>
              </a:camera>
              <a:lightRig rig="threePt" dir="t">
                <a:rot lat="0" lon="0" rev="10200000"/>
              </a:lightRig>
            </a:scene3d>
            <a:sp3d extrusionH="38100" prstMaterial="plastic">
              <a:bevelT w="50800" h="50800"/>
            </a:sp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26" name="Isosceles Triangle 35"/>
            <p:cNvSpPr/>
            <p:nvPr/>
          </p:nvSpPr>
          <p:spPr>
            <a:xfrm>
              <a:off x="2701879" y="3231420"/>
              <a:ext cx="975360" cy="2069621"/>
            </a:xfrm>
            <a:custGeom>
              <a:avLst/>
              <a:gdLst>
                <a:gd name="connsiteX0" fmla="*/ 509840 w 975360"/>
                <a:gd name="connsiteY0" fmla="*/ 792 h 2069621"/>
                <a:gd name="connsiteX1" fmla="*/ 563039 w 975360"/>
                <a:gd name="connsiteY1" fmla="*/ 10265 h 2069621"/>
                <a:gd name="connsiteX2" fmla="*/ 975360 w 975360"/>
                <a:gd name="connsiteY2" fmla="*/ 1885811 h 2069621"/>
                <a:gd name="connsiteX3" fmla="*/ 487880 w 975360"/>
                <a:gd name="connsiteY3" fmla="*/ 2069621 h 2069621"/>
                <a:gd name="connsiteX4" fmla="*/ 400 w 975360"/>
                <a:gd name="connsiteY4" fmla="*/ 1885811 h 2069621"/>
                <a:gd name="connsiteX5" fmla="*/ 447 w 975360"/>
                <a:gd name="connsiteY5" fmla="*/ 1885602 h 2069621"/>
                <a:gd name="connsiteX6" fmla="*/ 0 w 975360"/>
                <a:gd name="connsiteY6" fmla="*/ 1885602 h 2069621"/>
                <a:gd name="connsiteX7" fmla="*/ 410486 w 975360"/>
                <a:gd name="connsiteY7" fmla="*/ 8836 h 2069621"/>
                <a:gd name="connsiteX8" fmla="*/ 509840 w 975360"/>
                <a:gd name="connsiteY8" fmla="*/ 792 h 206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 h="2069621">
                  <a:moveTo>
                    <a:pt x="509840" y="792"/>
                  </a:moveTo>
                  <a:cubicBezTo>
                    <a:pt x="527756" y="1978"/>
                    <a:pt x="545585" y="4458"/>
                    <a:pt x="563039" y="10265"/>
                  </a:cubicBezTo>
                  <a:lnTo>
                    <a:pt x="975360" y="1885811"/>
                  </a:lnTo>
                  <a:cubicBezTo>
                    <a:pt x="975360" y="2008368"/>
                    <a:pt x="757108" y="2069621"/>
                    <a:pt x="487880" y="2069621"/>
                  </a:cubicBezTo>
                  <a:cubicBezTo>
                    <a:pt x="218652" y="2069621"/>
                    <a:pt x="400" y="2008368"/>
                    <a:pt x="400" y="1885811"/>
                  </a:cubicBezTo>
                  <a:cubicBezTo>
                    <a:pt x="416" y="1885741"/>
                    <a:pt x="431" y="1885671"/>
                    <a:pt x="447" y="1885602"/>
                  </a:cubicBezTo>
                  <a:lnTo>
                    <a:pt x="0" y="1885602"/>
                  </a:lnTo>
                  <a:lnTo>
                    <a:pt x="410486" y="8836"/>
                  </a:lnTo>
                  <a:cubicBezTo>
                    <a:pt x="444336" y="757"/>
                    <a:pt x="477232" y="-1367"/>
                    <a:pt x="509840" y="792"/>
                  </a:cubicBezTo>
                  <a:close/>
                </a:path>
              </a:pathLst>
            </a:custGeom>
            <a:gradFill>
              <a:gsLst>
                <a:gs pos="0">
                  <a:srgbClr val="F82306"/>
                </a:gs>
                <a:gs pos="100000">
                  <a:srgbClr val="A01704"/>
                </a:gs>
                <a:gs pos="40000">
                  <a:srgbClr val="F83B22"/>
                </a:gs>
              </a:gsLst>
              <a:lin ang="240000" scaled="0"/>
            </a:gradFill>
            <a:ln>
              <a:noFill/>
            </a:ln>
            <a:effectLst>
              <a:innerShdw blurRad="317500" dist="50800" dir="3000000">
                <a:prstClr val="black">
                  <a:alpha val="35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27" name="Isosceles Triangle 35"/>
            <p:cNvSpPr/>
            <p:nvPr/>
          </p:nvSpPr>
          <p:spPr>
            <a:xfrm>
              <a:off x="2753124" y="4524761"/>
              <a:ext cx="861822" cy="383710"/>
            </a:xfrm>
            <a:custGeom>
              <a:avLst/>
              <a:gdLst/>
              <a:ahLst/>
              <a:cxnLst/>
              <a:rect l="l" t="t" r="r" b="b"/>
              <a:pathLst>
                <a:path w="860697" h="384360">
                  <a:moveTo>
                    <a:pt x="70995" y="0"/>
                  </a:moveTo>
                  <a:cubicBezTo>
                    <a:pt x="181101" y="30977"/>
                    <a:pt x="302713" y="47879"/>
                    <a:pt x="430508" y="47879"/>
                  </a:cubicBezTo>
                  <a:cubicBezTo>
                    <a:pt x="558047" y="47879"/>
                    <a:pt x="679426" y="31045"/>
                    <a:pt x="789368" y="226"/>
                  </a:cubicBezTo>
                  <a:lnTo>
                    <a:pt x="860697" y="324684"/>
                  </a:lnTo>
                  <a:cubicBezTo>
                    <a:pt x="727135" y="363624"/>
                    <a:pt x="582050" y="384360"/>
                    <a:pt x="430508" y="384360"/>
                  </a:cubicBezTo>
                  <a:cubicBezTo>
                    <a:pt x="278845" y="384360"/>
                    <a:pt x="133651" y="363591"/>
                    <a:pt x="0" y="324596"/>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Isosceles Triangle 35"/>
            <p:cNvSpPr/>
            <p:nvPr/>
          </p:nvSpPr>
          <p:spPr>
            <a:xfrm>
              <a:off x="2882950" y="3950539"/>
              <a:ext cx="602171" cy="354193"/>
            </a:xfrm>
            <a:custGeom>
              <a:avLst/>
              <a:gdLst/>
              <a:ahLst/>
              <a:cxnLst/>
              <a:rect l="l" t="t" r="r" b="b"/>
              <a:pathLst>
                <a:path w="603182" h="353398">
                  <a:moveTo>
                    <a:pt x="68157" y="0"/>
                  </a:moveTo>
                  <a:cubicBezTo>
                    <a:pt x="141180" y="21147"/>
                    <a:pt x="220051" y="31240"/>
                    <a:pt x="302056" y="31240"/>
                  </a:cubicBezTo>
                  <a:cubicBezTo>
                    <a:pt x="383587" y="31240"/>
                    <a:pt x="462020" y="21263"/>
                    <a:pt x="534675" y="299"/>
                  </a:cubicBezTo>
                  <a:lnTo>
                    <a:pt x="603182" y="311919"/>
                  </a:lnTo>
                  <a:cubicBezTo>
                    <a:pt x="508278" y="338955"/>
                    <a:pt x="407075" y="353398"/>
                    <a:pt x="302056" y="353398"/>
                  </a:cubicBezTo>
                  <a:cubicBezTo>
                    <a:pt x="196690" y="353398"/>
                    <a:pt x="95166" y="338859"/>
                    <a:pt x="0" y="311618"/>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Isosceles Triangle 35"/>
            <p:cNvSpPr/>
            <p:nvPr/>
          </p:nvSpPr>
          <p:spPr>
            <a:xfrm>
              <a:off x="3007251" y="3432667"/>
              <a:ext cx="353568" cy="281744"/>
            </a:xfrm>
            <a:custGeom>
              <a:avLst/>
              <a:gdLst/>
              <a:ahLst/>
              <a:cxnLst/>
              <a:rect l="l" t="t" r="r" b="b"/>
              <a:pathLst>
                <a:path w="353718" h="280374">
                  <a:moveTo>
                    <a:pt x="56505" y="0"/>
                  </a:moveTo>
                  <a:cubicBezTo>
                    <a:pt x="95458" y="7520"/>
                    <a:pt x="136018" y="11189"/>
                    <a:pt x="177626" y="11189"/>
                  </a:cubicBezTo>
                  <a:cubicBezTo>
                    <a:pt x="218579" y="11189"/>
                    <a:pt x="258515" y="7635"/>
                    <a:pt x="296925" y="462"/>
                  </a:cubicBezTo>
                  <a:lnTo>
                    <a:pt x="353718" y="258800"/>
                  </a:lnTo>
                  <a:cubicBezTo>
                    <a:pt x="297487" y="273547"/>
                    <a:pt x="238387" y="280374"/>
                    <a:pt x="177626" y="280374"/>
                  </a:cubicBezTo>
                  <a:cubicBezTo>
                    <a:pt x="116307" y="280374"/>
                    <a:pt x="56679" y="273421"/>
                    <a:pt x="0" y="258343"/>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Isosceles Triangle 35"/>
            <p:cNvSpPr/>
            <p:nvPr/>
          </p:nvSpPr>
          <p:spPr>
            <a:xfrm>
              <a:off x="2791795" y="3231420"/>
              <a:ext cx="378429" cy="2060759"/>
            </a:xfrm>
            <a:custGeom>
              <a:avLst/>
              <a:gdLst/>
              <a:ahLst/>
              <a:cxnLst/>
              <a:rect l="l" t="t" r="r" b="b"/>
              <a:pathLst>
                <a:path w="378767" h="2058550">
                  <a:moveTo>
                    <a:pt x="378767" y="0"/>
                  </a:moveTo>
                  <a:lnTo>
                    <a:pt x="221834" y="2058550"/>
                  </a:lnTo>
                  <a:cubicBezTo>
                    <a:pt x="131841" y="2048309"/>
                    <a:pt x="54775" y="2028807"/>
                    <a:pt x="0" y="1999947"/>
                  </a:cubicBezTo>
                  <a:lnTo>
                    <a:pt x="259148" y="285117"/>
                  </a:lnTo>
                  <a:lnTo>
                    <a:pt x="319782" y="7894"/>
                  </a:lnTo>
                  <a:cubicBezTo>
                    <a:pt x="339721" y="3135"/>
                    <a:pt x="359328" y="443"/>
                    <a:pt x="378767" y="0"/>
                  </a:cubicBez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31" name="Isosceles Triangle 35"/>
            <p:cNvSpPr/>
            <p:nvPr/>
          </p:nvSpPr>
          <p:spPr>
            <a:xfrm>
              <a:off x="3081832" y="3231420"/>
              <a:ext cx="154686" cy="2068809"/>
            </a:xfrm>
            <a:custGeom>
              <a:avLst/>
              <a:gdLst/>
              <a:ahLst/>
              <a:cxnLst/>
              <a:rect l="l" t="t" r="r" b="b"/>
              <a:pathLst>
                <a:path w="153711" h="2068782">
                  <a:moveTo>
                    <a:pt x="117624" y="0"/>
                  </a:moveTo>
                  <a:lnTo>
                    <a:pt x="153711" y="2067454"/>
                  </a:lnTo>
                  <a:cubicBezTo>
                    <a:pt x="138761" y="2068584"/>
                    <a:pt x="123595" y="2068782"/>
                    <a:pt x="108264" y="2068782"/>
                  </a:cubicBezTo>
                  <a:cubicBezTo>
                    <a:pt x="71048" y="2068782"/>
                    <a:pt x="34806" y="2067612"/>
                    <a:pt x="0" y="2064968"/>
                  </a:cubicBezTo>
                  <a:lnTo>
                    <a:pt x="100882" y="62"/>
                  </a:ln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grpSp>
      <p:grpSp>
        <p:nvGrpSpPr>
          <p:cNvPr id="24" name="Group 26"/>
          <p:cNvGrpSpPr>
            <a:grpSpLocks noChangeAspect="1"/>
          </p:cNvGrpSpPr>
          <p:nvPr/>
        </p:nvGrpSpPr>
        <p:grpSpPr bwMode="auto">
          <a:xfrm>
            <a:off x="4724400" y="1219200"/>
            <a:ext cx="457200" cy="990600"/>
            <a:chOff x="2526619" y="3231420"/>
            <a:chExt cx="1325880" cy="2447151"/>
          </a:xfrm>
        </p:grpSpPr>
        <p:sp>
          <p:nvSpPr>
            <p:cNvPr id="33" name="Rounded Rectangle 32"/>
            <p:cNvSpPr/>
            <p:nvPr/>
          </p:nvSpPr>
          <p:spPr>
            <a:xfrm>
              <a:off x="2526619" y="4539657"/>
              <a:ext cx="1325880" cy="1138914"/>
            </a:xfrm>
            <a:prstGeom prst="roundRect">
              <a:avLst>
                <a:gd name="adj" fmla="val 5138"/>
              </a:avLst>
            </a:prstGeom>
            <a:solidFill>
              <a:srgbClr val="C11D07"/>
            </a:solidFill>
            <a:ln>
              <a:noFill/>
            </a:ln>
            <a:effectLst>
              <a:outerShdw blurRad="317500" dist="38100" dir="5400000" algn="t" rotWithShape="0">
                <a:prstClr val="black">
                  <a:alpha val="65000"/>
                </a:prstClr>
              </a:outerShdw>
            </a:effectLst>
            <a:scene3d>
              <a:camera prst="perspectiveRelaxed" fov="7200000">
                <a:rot lat="17673596" lon="0" rev="0"/>
              </a:camera>
              <a:lightRig rig="threePt" dir="t">
                <a:rot lat="0" lon="0" rev="10200000"/>
              </a:lightRig>
            </a:scene3d>
            <a:sp3d extrusionH="38100" prstMaterial="plastic">
              <a:bevelT w="50800" h="50800"/>
            </a:sp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34" name="Isosceles Triangle 35"/>
            <p:cNvSpPr/>
            <p:nvPr/>
          </p:nvSpPr>
          <p:spPr>
            <a:xfrm>
              <a:off x="2701879" y="3231420"/>
              <a:ext cx="975360" cy="2069621"/>
            </a:xfrm>
            <a:custGeom>
              <a:avLst/>
              <a:gdLst>
                <a:gd name="connsiteX0" fmla="*/ 509840 w 975360"/>
                <a:gd name="connsiteY0" fmla="*/ 792 h 2069621"/>
                <a:gd name="connsiteX1" fmla="*/ 563039 w 975360"/>
                <a:gd name="connsiteY1" fmla="*/ 10265 h 2069621"/>
                <a:gd name="connsiteX2" fmla="*/ 975360 w 975360"/>
                <a:gd name="connsiteY2" fmla="*/ 1885811 h 2069621"/>
                <a:gd name="connsiteX3" fmla="*/ 487880 w 975360"/>
                <a:gd name="connsiteY3" fmla="*/ 2069621 h 2069621"/>
                <a:gd name="connsiteX4" fmla="*/ 400 w 975360"/>
                <a:gd name="connsiteY4" fmla="*/ 1885811 h 2069621"/>
                <a:gd name="connsiteX5" fmla="*/ 447 w 975360"/>
                <a:gd name="connsiteY5" fmla="*/ 1885602 h 2069621"/>
                <a:gd name="connsiteX6" fmla="*/ 0 w 975360"/>
                <a:gd name="connsiteY6" fmla="*/ 1885602 h 2069621"/>
                <a:gd name="connsiteX7" fmla="*/ 410486 w 975360"/>
                <a:gd name="connsiteY7" fmla="*/ 8836 h 2069621"/>
                <a:gd name="connsiteX8" fmla="*/ 509840 w 975360"/>
                <a:gd name="connsiteY8" fmla="*/ 792 h 206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 h="2069621">
                  <a:moveTo>
                    <a:pt x="509840" y="792"/>
                  </a:moveTo>
                  <a:cubicBezTo>
                    <a:pt x="527756" y="1978"/>
                    <a:pt x="545585" y="4458"/>
                    <a:pt x="563039" y="10265"/>
                  </a:cubicBezTo>
                  <a:lnTo>
                    <a:pt x="975360" y="1885811"/>
                  </a:lnTo>
                  <a:cubicBezTo>
                    <a:pt x="975360" y="2008368"/>
                    <a:pt x="757108" y="2069621"/>
                    <a:pt x="487880" y="2069621"/>
                  </a:cubicBezTo>
                  <a:cubicBezTo>
                    <a:pt x="218652" y="2069621"/>
                    <a:pt x="400" y="2008368"/>
                    <a:pt x="400" y="1885811"/>
                  </a:cubicBezTo>
                  <a:cubicBezTo>
                    <a:pt x="416" y="1885741"/>
                    <a:pt x="431" y="1885671"/>
                    <a:pt x="447" y="1885602"/>
                  </a:cubicBezTo>
                  <a:lnTo>
                    <a:pt x="0" y="1885602"/>
                  </a:lnTo>
                  <a:lnTo>
                    <a:pt x="410486" y="8836"/>
                  </a:lnTo>
                  <a:cubicBezTo>
                    <a:pt x="444336" y="757"/>
                    <a:pt x="477232" y="-1367"/>
                    <a:pt x="509840" y="792"/>
                  </a:cubicBezTo>
                  <a:close/>
                </a:path>
              </a:pathLst>
            </a:custGeom>
            <a:gradFill>
              <a:gsLst>
                <a:gs pos="0">
                  <a:srgbClr val="F82306"/>
                </a:gs>
                <a:gs pos="100000">
                  <a:srgbClr val="A01704"/>
                </a:gs>
                <a:gs pos="40000">
                  <a:srgbClr val="F83B22"/>
                </a:gs>
              </a:gsLst>
              <a:lin ang="240000" scaled="0"/>
            </a:gradFill>
            <a:ln>
              <a:noFill/>
            </a:ln>
            <a:effectLst>
              <a:innerShdw blurRad="317500" dist="50800" dir="3000000">
                <a:prstClr val="black">
                  <a:alpha val="35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35" name="Isosceles Triangle 35"/>
            <p:cNvSpPr/>
            <p:nvPr/>
          </p:nvSpPr>
          <p:spPr>
            <a:xfrm>
              <a:off x="2752204" y="4525586"/>
              <a:ext cx="860900" cy="384328"/>
            </a:xfrm>
            <a:custGeom>
              <a:avLst/>
              <a:gdLst/>
              <a:ahLst/>
              <a:cxnLst/>
              <a:rect l="l" t="t" r="r" b="b"/>
              <a:pathLst>
                <a:path w="860697" h="384360">
                  <a:moveTo>
                    <a:pt x="70995" y="0"/>
                  </a:moveTo>
                  <a:cubicBezTo>
                    <a:pt x="181101" y="30977"/>
                    <a:pt x="302713" y="47879"/>
                    <a:pt x="430508" y="47879"/>
                  </a:cubicBezTo>
                  <a:cubicBezTo>
                    <a:pt x="558047" y="47879"/>
                    <a:pt x="679426" y="31045"/>
                    <a:pt x="789368" y="226"/>
                  </a:cubicBezTo>
                  <a:lnTo>
                    <a:pt x="860697" y="324684"/>
                  </a:lnTo>
                  <a:cubicBezTo>
                    <a:pt x="727135" y="363624"/>
                    <a:pt x="582050" y="384360"/>
                    <a:pt x="430508" y="384360"/>
                  </a:cubicBezTo>
                  <a:cubicBezTo>
                    <a:pt x="278845" y="384360"/>
                    <a:pt x="133651" y="363591"/>
                    <a:pt x="0" y="324596"/>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 name="Isosceles Triangle 35"/>
            <p:cNvSpPr/>
            <p:nvPr/>
          </p:nvSpPr>
          <p:spPr>
            <a:xfrm>
              <a:off x="2881109" y="3953016"/>
              <a:ext cx="603090" cy="352954"/>
            </a:xfrm>
            <a:custGeom>
              <a:avLst/>
              <a:gdLst/>
              <a:ahLst/>
              <a:cxnLst/>
              <a:rect l="l" t="t" r="r" b="b"/>
              <a:pathLst>
                <a:path w="603182" h="353398">
                  <a:moveTo>
                    <a:pt x="68157" y="0"/>
                  </a:moveTo>
                  <a:cubicBezTo>
                    <a:pt x="141180" y="21147"/>
                    <a:pt x="220051" y="31240"/>
                    <a:pt x="302056" y="31240"/>
                  </a:cubicBezTo>
                  <a:cubicBezTo>
                    <a:pt x="383587" y="31240"/>
                    <a:pt x="462020" y="21263"/>
                    <a:pt x="534675" y="299"/>
                  </a:cubicBezTo>
                  <a:lnTo>
                    <a:pt x="603182" y="311919"/>
                  </a:lnTo>
                  <a:cubicBezTo>
                    <a:pt x="508278" y="338955"/>
                    <a:pt x="407075" y="353398"/>
                    <a:pt x="302056" y="353398"/>
                  </a:cubicBezTo>
                  <a:cubicBezTo>
                    <a:pt x="196690" y="353398"/>
                    <a:pt x="95166" y="338859"/>
                    <a:pt x="0" y="311618"/>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 name="Isosceles Triangle 35"/>
            <p:cNvSpPr/>
            <p:nvPr/>
          </p:nvSpPr>
          <p:spPr>
            <a:xfrm>
              <a:off x="3005409" y="3431429"/>
              <a:ext cx="354490" cy="282364"/>
            </a:xfrm>
            <a:custGeom>
              <a:avLst/>
              <a:gdLst/>
              <a:ahLst/>
              <a:cxnLst/>
              <a:rect l="l" t="t" r="r" b="b"/>
              <a:pathLst>
                <a:path w="353718" h="280374">
                  <a:moveTo>
                    <a:pt x="56505" y="0"/>
                  </a:moveTo>
                  <a:cubicBezTo>
                    <a:pt x="95458" y="7520"/>
                    <a:pt x="136018" y="11189"/>
                    <a:pt x="177626" y="11189"/>
                  </a:cubicBezTo>
                  <a:cubicBezTo>
                    <a:pt x="218579" y="11189"/>
                    <a:pt x="258515" y="7635"/>
                    <a:pt x="296925" y="462"/>
                  </a:cubicBezTo>
                  <a:lnTo>
                    <a:pt x="353718" y="258800"/>
                  </a:lnTo>
                  <a:cubicBezTo>
                    <a:pt x="297487" y="273547"/>
                    <a:pt x="238387" y="280374"/>
                    <a:pt x="177626" y="280374"/>
                  </a:cubicBezTo>
                  <a:cubicBezTo>
                    <a:pt x="116307" y="280374"/>
                    <a:pt x="56679" y="273421"/>
                    <a:pt x="0" y="258343"/>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8" name="Isosceles Triangle 35"/>
            <p:cNvSpPr/>
            <p:nvPr/>
          </p:nvSpPr>
          <p:spPr>
            <a:xfrm>
              <a:off x="2793636" y="3231420"/>
              <a:ext cx="377508" cy="2058902"/>
            </a:xfrm>
            <a:custGeom>
              <a:avLst/>
              <a:gdLst/>
              <a:ahLst/>
              <a:cxnLst/>
              <a:rect l="l" t="t" r="r" b="b"/>
              <a:pathLst>
                <a:path w="378767" h="2058550">
                  <a:moveTo>
                    <a:pt x="378767" y="0"/>
                  </a:moveTo>
                  <a:lnTo>
                    <a:pt x="221834" y="2058550"/>
                  </a:lnTo>
                  <a:cubicBezTo>
                    <a:pt x="131841" y="2048309"/>
                    <a:pt x="54775" y="2028807"/>
                    <a:pt x="0" y="1999947"/>
                  </a:cubicBezTo>
                  <a:lnTo>
                    <a:pt x="259148" y="285117"/>
                  </a:lnTo>
                  <a:lnTo>
                    <a:pt x="319782" y="7894"/>
                  </a:lnTo>
                  <a:cubicBezTo>
                    <a:pt x="339721" y="3135"/>
                    <a:pt x="359328" y="443"/>
                    <a:pt x="378767" y="0"/>
                  </a:cubicBez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39" name="Isosceles Triangle 35"/>
            <p:cNvSpPr/>
            <p:nvPr/>
          </p:nvSpPr>
          <p:spPr>
            <a:xfrm>
              <a:off x="3083674" y="3231420"/>
              <a:ext cx="151922" cy="2070666"/>
            </a:xfrm>
            <a:custGeom>
              <a:avLst/>
              <a:gdLst/>
              <a:ahLst/>
              <a:cxnLst/>
              <a:rect l="l" t="t" r="r" b="b"/>
              <a:pathLst>
                <a:path w="153711" h="2068782">
                  <a:moveTo>
                    <a:pt x="117624" y="0"/>
                  </a:moveTo>
                  <a:lnTo>
                    <a:pt x="153711" y="2067454"/>
                  </a:lnTo>
                  <a:cubicBezTo>
                    <a:pt x="138761" y="2068584"/>
                    <a:pt x="123595" y="2068782"/>
                    <a:pt x="108264" y="2068782"/>
                  </a:cubicBezTo>
                  <a:cubicBezTo>
                    <a:pt x="71048" y="2068782"/>
                    <a:pt x="34806" y="2067612"/>
                    <a:pt x="0" y="2064968"/>
                  </a:cubicBezTo>
                  <a:lnTo>
                    <a:pt x="100882" y="62"/>
                  </a:ln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grpSp>
      <p:sp>
        <p:nvSpPr>
          <p:cNvPr id="40" name="TextBox 39"/>
          <p:cNvSpPr txBox="1"/>
          <p:nvPr/>
        </p:nvSpPr>
        <p:spPr>
          <a:xfrm>
            <a:off x="5105400" y="1447800"/>
            <a:ext cx="3276600" cy="36932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wrap="square" lIns="91429" tIns="45714" rIns="91429" bIns="45714">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defRPr/>
            </a:pPr>
            <a:r>
              <a:rPr lang="en-US" sz="1800" i="1" dirty="0" smtClean="0">
                <a:solidFill>
                  <a:schemeClr val="tx1"/>
                </a:solidFill>
                <a:latin typeface="Arial Narrow" pitchFamily="34" charset="0"/>
              </a:rPr>
              <a:t>Improve cost competitiveness </a:t>
            </a:r>
          </a:p>
        </p:txBody>
      </p:sp>
      <p:sp>
        <p:nvSpPr>
          <p:cNvPr id="41" name="TextBox 40"/>
          <p:cNvSpPr txBox="1"/>
          <p:nvPr/>
        </p:nvSpPr>
        <p:spPr>
          <a:xfrm>
            <a:off x="762000" y="2209800"/>
            <a:ext cx="3581400" cy="646319"/>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lIns="91429" tIns="45714" rIns="91429" bIns="45714">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defRPr/>
            </a:pPr>
            <a:r>
              <a:rPr lang="en-US" sz="1800" i="1" dirty="0" smtClean="0">
                <a:solidFill>
                  <a:schemeClr val="tx1"/>
                </a:solidFill>
                <a:latin typeface="Arial Narrow" pitchFamily="34" charset="0"/>
              </a:rPr>
              <a:t>Provision of other support system (small-scale irrigation projects)</a:t>
            </a:r>
          </a:p>
        </p:txBody>
      </p:sp>
      <p:grpSp>
        <p:nvGrpSpPr>
          <p:cNvPr id="32" name="Group 26"/>
          <p:cNvGrpSpPr>
            <a:grpSpLocks noChangeAspect="1"/>
          </p:cNvGrpSpPr>
          <p:nvPr/>
        </p:nvGrpSpPr>
        <p:grpSpPr bwMode="auto">
          <a:xfrm>
            <a:off x="304800" y="2057400"/>
            <a:ext cx="457200" cy="990600"/>
            <a:chOff x="2526619" y="3231420"/>
            <a:chExt cx="1325880" cy="2447151"/>
          </a:xfrm>
        </p:grpSpPr>
        <p:sp>
          <p:nvSpPr>
            <p:cNvPr id="43" name="Rounded Rectangle 42"/>
            <p:cNvSpPr/>
            <p:nvPr/>
          </p:nvSpPr>
          <p:spPr>
            <a:xfrm>
              <a:off x="2526619" y="4539657"/>
              <a:ext cx="1325880" cy="1138914"/>
            </a:xfrm>
            <a:prstGeom prst="roundRect">
              <a:avLst>
                <a:gd name="adj" fmla="val 5138"/>
              </a:avLst>
            </a:prstGeom>
            <a:solidFill>
              <a:srgbClr val="C11D07"/>
            </a:solidFill>
            <a:ln>
              <a:noFill/>
            </a:ln>
            <a:effectLst>
              <a:outerShdw blurRad="317500" dist="38100" dir="5400000" algn="t" rotWithShape="0">
                <a:prstClr val="black">
                  <a:alpha val="65000"/>
                </a:prstClr>
              </a:outerShdw>
            </a:effectLst>
            <a:scene3d>
              <a:camera prst="perspectiveRelaxed" fov="7200000">
                <a:rot lat="17673596" lon="0" rev="0"/>
              </a:camera>
              <a:lightRig rig="threePt" dir="t">
                <a:rot lat="0" lon="0" rev="10200000"/>
              </a:lightRig>
            </a:scene3d>
            <a:sp3d extrusionH="38100" prstMaterial="plastic">
              <a:bevelT w="50800" h="50800"/>
            </a:sp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44" name="Isosceles Triangle 35"/>
            <p:cNvSpPr/>
            <p:nvPr/>
          </p:nvSpPr>
          <p:spPr>
            <a:xfrm>
              <a:off x="2701879" y="3231420"/>
              <a:ext cx="975360" cy="2069621"/>
            </a:xfrm>
            <a:custGeom>
              <a:avLst/>
              <a:gdLst>
                <a:gd name="connsiteX0" fmla="*/ 509840 w 975360"/>
                <a:gd name="connsiteY0" fmla="*/ 792 h 2069621"/>
                <a:gd name="connsiteX1" fmla="*/ 563039 w 975360"/>
                <a:gd name="connsiteY1" fmla="*/ 10265 h 2069621"/>
                <a:gd name="connsiteX2" fmla="*/ 975360 w 975360"/>
                <a:gd name="connsiteY2" fmla="*/ 1885811 h 2069621"/>
                <a:gd name="connsiteX3" fmla="*/ 487880 w 975360"/>
                <a:gd name="connsiteY3" fmla="*/ 2069621 h 2069621"/>
                <a:gd name="connsiteX4" fmla="*/ 400 w 975360"/>
                <a:gd name="connsiteY4" fmla="*/ 1885811 h 2069621"/>
                <a:gd name="connsiteX5" fmla="*/ 447 w 975360"/>
                <a:gd name="connsiteY5" fmla="*/ 1885602 h 2069621"/>
                <a:gd name="connsiteX6" fmla="*/ 0 w 975360"/>
                <a:gd name="connsiteY6" fmla="*/ 1885602 h 2069621"/>
                <a:gd name="connsiteX7" fmla="*/ 410486 w 975360"/>
                <a:gd name="connsiteY7" fmla="*/ 8836 h 2069621"/>
                <a:gd name="connsiteX8" fmla="*/ 509840 w 975360"/>
                <a:gd name="connsiteY8" fmla="*/ 792 h 206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 h="2069621">
                  <a:moveTo>
                    <a:pt x="509840" y="792"/>
                  </a:moveTo>
                  <a:cubicBezTo>
                    <a:pt x="527756" y="1978"/>
                    <a:pt x="545585" y="4458"/>
                    <a:pt x="563039" y="10265"/>
                  </a:cubicBezTo>
                  <a:lnTo>
                    <a:pt x="975360" y="1885811"/>
                  </a:lnTo>
                  <a:cubicBezTo>
                    <a:pt x="975360" y="2008368"/>
                    <a:pt x="757108" y="2069621"/>
                    <a:pt x="487880" y="2069621"/>
                  </a:cubicBezTo>
                  <a:cubicBezTo>
                    <a:pt x="218652" y="2069621"/>
                    <a:pt x="400" y="2008368"/>
                    <a:pt x="400" y="1885811"/>
                  </a:cubicBezTo>
                  <a:cubicBezTo>
                    <a:pt x="416" y="1885741"/>
                    <a:pt x="431" y="1885671"/>
                    <a:pt x="447" y="1885602"/>
                  </a:cubicBezTo>
                  <a:lnTo>
                    <a:pt x="0" y="1885602"/>
                  </a:lnTo>
                  <a:lnTo>
                    <a:pt x="410486" y="8836"/>
                  </a:lnTo>
                  <a:cubicBezTo>
                    <a:pt x="444336" y="757"/>
                    <a:pt x="477232" y="-1367"/>
                    <a:pt x="509840" y="792"/>
                  </a:cubicBezTo>
                  <a:close/>
                </a:path>
              </a:pathLst>
            </a:custGeom>
            <a:gradFill>
              <a:gsLst>
                <a:gs pos="0">
                  <a:srgbClr val="F82306"/>
                </a:gs>
                <a:gs pos="100000">
                  <a:srgbClr val="A01704"/>
                </a:gs>
                <a:gs pos="40000">
                  <a:srgbClr val="F83B22"/>
                </a:gs>
              </a:gsLst>
              <a:lin ang="240000" scaled="0"/>
            </a:gradFill>
            <a:ln>
              <a:noFill/>
            </a:ln>
            <a:effectLst>
              <a:innerShdw blurRad="317500" dist="50800" dir="3000000">
                <a:prstClr val="black">
                  <a:alpha val="35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45" name="Isosceles Triangle 35"/>
            <p:cNvSpPr/>
            <p:nvPr/>
          </p:nvSpPr>
          <p:spPr>
            <a:xfrm>
              <a:off x="2752204" y="4525586"/>
              <a:ext cx="860900" cy="384328"/>
            </a:xfrm>
            <a:custGeom>
              <a:avLst/>
              <a:gdLst/>
              <a:ahLst/>
              <a:cxnLst/>
              <a:rect l="l" t="t" r="r" b="b"/>
              <a:pathLst>
                <a:path w="860697" h="384360">
                  <a:moveTo>
                    <a:pt x="70995" y="0"/>
                  </a:moveTo>
                  <a:cubicBezTo>
                    <a:pt x="181101" y="30977"/>
                    <a:pt x="302713" y="47879"/>
                    <a:pt x="430508" y="47879"/>
                  </a:cubicBezTo>
                  <a:cubicBezTo>
                    <a:pt x="558047" y="47879"/>
                    <a:pt x="679426" y="31045"/>
                    <a:pt x="789368" y="226"/>
                  </a:cubicBezTo>
                  <a:lnTo>
                    <a:pt x="860697" y="324684"/>
                  </a:lnTo>
                  <a:cubicBezTo>
                    <a:pt x="727135" y="363624"/>
                    <a:pt x="582050" y="384360"/>
                    <a:pt x="430508" y="384360"/>
                  </a:cubicBezTo>
                  <a:cubicBezTo>
                    <a:pt x="278845" y="384360"/>
                    <a:pt x="133651" y="363591"/>
                    <a:pt x="0" y="324596"/>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 name="Isosceles Triangle 35"/>
            <p:cNvSpPr/>
            <p:nvPr/>
          </p:nvSpPr>
          <p:spPr>
            <a:xfrm>
              <a:off x="2881109" y="3953016"/>
              <a:ext cx="603090" cy="352954"/>
            </a:xfrm>
            <a:custGeom>
              <a:avLst/>
              <a:gdLst/>
              <a:ahLst/>
              <a:cxnLst/>
              <a:rect l="l" t="t" r="r" b="b"/>
              <a:pathLst>
                <a:path w="603182" h="353398">
                  <a:moveTo>
                    <a:pt x="68157" y="0"/>
                  </a:moveTo>
                  <a:cubicBezTo>
                    <a:pt x="141180" y="21147"/>
                    <a:pt x="220051" y="31240"/>
                    <a:pt x="302056" y="31240"/>
                  </a:cubicBezTo>
                  <a:cubicBezTo>
                    <a:pt x="383587" y="31240"/>
                    <a:pt x="462020" y="21263"/>
                    <a:pt x="534675" y="299"/>
                  </a:cubicBezTo>
                  <a:lnTo>
                    <a:pt x="603182" y="311919"/>
                  </a:lnTo>
                  <a:cubicBezTo>
                    <a:pt x="508278" y="338955"/>
                    <a:pt x="407075" y="353398"/>
                    <a:pt x="302056" y="353398"/>
                  </a:cubicBezTo>
                  <a:cubicBezTo>
                    <a:pt x="196690" y="353398"/>
                    <a:pt x="95166" y="338859"/>
                    <a:pt x="0" y="311618"/>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7" name="Isosceles Triangle 35"/>
            <p:cNvSpPr/>
            <p:nvPr/>
          </p:nvSpPr>
          <p:spPr>
            <a:xfrm>
              <a:off x="3005409" y="3431429"/>
              <a:ext cx="354490" cy="282364"/>
            </a:xfrm>
            <a:custGeom>
              <a:avLst/>
              <a:gdLst/>
              <a:ahLst/>
              <a:cxnLst/>
              <a:rect l="l" t="t" r="r" b="b"/>
              <a:pathLst>
                <a:path w="353718" h="280374">
                  <a:moveTo>
                    <a:pt x="56505" y="0"/>
                  </a:moveTo>
                  <a:cubicBezTo>
                    <a:pt x="95458" y="7520"/>
                    <a:pt x="136018" y="11189"/>
                    <a:pt x="177626" y="11189"/>
                  </a:cubicBezTo>
                  <a:cubicBezTo>
                    <a:pt x="218579" y="11189"/>
                    <a:pt x="258515" y="7635"/>
                    <a:pt x="296925" y="462"/>
                  </a:cubicBezTo>
                  <a:lnTo>
                    <a:pt x="353718" y="258800"/>
                  </a:lnTo>
                  <a:cubicBezTo>
                    <a:pt x="297487" y="273547"/>
                    <a:pt x="238387" y="280374"/>
                    <a:pt x="177626" y="280374"/>
                  </a:cubicBezTo>
                  <a:cubicBezTo>
                    <a:pt x="116307" y="280374"/>
                    <a:pt x="56679" y="273421"/>
                    <a:pt x="0" y="258343"/>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Isosceles Triangle 35"/>
            <p:cNvSpPr/>
            <p:nvPr/>
          </p:nvSpPr>
          <p:spPr>
            <a:xfrm>
              <a:off x="2793636" y="3231420"/>
              <a:ext cx="377508" cy="2058902"/>
            </a:xfrm>
            <a:custGeom>
              <a:avLst/>
              <a:gdLst/>
              <a:ahLst/>
              <a:cxnLst/>
              <a:rect l="l" t="t" r="r" b="b"/>
              <a:pathLst>
                <a:path w="378767" h="2058550">
                  <a:moveTo>
                    <a:pt x="378767" y="0"/>
                  </a:moveTo>
                  <a:lnTo>
                    <a:pt x="221834" y="2058550"/>
                  </a:lnTo>
                  <a:cubicBezTo>
                    <a:pt x="131841" y="2048309"/>
                    <a:pt x="54775" y="2028807"/>
                    <a:pt x="0" y="1999947"/>
                  </a:cubicBezTo>
                  <a:lnTo>
                    <a:pt x="259148" y="285117"/>
                  </a:lnTo>
                  <a:lnTo>
                    <a:pt x="319782" y="7894"/>
                  </a:lnTo>
                  <a:cubicBezTo>
                    <a:pt x="339721" y="3135"/>
                    <a:pt x="359328" y="443"/>
                    <a:pt x="378767" y="0"/>
                  </a:cubicBez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49" name="Isosceles Triangle 35"/>
            <p:cNvSpPr/>
            <p:nvPr/>
          </p:nvSpPr>
          <p:spPr>
            <a:xfrm>
              <a:off x="3083674" y="3231420"/>
              <a:ext cx="151922" cy="2070666"/>
            </a:xfrm>
            <a:custGeom>
              <a:avLst/>
              <a:gdLst/>
              <a:ahLst/>
              <a:cxnLst/>
              <a:rect l="l" t="t" r="r" b="b"/>
              <a:pathLst>
                <a:path w="153711" h="2068782">
                  <a:moveTo>
                    <a:pt x="117624" y="0"/>
                  </a:moveTo>
                  <a:lnTo>
                    <a:pt x="153711" y="2067454"/>
                  </a:lnTo>
                  <a:cubicBezTo>
                    <a:pt x="138761" y="2068584"/>
                    <a:pt x="123595" y="2068782"/>
                    <a:pt x="108264" y="2068782"/>
                  </a:cubicBezTo>
                  <a:cubicBezTo>
                    <a:pt x="71048" y="2068782"/>
                    <a:pt x="34806" y="2067612"/>
                    <a:pt x="0" y="2064968"/>
                  </a:cubicBezTo>
                  <a:lnTo>
                    <a:pt x="100882" y="62"/>
                  </a:ln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gr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8600" y="1219200"/>
            <a:ext cx="5850548" cy="3886200"/>
          </a:xfrm>
          <a:prstGeom prst="rect">
            <a:avLst/>
          </a:prstGeom>
          <a:ln w="25400"/>
        </p:spPr>
        <p:txBody>
          <a:bodyPr vert="horz" lIns="91429" tIns="45714" rIns="91429" bIns="45714" rtlCol="0">
            <a:noAutofit/>
          </a:bodyPr>
          <a:lstStyle/>
          <a:p>
            <a:pPr marL="231775" indent="-231775" defTabSz="914286">
              <a:spcBef>
                <a:spcPct val="20000"/>
              </a:spcBef>
              <a:buFont typeface="Courier New" pitchFamily="49" charset="0"/>
              <a:buChar char="o"/>
              <a:defRPr/>
            </a:pPr>
            <a:r>
              <a:rPr lang="en-PH" sz="2000" b="1" dirty="0" smtClean="0">
                <a:latin typeface="Arial Narrow" pitchFamily="34" charset="0"/>
              </a:rPr>
              <a:t> </a:t>
            </a:r>
            <a:r>
              <a:rPr lang="en-PH" sz="2000" b="1" dirty="0" smtClean="0">
                <a:solidFill>
                  <a:srgbClr val="003300"/>
                </a:solidFill>
                <a:latin typeface="Arial Narrow" pitchFamily="34" charset="0"/>
              </a:rPr>
              <a:t>Commodities </a:t>
            </a:r>
            <a:r>
              <a:rPr lang="en-PH" sz="2000" b="1" dirty="0">
                <a:solidFill>
                  <a:srgbClr val="003300"/>
                </a:solidFill>
                <a:latin typeface="Arial Narrow" pitchFamily="34" charset="0"/>
              </a:rPr>
              <a:t>: </a:t>
            </a:r>
            <a:r>
              <a:rPr lang="en-PH" sz="2000" b="1" dirty="0" smtClean="0">
                <a:solidFill>
                  <a:srgbClr val="003300"/>
                </a:solidFill>
                <a:latin typeface="Arial Narrow" pitchFamily="34" charset="0"/>
              </a:rPr>
              <a:t>  </a:t>
            </a:r>
            <a:r>
              <a:rPr lang="en-PH" sz="2000" b="1" dirty="0" smtClean="0">
                <a:latin typeface="Arial Narrow" pitchFamily="34" charset="0"/>
              </a:rPr>
              <a:t>Coffee</a:t>
            </a:r>
            <a:r>
              <a:rPr lang="en-PH" sz="2000" b="1" dirty="0">
                <a:latin typeface="Arial Narrow" pitchFamily="34" charset="0"/>
              </a:rPr>
              <a:t>, Cacao, </a:t>
            </a:r>
            <a:r>
              <a:rPr lang="en-PH" sz="2000" b="1" dirty="0" smtClean="0">
                <a:latin typeface="Arial Narrow" pitchFamily="34" charset="0"/>
              </a:rPr>
              <a:t>Rubber</a:t>
            </a:r>
          </a:p>
          <a:p>
            <a:pPr marL="231775" indent="-231775" defTabSz="914286">
              <a:spcBef>
                <a:spcPct val="20000"/>
              </a:spcBef>
              <a:defRPr/>
            </a:pPr>
            <a:endParaRPr lang="en-PH" sz="2000" b="1" dirty="0" smtClean="0">
              <a:latin typeface="Arial Narrow" pitchFamily="34" charset="0"/>
            </a:endParaRPr>
          </a:p>
          <a:p>
            <a:pPr marL="231775" indent="-231775" defTabSz="914286">
              <a:spcBef>
                <a:spcPct val="20000"/>
              </a:spcBef>
              <a:buFont typeface="Courier New" pitchFamily="49" charset="0"/>
              <a:buChar char="o"/>
              <a:defRPr/>
            </a:pPr>
            <a:r>
              <a:rPr lang="en-PH" sz="2000" b="1" dirty="0">
                <a:latin typeface="Arial Narrow" pitchFamily="34" charset="0"/>
              </a:rPr>
              <a:t> </a:t>
            </a:r>
            <a:r>
              <a:rPr lang="en-PH" sz="2000" b="1" dirty="0" smtClean="0">
                <a:solidFill>
                  <a:srgbClr val="003300"/>
                </a:solidFill>
                <a:latin typeface="Arial Narrow" pitchFamily="34" charset="0"/>
              </a:rPr>
              <a:t>Objective :   </a:t>
            </a:r>
            <a:r>
              <a:rPr lang="en-PH" sz="2000" b="1" dirty="0" smtClean="0">
                <a:latin typeface="Arial Narrow" pitchFamily="34" charset="0"/>
              </a:rPr>
              <a:t>Increase </a:t>
            </a:r>
            <a:r>
              <a:rPr lang="en-PH" sz="2000" b="1" dirty="0">
                <a:latin typeface="Arial Narrow" pitchFamily="34" charset="0"/>
              </a:rPr>
              <a:t>productivity and production</a:t>
            </a:r>
          </a:p>
          <a:p>
            <a:pPr marL="231775" indent="-231775" defTabSz="914286">
              <a:spcBef>
                <a:spcPct val="20000"/>
              </a:spcBef>
              <a:defRPr/>
            </a:pPr>
            <a:endParaRPr lang="en-PH" sz="2000" b="1" dirty="0">
              <a:latin typeface="Arial Narrow" pitchFamily="34" charset="0"/>
            </a:endParaRPr>
          </a:p>
          <a:p>
            <a:pPr marL="231775" indent="-231775" defTabSz="914286">
              <a:spcBef>
                <a:spcPct val="20000"/>
              </a:spcBef>
              <a:buFont typeface="Courier New" pitchFamily="49" charset="0"/>
              <a:buChar char="o"/>
              <a:defRPr/>
            </a:pPr>
            <a:r>
              <a:rPr lang="en-PH" sz="2000" b="1" dirty="0">
                <a:solidFill>
                  <a:srgbClr val="003300"/>
                </a:solidFill>
                <a:latin typeface="Arial Narrow" pitchFamily="34" charset="0"/>
              </a:rPr>
              <a:t> </a:t>
            </a:r>
            <a:r>
              <a:rPr lang="en-PH" sz="2000" b="1" dirty="0" smtClean="0">
                <a:solidFill>
                  <a:srgbClr val="003300"/>
                </a:solidFill>
                <a:latin typeface="Arial Narrow" pitchFamily="34" charset="0"/>
              </a:rPr>
              <a:t>Major </a:t>
            </a:r>
            <a:r>
              <a:rPr lang="en-PH" sz="2000" b="1" dirty="0">
                <a:solidFill>
                  <a:srgbClr val="003300"/>
                </a:solidFill>
                <a:latin typeface="Arial Narrow" pitchFamily="34" charset="0"/>
              </a:rPr>
              <a:t>Interventions :</a:t>
            </a:r>
          </a:p>
          <a:p>
            <a:pPr marL="798513" indent="-231775" defTabSz="914286">
              <a:spcBef>
                <a:spcPct val="20000"/>
              </a:spcBef>
              <a:buFont typeface="Wingdings" pitchFamily="2" charset="2"/>
              <a:buChar char="§"/>
              <a:defRPr/>
            </a:pPr>
            <a:r>
              <a:rPr lang="en-PH" sz="2000" b="1" dirty="0">
                <a:latin typeface="Arial Narrow" pitchFamily="34" charset="0"/>
              </a:rPr>
              <a:t>Planting </a:t>
            </a:r>
            <a:r>
              <a:rPr lang="en-PH" sz="2000" b="1" dirty="0" smtClean="0">
                <a:latin typeface="Arial Narrow" pitchFamily="34" charset="0"/>
              </a:rPr>
              <a:t>materials</a:t>
            </a:r>
          </a:p>
          <a:p>
            <a:pPr marL="798513" indent="-231775" defTabSz="914286">
              <a:spcBef>
                <a:spcPct val="20000"/>
              </a:spcBef>
              <a:buFont typeface="Wingdings" pitchFamily="2" charset="2"/>
              <a:buChar char="§"/>
              <a:defRPr/>
            </a:pPr>
            <a:endParaRPr lang="en-PH" sz="800" b="1" dirty="0">
              <a:latin typeface="Arial Narrow" pitchFamily="34" charset="0"/>
            </a:endParaRPr>
          </a:p>
          <a:p>
            <a:pPr marL="798513" indent="-231775" defTabSz="914286">
              <a:spcBef>
                <a:spcPct val="20000"/>
              </a:spcBef>
              <a:buFont typeface="Wingdings" pitchFamily="2" charset="2"/>
              <a:buChar char="§"/>
              <a:defRPr/>
            </a:pPr>
            <a:r>
              <a:rPr lang="en-PH" sz="2000" b="1" dirty="0">
                <a:latin typeface="Arial Narrow" pitchFamily="34" charset="0"/>
              </a:rPr>
              <a:t>Production facilities </a:t>
            </a:r>
          </a:p>
          <a:p>
            <a:pPr marL="798513" indent="-231775" defTabSz="914286">
              <a:spcBef>
                <a:spcPct val="20000"/>
              </a:spcBef>
              <a:defRPr/>
            </a:pPr>
            <a:r>
              <a:rPr lang="en-PH" sz="2000" b="1" dirty="0">
                <a:latin typeface="Arial Narrow" pitchFamily="34" charset="0"/>
              </a:rPr>
              <a:t>	</a:t>
            </a:r>
            <a:r>
              <a:rPr lang="en-PH" sz="2000" i="1" dirty="0">
                <a:latin typeface="Arial Narrow" pitchFamily="34" charset="0"/>
              </a:rPr>
              <a:t>(e.g. </a:t>
            </a:r>
            <a:r>
              <a:rPr lang="en-PH" sz="2000" i="1" dirty="0" smtClean="0">
                <a:latin typeface="Arial Narrow" pitchFamily="34" charset="0"/>
              </a:rPr>
              <a:t>nursery</a:t>
            </a:r>
            <a:r>
              <a:rPr lang="en-PH" sz="2000" i="1" dirty="0">
                <a:latin typeface="Arial Narrow" pitchFamily="34" charset="0"/>
              </a:rPr>
              <a:t>, </a:t>
            </a:r>
            <a:r>
              <a:rPr lang="en-PH" sz="2000" i="1" dirty="0" smtClean="0">
                <a:latin typeface="Arial Narrow" pitchFamily="34" charset="0"/>
              </a:rPr>
              <a:t>clonal </a:t>
            </a:r>
            <a:r>
              <a:rPr lang="en-PH" sz="2000" i="1" dirty="0">
                <a:latin typeface="Arial Narrow" pitchFamily="34" charset="0"/>
              </a:rPr>
              <a:t>g</a:t>
            </a:r>
            <a:r>
              <a:rPr lang="en-PH" sz="2000" i="1" dirty="0" smtClean="0">
                <a:latin typeface="Arial Narrow" pitchFamily="34" charset="0"/>
              </a:rPr>
              <a:t>arden</a:t>
            </a:r>
            <a:r>
              <a:rPr lang="en-PH" sz="2000" i="1" dirty="0">
                <a:latin typeface="Arial Narrow" pitchFamily="34" charset="0"/>
              </a:rPr>
              <a:t>, </a:t>
            </a:r>
            <a:r>
              <a:rPr lang="en-PH" sz="2000" i="1" dirty="0" smtClean="0">
                <a:latin typeface="Arial Narrow" pitchFamily="34" charset="0"/>
              </a:rPr>
              <a:t>budwood </a:t>
            </a:r>
            <a:r>
              <a:rPr lang="en-PH" sz="2000" i="1" dirty="0">
                <a:latin typeface="Arial Narrow" pitchFamily="34" charset="0"/>
              </a:rPr>
              <a:t>g</a:t>
            </a:r>
            <a:r>
              <a:rPr lang="en-PH" sz="2000" i="1" dirty="0" smtClean="0">
                <a:latin typeface="Arial Narrow" pitchFamily="34" charset="0"/>
              </a:rPr>
              <a:t>arden)</a:t>
            </a:r>
          </a:p>
          <a:p>
            <a:pPr marL="798513" indent="-231775" defTabSz="914286">
              <a:spcBef>
                <a:spcPct val="20000"/>
              </a:spcBef>
              <a:defRPr/>
            </a:pPr>
            <a:endParaRPr lang="en-PH" sz="800" i="1" dirty="0">
              <a:latin typeface="Arial Narrow" pitchFamily="34" charset="0"/>
            </a:endParaRPr>
          </a:p>
          <a:p>
            <a:pPr marL="798513" indent="-231775" defTabSz="914286">
              <a:spcBef>
                <a:spcPct val="20000"/>
              </a:spcBef>
              <a:buFont typeface="Wingdings" pitchFamily="2" charset="2"/>
              <a:buChar char="§"/>
              <a:defRPr/>
            </a:pPr>
            <a:r>
              <a:rPr lang="en-PH" sz="2000" b="1" dirty="0">
                <a:latin typeface="Arial Narrow" pitchFamily="34" charset="0"/>
              </a:rPr>
              <a:t>Extension Support</a:t>
            </a:r>
          </a:p>
        </p:txBody>
      </p:sp>
      <p:sp>
        <p:nvSpPr>
          <p:cNvPr id="5" name="Rectangle 4"/>
          <p:cNvSpPr/>
          <p:nvPr/>
        </p:nvSpPr>
        <p:spPr>
          <a:xfrm>
            <a:off x="2057400" y="484562"/>
            <a:ext cx="4648200" cy="506038"/>
          </a:xfrm>
          <a:prstGeom prst="rect">
            <a:avLst/>
          </a:prstGeom>
        </p:spPr>
        <p:txBody>
          <a:bodyPr wrap="square" lIns="74423" tIns="37212" rIns="74423" bIns="37212">
            <a:spAutoFit/>
          </a:bodyPr>
          <a:lstStyle/>
          <a:p>
            <a:pPr algn="ctr" eaLnBrk="0" hangingPunct="0">
              <a:defRPr/>
            </a:pPr>
            <a:r>
              <a:rPr lang="en-US" sz="2800" b="1" cap="all" dirty="0">
                <a:ln w="9000" cmpd="sng">
                  <a:solidFill>
                    <a:srgbClr val="003300"/>
                  </a:solidFill>
                  <a:prstDash val="solid"/>
                </a:ln>
                <a:solidFill>
                  <a:srgbClr val="003300"/>
                </a:solidFill>
                <a:effectLst>
                  <a:reflection blurRad="12700" stA="28000" endPos="45000" dist="1000" dir="5400000" sy="-100000" algn="bl" rotWithShape="0"/>
                </a:effectLst>
                <a:latin typeface="Arial" pitchFamily="34" charset="0"/>
                <a:cs typeface="Arial" pitchFamily="34" charset="0"/>
              </a:rPr>
              <a:t>AREA EXPANSION</a:t>
            </a:r>
          </a:p>
        </p:txBody>
      </p:sp>
      <p:pic>
        <p:nvPicPr>
          <p:cNvPr id="6" name="Picture 5" descr="C:\Users\Jallyne HVCDP\Desktop\JALLYNE\Davao_Nov. 21\_IGP7572.JPG"/>
          <p:cNvPicPr/>
          <p:nvPr/>
        </p:nvPicPr>
        <p:blipFill>
          <a:blip r:embed="rId2" cstate="print"/>
          <a:srcRect/>
          <a:stretch>
            <a:fillRect/>
          </a:stretch>
        </p:blipFill>
        <p:spPr bwMode="auto">
          <a:xfrm>
            <a:off x="5814498" y="1143000"/>
            <a:ext cx="2227385" cy="1536401"/>
          </a:xfrm>
          <a:prstGeom prst="roundRect">
            <a:avLst/>
          </a:prstGeom>
          <a:noFill/>
          <a:ln w="9525">
            <a:noFill/>
            <a:miter lim="800000"/>
            <a:headEnd/>
            <a:tailEnd/>
          </a:ln>
        </p:spPr>
      </p:pic>
      <p:pic>
        <p:nvPicPr>
          <p:cNvPr id="7" name="Picture 6" descr="H:\cacao, dipolog\_IGP2543.JPG"/>
          <p:cNvPicPr/>
          <p:nvPr/>
        </p:nvPicPr>
        <p:blipFill>
          <a:blip r:embed="rId3" cstate="print"/>
          <a:srcRect/>
          <a:stretch>
            <a:fillRect/>
          </a:stretch>
        </p:blipFill>
        <p:spPr bwMode="auto">
          <a:xfrm>
            <a:off x="6347898" y="2827805"/>
            <a:ext cx="2227385" cy="944246"/>
          </a:xfrm>
          <a:prstGeom prst="roundRect">
            <a:avLst/>
          </a:prstGeom>
          <a:noFill/>
          <a:ln w="9525">
            <a:noFill/>
            <a:miter lim="800000"/>
            <a:headEnd/>
            <a:tailEnd/>
          </a:ln>
        </p:spPr>
      </p:pic>
      <p:pic>
        <p:nvPicPr>
          <p:cNvPr id="8" name="Picture 7" descr="E:\KIDAPAWAN\DSC04108.JPG"/>
          <p:cNvPicPr/>
          <p:nvPr/>
        </p:nvPicPr>
        <p:blipFill>
          <a:blip r:embed="rId4" cstate="print"/>
          <a:srcRect/>
          <a:stretch>
            <a:fillRect/>
          </a:stretch>
        </p:blipFill>
        <p:spPr bwMode="auto">
          <a:xfrm>
            <a:off x="6728898" y="4541469"/>
            <a:ext cx="2227385" cy="1783131"/>
          </a:xfrm>
          <a:prstGeom prst="roundRect">
            <a:avLst/>
          </a:prstGeom>
          <a:noFill/>
          <a:ln w="9525">
            <a:noFill/>
            <a:miter lim="800000"/>
            <a:headEnd/>
            <a:tailEnd/>
          </a:ln>
        </p:spPr>
      </p:pic>
      <p:sp>
        <p:nvSpPr>
          <p:cNvPr id="9" name="TextBox 17"/>
          <p:cNvSpPr txBox="1">
            <a:spLocks noChangeArrowheads="1"/>
          </p:cNvSpPr>
          <p:nvPr/>
        </p:nvSpPr>
        <p:spPr bwMode="auto">
          <a:xfrm>
            <a:off x="6849540" y="2303930"/>
            <a:ext cx="1169874" cy="352150"/>
          </a:xfrm>
          <a:prstGeom prst="rect">
            <a:avLst/>
          </a:prstGeom>
          <a:noFill/>
          <a:ln w="9525">
            <a:noFill/>
            <a:miter lim="800000"/>
            <a:headEnd/>
            <a:tailEnd/>
          </a:ln>
        </p:spPr>
        <p:txBody>
          <a:bodyPr wrap="square" lIns="74423" tIns="37212" rIns="74423" bIns="37212">
            <a:spAutoFit/>
          </a:bodyPr>
          <a:lstStyle/>
          <a:p>
            <a:pPr algn="ctr"/>
            <a:r>
              <a:rPr lang="en-PH" b="1" dirty="0">
                <a:solidFill>
                  <a:schemeClr val="bg1"/>
                </a:solidFill>
              </a:rPr>
              <a:t>    Coffee</a:t>
            </a:r>
          </a:p>
        </p:txBody>
      </p:sp>
      <p:sp>
        <p:nvSpPr>
          <p:cNvPr id="10" name="TextBox 18"/>
          <p:cNvSpPr txBox="1">
            <a:spLocks noChangeArrowheads="1"/>
          </p:cNvSpPr>
          <p:nvPr/>
        </p:nvSpPr>
        <p:spPr bwMode="auto">
          <a:xfrm>
            <a:off x="6445242" y="3823728"/>
            <a:ext cx="1169874" cy="352150"/>
          </a:xfrm>
          <a:prstGeom prst="rect">
            <a:avLst/>
          </a:prstGeom>
          <a:noFill/>
          <a:ln w="9525">
            <a:noFill/>
            <a:miter lim="800000"/>
            <a:headEnd/>
            <a:tailEnd/>
          </a:ln>
        </p:spPr>
        <p:txBody>
          <a:bodyPr wrap="square" lIns="74423" tIns="37212" rIns="74423" bIns="37212">
            <a:spAutoFit/>
          </a:bodyPr>
          <a:lstStyle/>
          <a:p>
            <a:pPr algn="ctr"/>
            <a:r>
              <a:rPr lang="en-PH">
                <a:solidFill>
                  <a:schemeClr val="bg1"/>
                </a:solidFill>
              </a:rPr>
              <a:t>Cacao</a:t>
            </a:r>
          </a:p>
        </p:txBody>
      </p:sp>
      <p:sp>
        <p:nvSpPr>
          <p:cNvPr id="11" name="TextBox 19"/>
          <p:cNvSpPr txBox="1">
            <a:spLocks noChangeArrowheads="1"/>
          </p:cNvSpPr>
          <p:nvPr/>
        </p:nvSpPr>
        <p:spPr bwMode="auto">
          <a:xfrm>
            <a:off x="7752573" y="5963179"/>
            <a:ext cx="1315227" cy="352150"/>
          </a:xfrm>
          <a:prstGeom prst="rect">
            <a:avLst/>
          </a:prstGeom>
          <a:noFill/>
          <a:ln w="9525">
            <a:noFill/>
            <a:miter lim="800000"/>
            <a:headEnd/>
            <a:tailEnd/>
          </a:ln>
        </p:spPr>
        <p:txBody>
          <a:bodyPr wrap="square" lIns="74423" tIns="37212" rIns="74423" bIns="37212">
            <a:spAutoFit/>
          </a:bodyPr>
          <a:lstStyle/>
          <a:p>
            <a:pPr algn="ctr"/>
            <a:r>
              <a:rPr lang="en-PH" b="1" dirty="0">
                <a:solidFill>
                  <a:schemeClr val="bg1"/>
                </a:solidFill>
              </a:rPr>
              <a:t>Rubber</a:t>
            </a:r>
          </a:p>
        </p:txBody>
      </p:sp>
      <p:pic>
        <p:nvPicPr>
          <p:cNvPr id="12" name="Picture 11" descr="http://2.bp.blogspot.com/-iLnb4NyMYD0/TV5ancbgOiI/AAAAAAAABHU/O4oGBAqklzE/s1600/Cacao%2B2yr%2Btree%2Bp1.jpg"/>
          <p:cNvPicPr/>
          <p:nvPr/>
        </p:nvPicPr>
        <p:blipFill>
          <a:blip r:embed="rId5" cstate="print"/>
          <a:srcRect/>
          <a:stretch>
            <a:fillRect/>
          </a:stretch>
        </p:blipFill>
        <p:spPr bwMode="auto">
          <a:xfrm>
            <a:off x="6347898" y="3527842"/>
            <a:ext cx="2227385" cy="838886"/>
          </a:xfrm>
          <a:prstGeom prst="roundRect">
            <a:avLst/>
          </a:prstGeom>
          <a:noFill/>
          <a:ln w="9525">
            <a:noFill/>
            <a:miter lim="800000"/>
            <a:headEnd/>
            <a:tailEnd/>
          </a:ln>
        </p:spPr>
      </p:pic>
      <p:sp>
        <p:nvSpPr>
          <p:cNvPr id="13" name="TextBox 18"/>
          <p:cNvSpPr txBox="1">
            <a:spLocks noChangeArrowheads="1"/>
          </p:cNvSpPr>
          <p:nvPr/>
        </p:nvSpPr>
        <p:spPr bwMode="auto">
          <a:xfrm>
            <a:off x="7481609" y="4038600"/>
            <a:ext cx="1169874" cy="352150"/>
          </a:xfrm>
          <a:prstGeom prst="rect">
            <a:avLst/>
          </a:prstGeom>
          <a:noFill/>
          <a:ln w="9525">
            <a:noFill/>
            <a:miter lim="800000"/>
            <a:headEnd/>
            <a:tailEnd/>
          </a:ln>
        </p:spPr>
        <p:txBody>
          <a:bodyPr wrap="square" lIns="74423" tIns="37212" rIns="74423" bIns="37212">
            <a:spAutoFit/>
          </a:bodyPr>
          <a:lstStyle/>
          <a:p>
            <a:pPr algn="ctr"/>
            <a:r>
              <a:rPr lang="en-PH" b="1" dirty="0">
                <a:solidFill>
                  <a:schemeClr val="bg1"/>
                </a:solidFill>
              </a:rPr>
              <a:t>Cacao</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latin typeface="Cambria" pitchFamily="18" charset="0"/>
              </a:rPr>
              <a:t>Coffee Industry Situationer</a:t>
            </a:r>
            <a:endParaRPr lang="en-US" b="1" dirty="0">
              <a:latin typeface="Cambria" pitchFamily="18" charset="0"/>
            </a:endParaRPr>
          </a:p>
        </p:txBody>
      </p:sp>
      <p:sp>
        <p:nvSpPr>
          <p:cNvPr id="8" name="Content Placeholder 7"/>
          <p:cNvSpPr>
            <a:spLocks noGrp="1"/>
          </p:cNvSpPr>
          <p:nvPr>
            <p:ph idx="1"/>
          </p:nvPr>
        </p:nvSpPr>
        <p:spPr>
          <a:xfrm>
            <a:off x="536441" y="1943101"/>
            <a:ext cx="7207385" cy="3309065"/>
          </a:xfrm>
        </p:spPr>
        <p:txBody>
          <a:bodyPr>
            <a:normAutofit lnSpcReduction="10000"/>
          </a:bodyPr>
          <a:lstStyle/>
          <a:p>
            <a:r>
              <a:rPr lang="en-US" sz="1800" dirty="0">
                <a:latin typeface="Cambria" pitchFamily="18" charset="0"/>
              </a:rPr>
              <a:t>Volume of production of coffee declined by </a:t>
            </a:r>
            <a:r>
              <a:rPr lang="en-US" sz="1800" b="1" dirty="0">
                <a:latin typeface="Cambria" pitchFamily="18" charset="0"/>
              </a:rPr>
              <a:t>4.86%</a:t>
            </a:r>
            <a:r>
              <a:rPr lang="en-US" sz="1800" dirty="0">
                <a:latin typeface="Cambria" pitchFamily="18" charset="0"/>
              </a:rPr>
              <a:t>; from </a:t>
            </a:r>
            <a:r>
              <a:rPr lang="en-US" sz="1800" b="1" dirty="0">
                <a:latin typeface="Cambria" pitchFamily="18" charset="0"/>
              </a:rPr>
              <a:t>72,341 MT</a:t>
            </a:r>
            <a:r>
              <a:rPr lang="en-US" sz="1800" dirty="0">
                <a:latin typeface="Cambria" pitchFamily="18" charset="0"/>
              </a:rPr>
              <a:t> in </a:t>
            </a:r>
            <a:r>
              <a:rPr lang="en-US" sz="1800" b="1" dirty="0">
                <a:latin typeface="Cambria" pitchFamily="18" charset="0"/>
              </a:rPr>
              <a:t>2015</a:t>
            </a:r>
            <a:r>
              <a:rPr lang="en-US" sz="1800" dirty="0">
                <a:latin typeface="Cambria" pitchFamily="18" charset="0"/>
              </a:rPr>
              <a:t> to </a:t>
            </a:r>
            <a:r>
              <a:rPr lang="en-US" sz="1800" b="1" dirty="0">
                <a:latin typeface="Cambria" pitchFamily="18" charset="0"/>
              </a:rPr>
              <a:t>68,823 MT </a:t>
            </a:r>
            <a:r>
              <a:rPr lang="en-US" sz="1800" dirty="0">
                <a:latin typeface="Cambria" pitchFamily="18" charset="0"/>
              </a:rPr>
              <a:t>in </a:t>
            </a:r>
            <a:r>
              <a:rPr lang="en-US" sz="1800" b="1" dirty="0">
                <a:latin typeface="Cambria" pitchFamily="18" charset="0"/>
              </a:rPr>
              <a:t>2016</a:t>
            </a:r>
            <a:r>
              <a:rPr lang="en-US" sz="1800" dirty="0">
                <a:latin typeface="Cambria" pitchFamily="18" charset="0"/>
              </a:rPr>
              <a:t>. Reasons for the decline in coffee production are as follows: </a:t>
            </a:r>
          </a:p>
          <a:p>
            <a:pPr lvl="1"/>
            <a:r>
              <a:rPr lang="en-US" sz="1500" dirty="0">
                <a:latin typeface="Cambria" pitchFamily="18" charset="0"/>
              </a:rPr>
              <a:t>effect of heavy rains during the flowering stage of the crop</a:t>
            </a:r>
          </a:p>
          <a:p>
            <a:pPr lvl="1"/>
            <a:r>
              <a:rPr lang="en-US" sz="1500" dirty="0">
                <a:latin typeface="Cambria" pitchFamily="18" charset="0"/>
              </a:rPr>
              <a:t>cutting down of old and unproductive trees in the provinces of </a:t>
            </a:r>
            <a:r>
              <a:rPr lang="en-US" sz="1500" dirty="0" err="1">
                <a:latin typeface="Cambria" pitchFamily="18" charset="0"/>
              </a:rPr>
              <a:t>Zamboanga</a:t>
            </a:r>
            <a:r>
              <a:rPr lang="en-US" sz="1500" dirty="0">
                <a:latin typeface="Cambria" pitchFamily="18" charset="0"/>
              </a:rPr>
              <a:t> Del Norte and </a:t>
            </a:r>
            <a:r>
              <a:rPr lang="en-US" sz="1500" dirty="0" err="1">
                <a:latin typeface="Cambria" pitchFamily="18" charset="0"/>
              </a:rPr>
              <a:t>Compostella</a:t>
            </a:r>
            <a:r>
              <a:rPr lang="en-US" sz="1500" dirty="0">
                <a:latin typeface="Cambria" pitchFamily="18" charset="0"/>
              </a:rPr>
              <a:t> Valley. </a:t>
            </a:r>
          </a:p>
          <a:p>
            <a:pPr lvl="0"/>
            <a:r>
              <a:rPr lang="en-US" sz="1800" dirty="0">
                <a:latin typeface="Cambria" pitchFamily="18" charset="0"/>
              </a:rPr>
              <a:t>The top (5) producing coffee regions are as follows:</a:t>
            </a:r>
          </a:p>
          <a:p>
            <a:pPr lvl="1"/>
            <a:r>
              <a:rPr lang="en-US" sz="1500" dirty="0">
                <a:latin typeface="Cambria" pitchFamily="18" charset="0"/>
              </a:rPr>
              <a:t>SOCCSKARGEN (25,101 MT)</a:t>
            </a:r>
          </a:p>
          <a:p>
            <a:pPr lvl="1"/>
            <a:r>
              <a:rPr lang="en-US" sz="1500" dirty="0">
                <a:latin typeface="Cambria" pitchFamily="18" charset="0"/>
              </a:rPr>
              <a:t>Davao Region (11,430 MT) </a:t>
            </a:r>
          </a:p>
          <a:p>
            <a:pPr lvl="1"/>
            <a:r>
              <a:rPr lang="en-US" sz="1500" dirty="0">
                <a:latin typeface="Cambria" pitchFamily="18" charset="0"/>
              </a:rPr>
              <a:t>ARMM (10,343 MT)</a:t>
            </a:r>
          </a:p>
          <a:p>
            <a:pPr lvl="1"/>
            <a:r>
              <a:rPr lang="en-US" sz="1500" dirty="0">
                <a:latin typeface="Cambria" pitchFamily="18" charset="0"/>
              </a:rPr>
              <a:t> Northern Mindanao (5,605 MT) </a:t>
            </a:r>
          </a:p>
          <a:p>
            <a:pPr lvl="1"/>
            <a:r>
              <a:rPr lang="en-US" sz="1500" dirty="0">
                <a:latin typeface="Cambria" pitchFamily="18" charset="0"/>
              </a:rPr>
              <a:t>Western Visayas (4,356 MT)</a:t>
            </a:r>
          </a:p>
          <a:p>
            <a:endParaRPr lang="en-US" dirty="0">
              <a:solidFill>
                <a:schemeClr val="tx1"/>
              </a:solidFill>
              <a:latin typeface="Cambria" pitchFamily="18" charset="0"/>
            </a:endParaRPr>
          </a:p>
        </p:txBody>
      </p:sp>
      <p:sp>
        <p:nvSpPr>
          <p:cNvPr id="2" name="TextBox 1"/>
          <p:cNvSpPr txBox="1"/>
          <p:nvPr/>
        </p:nvSpPr>
        <p:spPr>
          <a:xfrm>
            <a:off x="1304925" y="5632535"/>
            <a:ext cx="4572000" cy="230832"/>
          </a:xfrm>
          <a:prstGeom prst="rect">
            <a:avLst/>
          </a:prstGeom>
          <a:noFill/>
        </p:spPr>
        <p:txBody>
          <a:bodyPr wrap="square" rtlCol="0">
            <a:spAutoFit/>
          </a:bodyPr>
          <a:lstStyle/>
          <a:p>
            <a:r>
              <a:rPr lang="en-US" sz="900" dirty="0"/>
              <a:t>SOURCE: PSA-BAS</a:t>
            </a:r>
          </a:p>
        </p:txBody>
      </p:sp>
    </p:spTree>
    <p:extLst>
      <p:ext uri="{BB962C8B-B14F-4D97-AF65-F5344CB8AC3E}">
        <p14:creationId xmlns:p14="http://schemas.microsoft.com/office/powerpoint/2010/main" val="42205388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0" y="534010"/>
            <a:ext cx="9144000" cy="544207"/>
          </a:xfrm>
          <a:prstGeom prst="rect">
            <a:avLst/>
          </a:prstGeom>
          <a:noFill/>
          <a:ln w="9525">
            <a:noFill/>
            <a:miter lim="800000"/>
            <a:headEnd/>
            <a:tailEnd/>
          </a:ln>
          <a:effectLst/>
        </p:spPr>
        <p:txBody>
          <a:bodyPr vert="horz" wrap="square" lIns="112223" tIns="56112" rIns="112223" bIns="56112" numCol="1" anchor="ctr" anchorCtr="0" compatLnSpc="1">
            <a:prstTxWarp prst="textNoShape">
              <a:avLst/>
            </a:prstTxWarp>
            <a:spAutoFit/>
          </a:bodyPr>
          <a:lstStyle/>
          <a:p>
            <a:pPr algn="ctr" eaLnBrk="0" hangingPunct="0">
              <a:defRPr/>
            </a:pPr>
            <a:r>
              <a:rPr lang="en-US" sz="2800" b="1" cap="all" dirty="0">
                <a:ln w="9000" cmpd="sng">
                  <a:solidFill>
                    <a:srgbClr val="003300"/>
                  </a:solidFill>
                  <a:prstDash val="solid"/>
                </a:ln>
                <a:solidFill>
                  <a:srgbClr val="003300"/>
                </a:solidFill>
                <a:effectLst>
                  <a:reflection blurRad="12700" stA="28000" endPos="45000" dist="1000" dir="5400000" sy="-100000" algn="bl" rotWithShape="0"/>
                </a:effectLst>
                <a:latin typeface="Arial" pitchFamily="34" charset="0"/>
                <a:ea typeface="+mj-ea"/>
                <a:cs typeface="Arial" pitchFamily="34" charset="0"/>
              </a:rPr>
              <a:t>PRODUCTIVITY ENHANCEMENT</a:t>
            </a:r>
          </a:p>
        </p:txBody>
      </p:sp>
      <p:sp>
        <p:nvSpPr>
          <p:cNvPr id="6" name="Rectangle 5"/>
          <p:cNvSpPr/>
          <p:nvPr/>
        </p:nvSpPr>
        <p:spPr>
          <a:xfrm>
            <a:off x="76200" y="1362800"/>
            <a:ext cx="9067800" cy="4708969"/>
          </a:xfrm>
          <a:prstGeom prst="rect">
            <a:avLst/>
          </a:prstGeom>
        </p:spPr>
        <p:txBody>
          <a:bodyPr wrap="square" lIns="91429" tIns="45714" rIns="91429" bIns="45714">
            <a:spAutoFit/>
          </a:bodyPr>
          <a:lstStyle/>
          <a:p>
            <a:pPr marL="347663" indent="-231775">
              <a:spcBef>
                <a:spcPct val="20000"/>
              </a:spcBef>
              <a:buFont typeface="Courier New" pitchFamily="49" charset="0"/>
              <a:buChar char="o"/>
              <a:defRPr/>
            </a:pPr>
            <a:r>
              <a:rPr lang="en-PH" sz="2000" b="1" dirty="0" smtClean="0">
                <a:solidFill>
                  <a:srgbClr val="003300"/>
                </a:solidFill>
                <a:latin typeface="Arial Narrow" pitchFamily="34" charset="0"/>
              </a:rPr>
              <a:t>Commodities :  </a:t>
            </a:r>
            <a:r>
              <a:rPr lang="en-PH" sz="2000" b="1" dirty="0" smtClean="0">
                <a:latin typeface="Arial Narrow" pitchFamily="34" charset="0"/>
              </a:rPr>
              <a:t>Vegetables, Fruits, Rootcrops</a:t>
            </a:r>
          </a:p>
          <a:p>
            <a:pPr marL="347663" indent="-231775">
              <a:spcBef>
                <a:spcPct val="20000"/>
              </a:spcBef>
              <a:defRPr/>
            </a:pPr>
            <a:endParaRPr lang="en-PH" sz="2000" b="1" dirty="0" smtClean="0">
              <a:latin typeface="Arial Narrow" pitchFamily="34" charset="0"/>
            </a:endParaRPr>
          </a:p>
          <a:p>
            <a:pPr marL="347663" indent="-231775">
              <a:spcBef>
                <a:spcPct val="20000"/>
              </a:spcBef>
              <a:buFont typeface="Courier New" pitchFamily="49" charset="0"/>
              <a:buChar char="o"/>
              <a:defRPr/>
            </a:pPr>
            <a:r>
              <a:rPr lang="en-PH" sz="2000" b="1" dirty="0" smtClean="0">
                <a:solidFill>
                  <a:srgbClr val="003300"/>
                </a:solidFill>
                <a:latin typeface="Arial Narrow" pitchFamily="34" charset="0"/>
              </a:rPr>
              <a:t>Objective :   </a:t>
            </a:r>
            <a:r>
              <a:rPr lang="en-PH" sz="2000" b="1" dirty="0" smtClean="0">
                <a:latin typeface="Arial Narrow" pitchFamily="34" charset="0"/>
              </a:rPr>
              <a:t>Enhance productivity and </a:t>
            </a:r>
          </a:p>
          <a:p>
            <a:pPr marL="347663" indent="-231775">
              <a:spcBef>
                <a:spcPct val="20000"/>
              </a:spcBef>
              <a:defRPr/>
            </a:pPr>
            <a:r>
              <a:rPr lang="en-PH" sz="2000" b="1" dirty="0">
                <a:latin typeface="Arial Narrow" pitchFamily="34" charset="0"/>
              </a:rPr>
              <a:t>	</a:t>
            </a:r>
            <a:r>
              <a:rPr lang="en-PH" sz="2000" b="1" dirty="0" smtClean="0">
                <a:latin typeface="Arial Narrow" pitchFamily="34" charset="0"/>
              </a:rPr>
              <a:t>	            production</a:t>
            </a:r>
          </a:p>
          <a:p>
            <a:pPr marL="347663" indent="-231775">
              <a:spcBef>
                <a:spcPct val="20000"/>
              </a:spcBef>
              <a:defRPr/>
            </a:pPr>
            <a:endParaRPr lang="en-PH" sz="2000" b="1" dirty="0" smtClean="0">
              <a:latin typeface="Arial Narrow" pitchFamily="34" charset="0"/>
            </a:endParaRPr>
          </a:p>
          <a:p>
            <a:pPr marL="347663" indent="-231775">
              <a:spcBef>
                <a:spcPct val="20000"/>
              </a:spcBef>
              <a:buFont typeface="Courier New" pitchFamily="49" charset="0"/>
              <a:buChar char="o"/>
              <a:defRPr/>
            </a:pPr>
            <a:r>
              <a:rPr lang="en-PH" sz="2000" b="1" dirty="0">
                <a:solidFill>
                  <a:srgbClr val="003300"/>
                </a:solidFill>
                <a:latin typeface="Arial Narrow" pitchFamily="34" charset="0"/>
              </a:rPr>
              <a:t>Targets :</a:t>
            </a:r>
          </a:p>
          <a:p>
            <a:pPr fontAlgn="auto">
              <a:spcAft>
                <a:spcPts val="0"/>
              </a:spcAft>
              <a:defRPr/>
            </a:pPr>
            <a:r>
              <a:rPr lang="en-PH" sz="2000" b="1" dirty="0">
                <a:latin typeface="Arial Narrow" pitchFamily="34" charset="0"/>
                <a:cs typeface="Arial" pitchFamily="34" charset="0"/>
              </a:rPr>
              <a:t>	</a:t>
            </a:r>
            <a:r>
              <a:rPr lang="en-PH" sz="2000" b="1" dirty="0" smtClean="0">
                <a:latin typeface="Arial Narrow" pitchFamily="34" charset="0"/>
                <a:cs typeface="Arial" pitchFamily="34" charset="0"/>
              </a:rPr>
              <a:t>Vegetables 	:     </a:t>
            </a:r>
            <a:r>
              <a:rPr lang="en-PH" sz="2000" b="1" dirty="0">
                <a:latin typeface="Arial Narrow" pitchFamily="34" charset="0"/>
                <a:cs typeface="Arial" pitchFamily="34" charset="0"/>
              </a:rPr>
              <a:t>Increase total production by 3% per year</a:t>
            </a:r>
          </a:p>
          <a:p>
            <a:pPr fontAlgn="auto">
              <a:spcAft>
                <a:spcPts val="0"/>
              </a:spcAft>
              <a:defRPr/>
            </a:pPr>
            <a:endParaRPr lang="en-PH" sz="2000" b="1" dirty="0">
              <a:latin typeface="Arial Narrow" pitchFamily="34" charset="0"/>
              <a:cs typeface="Arial" pitchFamily="34" charset="0"/>
            </a:endParaRPr>
          </a:p>
          <a:p>
            <a:pPr fontAlgn="auto">
              <a:spcAft>
                <a:spcPts val="0"/>
              </a:spcAft>
              <a:defRPr/>
            </a:pPr>
            <a:r>
              <a:rPr lang="en-PH" sz="2000" b="1" dirty="0">
                <a:latin typeface="Arial Narrow" pitchFamily="34" charset="0"/>
                <a:cs typeface="Arial" pitchFamily="34" charset="0"/>
              </a:rPr>
              <a:t>	Mango 		</a:t>
            </a:r>
            <a:r>
              <a:rPr lang="en-PH" sz="2000" b="1" dirty="0" smtClean="0">
                <a:latin typeface="Arial Narrow" pitchFamily="34" charset="0"/>
                <a:cs typeface="Arial" pitchFamily="34" charset="0"/>
              </a:rPr>
              <a:t>:     </a:t>
            </a:r>
            <a:r>
              <a:rPr lang="en-PH" sz="2000" b="1" dirty="0">
                <a:latin typeface="Arial Narrow" pitchFamily="34" charset="0"/>
                <a:cs typeface="Arial" pitchFamily="34" charset="0"/>
              </a:rPr>
              <a:t>Increase production of fresh and high </a:t>
            </a:r>
            <a:r>
              <a:rPr lang="en-PH" sz="2000" b="1" dirty="0" smtClean="0">
                <a:latin typeface="Arial Narrow" pitchFamily="34" charset="0"/>
                <a:cs typeface="Arial" pitchFamily="34" charset="0"/>
              </a:rPr>
              <a:t>quality </a:t>
            </a:r>
            <a:r>
              <a:rPr lang="en-PH" sz="2000" b="1" dirty="0">
                <a:latin typeface="Arial Narrow" pitchFamily="34" charset="0"/>
                <a:cs typeface="Arial" pitchFamily="34" charset="0"/>
              </a:rPr>
              <a:t>mangoes by </a:t>
            </a:r>
            <a:r>
              <a:rPr lang="en-PH" sz="2000" b="1" dirty="0" smtClean="0">
                <a:latin typeface="Arial Narrow" pitchFamily="34" charset="0"/>
                <a:cs typeface="Arial" pitchFamily="34" charset="0"/>
              </a:rPr>
              <a:t>			      5% annually</a:t>
            </a:r>
            <a:endParaRPr lang="en-PH" sz="2000" b="1" dirty="0">
              <a:latin typeface="Arial Narrow" pitchFamily="34" charset="0"/>
              <a:cs typeface="Arial" pitchFamily="34" charset="0"/>
            </a:endParaRPr>
          </a:p>
          <a:p>
            <a:pPr fontAlgn="auto">
              <a:spcAft>
                <a:spcPts val="0"/>
              </a:spcAft>
              <a:defRPr/>
            </a:pPr>
            <a:endParaRPr lang="en-PH" sz="2000" b="1" dirty="0">
              <a:latin typeface="Arial Narrow" pitchFamily="34" charset="0"/>
              <a:cs typeface="Arial" pitchFamily="34" charset="0"/>
            </a:endParaRPr>
          </a:p>
          <a:p>
            <a:pPr fontAlgn="auto">
              <a:spcAft>
                <a:spcPts val="0"/>
              </a:spcAft>
              <a:defRPr/>
            </a:pPr>
            <a:r>
              <a:rPr lang="en-PH" sz="2000" b="1" dirty="0">
                <a:latin typeface="Arial Narrow" pitchFamily="34" charset="0"/>
                <a:cs typeface="Arial" pitchFamily="34" charset="0"/>
              </a:rPr>
              <a:t>	Banana </a:t>
            </a:r>
            <a:endParaRPr lang="en-PH" sz="2000" b="1" dirty="0" smtClean="0">
              <a:latin typeface="Arial Narrow" pitchFamily="34" charset="0"/>
              <a:cs typeface="Arial" pitchFamily="34" charset="0"/>
            </a:endParaRPr>
          </a:p>
          <a:p>
            <a:pPr fontAlgn="auto">
              <a:spcAft>
                <a:spcPts val="0"/>
              </a:spcAft>
              <a:defRPr/>
            </a:pPr>
            <a:r>
              <a:rPr lang="en-PH" sz="2000" b="1" dirty="0">
                <a:latin typeface="Arial Narrow" pitchFamily="34" charset="0"/>
                <a:cs typeface="Arial" pitchFamily="34" charset="0"/>
              </a:rPr>
              <a:t>	</a:t>
            </a:r>
            <a:r>
              <a:rPr lang="en-PH" sz="2000" b="1" dirty="0" smtClean="0">
                <a:latin typeface="Arial Narrow" pitchFamily="34" charset="0"/>
                <a:cs typeface="Arial" pitchFamily="34" charset="0"/>
              </a:rPr>
              <a:t>(</a:t>
            </a:r>
            <a:r>
              <a:rPr lang="en-PH" sz="2000" b="1" dirty="0">
                <a:latin typeface="Arial Narrow" pitchFamily="34" charset="0"/>
                <a:cs typeface="Arial" pitchFamily="34" charset="0"/>
              </a:rPr>
              <a:t>Cavendish</a:t>
            </a:r>
            <a:r>
              <a:rPr lang="en-PH" sz="2000" b="1" dirty="0" smtClean="0">
                <a:latin typeface="Arial Narrow" pitchFamily="34" charset="0"/>
                <a:cs typeface="Arial" pitchFamily="34" charset="0"/>
              </a:rPr>
              <a:t>)	:     </a:t>
            </a:r>
            <a:r>
              <a:rPr lang="en-PH" sz="2000" b="1" dirty="0">
                <a:latin typeface="Arial Narrow" pitchFamily="34" charset="0"/>
                <a:cs typeface="Arial" pitchFamily="34" charset="0"/>
              </a:rPr>
              <a:t>Increase export of fresh banana by 20%</a:t>
            </a:r>
          </a:p>
          <a:p>
            <a:pPr fontAlgn="auto">
              <a:spcAft>
                <a:spcPts val="0"/>
              </a:spcAft>
              <a:defRPr/>
            </a:pPr>
            <a:r>
              <a:rPr lang="en-PH" sz="2000" b="1" dirty="0">
                <a:latin typeface="Arial Narrow" pitchFamily="34" charset="0"/>
                <a:cs typeface="Arial" pitchFamily="34" charset="0"/>
              </a:rPr>
              <a:t>                </a:t>
            </a:r>
            <a:r>
              <a:rPr lang="en-PH" sz="2000" b="1" dirty="0" smtClean="0">
                <a:latin typeface="Arial Narrow" pitchFamily="34" charset="0"/>
                <a:cs typeface="Arial" pitchFamily="34" charset="0"/>
              </a:rPr>
              <a:t>(</a:t>
            </a:r>
            <a:r>
              <a:rPr lang="en-PH" sz="2000" b="1" dirty="0" err="1">
                <a:latin typeface="Arial Narrow" pitchFamily="34" charset="0"/>
                <a:cs typeface="Arial" pitchFamily="34" charset="0"/>
              </a:rPr>
              <a:t>Lakatan</a:t>
            </a:r>
            <a:r>
              <a:rPr lang="en-PH" sz="2000" b="1" dirty="0">
                <a:latin typeface="Arial Narrow" pitchFamily="34" charset="0"/>
                <a:cs typeface="Arial" pitchFamily="34" charset="0"/>
              </a:rPr>
              <a:t>)	:     Increase volume of production by </a:t>
            </a:r>
            <a:r>
              <a:rPr lang="en-PH" sz="2000" b="1" dirty="0" smtClean="0">
                <a:latin typeface="Arial Narrow" pitchFamily="34" charset="0"/>
                <a:cs typeface="Arial" pitchFamily="34" charset="0"/>
              </a:rPr>
              <a:t>4%                 </a:t>
            </a:r>
            <a:endParaRPr lang="en-PH" sz="2000" b="1" dirty="0">
              <a:latin typeface="Arial Narrow" pitchFamily="34" charset="0"/>
              <a:cs typeface="Arial" pitchFamily="34" charset="0"/>
            </a:endParaRPr>
          </a:p>
        </p:txBody>
      </p:sp>
      <p:sp>
        <p:nvSpPr>
          <p:cNvPr id="7" name="Rectangle 6"/>
          <p:cNvSpPr/>
          <p:nvPr/>
        </p:nvSpPr>
        <p:spPr>
          <a:xfrm>
            <a:off x="2181224" y="4674123"/>
            <a:ext cx="7158992" cy="369320"/>
          </a:xfrm>
          <a:prstGeom prst="rect">
            <a:avLst/>
          </a:prstGeom>
        </p:spPr>
        <p:txBody>
          <a:bodyPr wrap="square" lIns="91429" tIns="45714" rIns="91429" bIns="45714">
            <a:spAutoFit/>
          </a:bodyPr>
          <a:lstStyle/>
          <a:p>
            <a:pPr marL="342858" indent="61905">
              <a:spcBef>
                <a:spcPct val="20000"/>
              </a:spcBef>
              <a:buFont typeface="Courier New" pitchFamily="49" charset="0"/>
              <a:buChar char="o"/>
              <a:defRPr/>
            </a:pPr>
            <a:endParaRPr lang="en-PH" dirty="0" smtClean="0">
              <a:latin typeface="Arial Rounded MT Bold" pitchFamily="34" charset="0"/>
            </a:endParaRPr>
          </a:p>
        </p:txBody>
      </p:sp>
      <p:grpSp>
        <p:nvGrpSpPr>
          <p:cNvPr id="2" name="Group 19"/>
          <p:cNvGrpSpPr/>
          <p:nvPr/>
        </p:nvGrpSpPr>
        <p:grpSpPr>
          <a:xfrm>
            <a:off x="7162799" y="1457629"/>
            <a:ext cx="1905000" cy="1230808"/>
            <a:chOff x="5760720" y="996652"/>
            <a:chExt cx="3855789" cy="1230808"/>
          </a:xfrm>
        </p:grpSpPr>
        <p:pic>
          <p:nvPicPr>
            <p:cNvPr id="8" name="Picture 7" descr="C:\HVCDP\HVCDP Profile brochures\banana green.jpg"/>
            <p:cNvPicPr>
              <a:picLocks noChangeAspect="1" noChangeArrowheads="1"/>
            </p:cNvPicPr>
            <p:nvPr/>
          </p:nvPicPr>
          <p:blipFill>
            <a:blip r:embed="rId3" cstate="print"/>
            <a:srcRect/>
            <a:stretch>
              <a:fillRect/>
            </a:stretch>
          </p:blipFill>
          <p:spPr bwMode="auto">
            <a:xfrm>
              <a:off x="5760720" y="996652"/>
              <a:ext cx="807718" cy="1230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3" descr="C:\HVCDP\HVCDP Profile brochures\20060925_9999_84.JPG"/>
            <p:cNvPicPr>
              <a:picLocks noChangeAspect="1" noChangeArrowheads="1"/>
            </p:cNvPicPr>
            <p:nvPr/>
          </p:nvPicPr>
          <p:blipFill>
            <a:blip r:embed="rId4" cstate="print"/>
            <a:srcRect r="14960"/>
            <a:stretch>
              <a:fillRect/>
            </a:stretch>
          </p:blipFill>
          <p:spPr bwMode="auto">
            <a:xfrm>
              <a:off x="6568439" y="1005840"/>
              <a:ext cx="1558290" cy="1221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C:\Users\HVCC_Jules\Pictures\MangoFestival_Pangasinan_Mar7\_IGP0159.JPG"/>
            <p:cNvPicPr>
              <a:picLocks noChangeAspect="1" noChangeArrowheads="1"/>
            </p:cNvPicPr>
            <p:nvPr/>
          </p:nvPicPr>
          <p:blipFill>
            <a:blip r:embed="rId5" cstate="print"/>
            <a:srcRect r="18750" b="8804"/>
            <a:stretch>
              <a:fillRect/>
            </a:stretch>
          </p:blipFill>
          <p:spPr bwMode="auto">
            <a:xfrm>
              <a:off x="8126729" y="1005840"/>
              <a:ext cx="1489780" cy="1221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3" name="Group 10"/>
          <p:cNvGrpSpPr/>
          <p:nvPr/>
        </p:nvGrpSpPr>
        <p:grpSpPr>
          <a:xfrm>
            <a:off x="5029200" y="1381429"/>
            <a:ext cx="2133599" cy="1373188"/>
            <a:chOff x="5749288" y="2227460"/>
            <a:chExt cx="4156710" cy="1600200"/>
          </a:xfrm>
        </p:grpSpPr>
        <p:pic>
          <p:nvPicPr>
            <p:cNvPr id="12" name="Picture 8"/>
            <p:cNvPicPr>
              <a:picLocks noChangeAspect="1" noChangeArrowheads="1"/>
            </p:cNvPicPr>
            <p:nvPr/>
          </p:nvPicPr>
          <p:blipFill>
            <a:blip r:embed="rId6" cstate="print"/>
            <a:srcRect/>
            <a:stretch>
              <a:fillRect/>
            </a:stretch>
          </p:blipFill>
          <p:spPr bwMode="auto">
            <a:xfrm>
              <a:off x="5749288" y="2227460"/>
              <a:ext cx="1828800"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 name="Group 14"/>
            <p:cNvGrpSpPr/>
            <p:nvPr/>
          </p:nvGrpSpPr>
          <p:grpSpPr>
            <a:xfrm>
              <a:off x="7289800" y="2302072"/>
              <a:ext cx="2616198" cy="1525588"/>
              <a:chOff x="3962400" y="3200400"/>
              <a:chExt cx="2616198" cy="1525588"/>
            </a:xfrm>
          </p:grpSpPr>
          <p:pic>
            <p:nvPicPr>
              <p:cNvPr id="14" name="Picture 7"/>
              <p:cNvPicPr>
                <a:picLocks noChangeAspect="1" noChangeArrowheads="1"/>
              </p:cNvPicPr>
              <p:nvPr/>
            </p:nvPicPr>
            <p:blipFill>
              <a:blip r:embed="rId7" cstate="print"/>
              <a:srcRect l="8824" t="15829" r="50607"/>
              <a:stretch>
                <a:fillRect/>
              </a:stretch>
            </p:blipFill>
            <p:spPr bwMode="auto">
              <a:xfrm>
                <a:off x="3962400" y="3200400"/>
                <a:ext cx="1219200" cy="1525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3"/>
              <p:cNvPicPr>
                <a:picLocks noChangeAspect="1" noChangeArrowheads="1"/>
              </p:cNvPicPr>
              <p:nvPr/>
            </p:nvPicPr>
            <p:blipFill>
              <a:blip r:embed="rId8" cstate="print"/>
              <a:srcRect l="33333"/>
              <a:stretch>
                <a:fillRect/>
              </a:stretch>
            </p:blipFill>
            <p:spPr bwMode="auto">
              <a:xfrm>
                <a:off x="5181600" y="3200401"/>
                <a:ext cx="1396998" cy="1523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429000"/>
            <a:ext cx="8915400" cy="2246757"/>
          </a:xfrm>
          <a:prstGeom prst="rect">
            <a:avLst/>
          </a:prstGeom>
        </p:spPr>
        <p:txBody>
          <a:bodyPr wrap="square" lIns="91429" tIns="45714" rIns="91429" bIns="45714">
            <a:spAutoFit/>
          </a:bodyPr>
          <a:lstStyle/>
          <a:p>
            <a:pPr marL="231775" indent="-231775">
              <a:spcBef>
                <a:spcPct val="20000"/>
              </a:spcBef>
              <a:buFont typeface="Courier New" pitchFamily="49" charset="0"/>
              <a:buChar char="o"/>
              <a:defRPr/>
            </a:pPr>
            <a:r>
              <a:rPr lang="en-PH" sz="2000" b="1" dirty="0" smtClean="0">
                <a:solidFill>
                  <a:srgbClr val="003300"/>
                </a:solidFill>
                <a:latin typeface="Arial Narrow" pitchFamily="34" charset="0"/>
              </a:rPr>
              <a:t>Major </a:t>
            </a:r>
            <a:r>
              <a:rPr lang="en-PH" sz="2000" b="1" dirty="0">
                <a:solidFill>
                  <a:srgbClr val="003300"/>
                </a:solidFill>
                <a:latin typeface="Arial Narrow" pitchFamily="34" charset="0"/>
              </a:rPr>
              <a:t>Interventions :</a:t>
            </a:r>
          </a:p>
          <a:p>
            <a:pPr marL="914400" indent="-288925">
              <a:spcBef>
                <a:spcPct val="20000"/>
              </a:spcBef>
              <a:buFont typeface="Wingdings" pitchFamily="2" charset="2"/>
              <a:buChar char="§"/>
              <a:defRPr/>
            </a:pPr>
            <a:r>
              <a:rPr lang="en-PH" sz="2000" b="1" dirty="0">
                <a:latin typeface="Arial Narrow" pitchFamily="34" charset="0"/>
              </a:rPr>
              <a:t>Seeds/Planting </a:t>
            </a:r>
            <a:r>
              <a:rPr lang="en-PH" sz="2000" b="1" dirty="0" smtClean="0">
                <a:latin typeface="Arial Narrow" pitchFamily="34" charset="0"/>
              </a:rPr>
              <a:t>materials</a:t>
            </a:r>
          </a:p>
          <a:p>
            <a:pPr marL="914400" indent="-288925">
              <a:spcBef>
                <a:spcPct val="20000"/>
              </a:spcBef>
              <a:buFont typeface="Wingdings" pitchFamily="2" charset="2"/>
              <a:buChar char="§"/>
              <a:defRPr/>
            </a:pPr>
            <a:r>
              <a:rPr lang="en-PH" sz="2000" b="1" dirty="0" smtClean="0">
                <a:latin typeface="Arial Narrow" pitchFamily="34" charset="0"/>
              </a:rPr>
              <a:t>Small-scale irrigation</a:t>
            </a:r>
          </a:p>
          <a:p>
            <a:pPr marL="914400" indent="-288925">
              <a:spcBef>
                <a:spcPct val="20000"/>
              </a:spcBef>
              <a:buFont typeface="Wingdings" pitchFamily="2" charset="2"/>
              <a:buChar char="§"/>
              <a:defRPr/>
            </a:pPr>
            <a:r>
              <a:rPr lang="en-PH" sz="2000" b="1" dirty="0" smtClean="0">
                <a:latin typeface="Arial Narrow" pitchFamily="34" charset="0"/>
              </a:rPr>
              <a:t>Production equipment/machineries </a:t>
            </a:r>
            <a:r>
              <a:rPr lang="en-PH" sz="2000" i="1" dirty="0" smtClean="0">
                <a:latin typeface="Arial Narrow" pitchFamily="34" charset="0"/>
              </a:rPr>
              <a:t>(e.g. tractor, sprayer)</a:t>
            </a:r>
          </a:p>
          <a:p>
            <a:pPr marL="914400" indent="-288925">
              <a:spcBef>
                <a:spcPct val="20000"/>
              </a:spcBef>
              <a:buFont typeface="Wingdings" pitchFamily="2" charset="2"/>
              <a:buChar char="§"/>
              <a:defRPr/>
            </a:pPr>
            <a:r>
              <a:rPr lang="en-PH" sz="2000" b="1" dirty="0" smtClean="0">
                <a:latin typeface="Arial Narrow" pitchFamily="34" charset="0"/>
              </a:rPr>
              <a:t>Production facilities </a:t>
            </a:r>
            <a:r>
              <a:rPr lang="en-PH" sz="2000" i="1" dirty="0" smtClean="0">
                <a:latin typeface="Arial Narrow" pitchFamily="34" charset="0"/>
              </a:rPr>
              <a:t>(e.g. nursery</a:t>
            </a:r>
            <a:r>
              <a:rPr lang="en-PH" sz="2000" i="1" dirty="0">
                <a:latin typeface="Arial Narrow" pitchFamily="34" charset="0"/>
              </a:rPr>
              <a:t>, </a:t>
            </a:r>
            <a:r>
              <a:rPr lang="en-PH" sz="2000" i="1" dirty="0" smtClean="0">
                <a:latin typeface="Arial Narrow" pitchFamily="34" charset="0"/>
              </a:rPr>
              <a:t>greenhouse)</a:t>
            </a:r>
          </a:p>
          <a:p>
            <a:pPr marL="914400" indent="-288925">
              <a:spcBef>
                <a:spcPct val="20000"/>
              </a:spcBef>
              <a:buFont typeface="Wingdings" pitchFamily="2" charset="2"/>
              <a:buChar char="§"/>
              <a:defRPr/>
            </a:pPr>
            <a:r>
              <a:rPr lang="en-PH" sz="2000" b="1" dirty="0" smtClean="0">
                <a:latin typeface="Arial Narrow" pitchFamily="34" charset="0"/>
              </a:rPr>
              <a:t>Extension Support</a:t>
            </a:r>
            <a:endParaRPr lang="en-PH" sz="2000" b="1" dirty="0">
              <a:latin typeface="Arial Narrow" pitchFamily="34" charset="0"/>
            </a:endParaRPr>
          </a:p>
        </p:txBody>
      </p:sp>
      <p:pic>
        <p:nvPicPr>
          <p:cNvPr id="7" name="Picture 2" descr="J:\Pictures at videos\Davao Pix\DSC06720.JPG"/>
          <p:cNvPicPr>
            <a:picLocks noChangeAspect="1" noChangeArrowheads="1"/>
          </p:cNvPicPr>
          <p:nvPr/>
        </p:nvPicPr>
        <p:blipFill>
          <a:blip r:embed="rId2" cstate="print"/>
          <a:srcRect/>
          <a:stretch>
            <a:fillRect/>
          </a:stretch>
        </p:blipFill>
        <p:spPr bwMode="auto">
          <a:xfrm>
            <a:off x="6324600" y="4953000"/>
            <a:ext cx="2636520" cy="1212276"/>
          </a:xfrm>
          <a:prstGeom prst="rect">
            <a:avLst/>
          </a:prstGeom>
          <a:ln>
            <a:noFill/>
          </a:ln>
          <a:effectLst>
            <a:outerShdw blurRad="292100" dist="139700" dir="2700000" algn="tl" rotWithShape="0">
              <a:srgbClr val="333333">
                <a:alpha val="65000"/>
              </a:srgbClr>
            </a:outerShdw>
          </a:effectLst>
        </p:spPr>
      </p:pic>
      <p:pic>
        <p:nvPicPr>
          <p:cNvPr id="8" name="Picture 3" descr="J:\Pictures at videos\DCIM\100CANON\IMG_3480.JPG"/>
          <p:cNvPicPr>
            <a:picLocks noChangeAspect="1" noChangeArrowheads="1"/>
          </p:cNvPicPr>
          <p:nvPr/>
        </p:nvPicPr>
        <p:blipFill>
          <a:blip r:embed="rId3" cstate="print"/>
          <a:srcRect r="11250"/>
          <a:stretch>
            <a:fillRect/>
          </a:stretch>
        </p:blipFill>
        <p:spPr bwMode="auto">
          <a:xfrm rot="5400000">
            <a:off x="7504490" y="3468310"/>
            <a:ext cx="1491128" cy="1260109"/>
          </a:xfrm>
          <a:prstGeom prst="rect">
            <a:avLst/>
          </a:prstGeom>
          <a:ln>
            <a:noFill/>
          </a:ln>
          <a:effectLst>
            <a:outerShdw blurRad="292100" dist="139700" dir="2700000" algn="tl" rotWithShape="0">
              <a:srgbClr val="333333">
                <a:alpha val="65000"/>
              </a:srgbClr>
            </a:outerShdw>
          </a:effectLst>
        </p:spPr>
      </p:pic>
      <p:graphicFrame>
        <p:nvGraphicFramePr>
          <p:cNvPr id="9" name="Table 8"/>
          <p:cNvGraphicFramePr>
            <a:graphicFrameLocks noGrp="1"/>
          </p:cNvGraphicFramePr>
          <p:nvPr>
            <p:extLst>
              <p:ext uri="{D42A27DB-BD31-4B8C-83A1-F6EECF244321}">
                <p14:modId xmlns:p14="http://schemas.microsoft.com/office/powerpoint/2010/main" val="2914741936"/>
              </p:ext>
            </p:extLst>
          </p:nvPr>
        </p:nvGraphicFramePr>
        <p:xfrm>
          <a:off x="1801827" y="894296"/>
          <a:ext cx="3532173" cy="1772704"/>
        </p:xfrm>
        <a:graphic>
          <a:graphicData uri="http://schemas.openxmlformats.org/drawingml/2006/table">
            <a:tbl>
              <a:tblPr firstRow="1" bandRow="1">
                <a:tableStyleId>{0505E3EF-67EA-436B-97B2-0124C06EBD24}</a:tableStyleId>
              </a:tblPr>
              <a:tblGrid>
                <a:gridCol w="1826203"/>
                <a:gridCol w="1705970"/>
              </a:tblGrid>
              <a:tr h="401104">
                <a:tc>
                  <a:txBody>
                    <a:bodyPr/>
                    <a:lstStyle/>
                    <a:p>
                      <a:r>
                        <a:rPr lang="en-PH" sz="1800" b="1" dirty="0" smtClean="0">
                          <a:latin typeface="Arial Narrow" pitchFamily="34" charset="0"/>
                          <a:ea typeface="Arial Unicode MS" pitchFamily="34" charset="-128"/>
                          <a:cs typeface="Arial Unicode MS" pitchFamily="34" charset="-128"/>
                        </a:rPr>
                        <a:t>Commodities</a:t>
                      </a:r>
                      <a:endParaRPr lang="en-PH" sz="1800" b="1" dirty="0">
                        <a:latin typeface="Arial Narrow" pitchFamily="34" charset="0"/>
                        <a:ea typeface="Arial Unicode MS" pitchFamily="34" charset="-128"/>
                        <a:cs typeface="Arial Unicode MS" pitchFamily="34" charset="-128"/>
                      </a:endParaRPr>
                    </a:p>
                  </a:txBody>
                  <a:tcPr anchor="ctr" anchorCtr="1"/>
                </a:tc>
                <a:tc>
                  <a:txBody>
                    <a:bodyPr/>
                    <a:lstStyle/>
                    <a:p>
                      <a:pPr algn="ctr"/>
                      <a:r>
                        <a:rPr lang="en-PH" sz="1800" b="1" dirty="0" smtClean="0">
                          <a:latin typeface="Arial Narrow" pitchFamily="34" charset="0"/>
                          <a:ea typeface="Arial Unicode MS" pitchFamily="34" charset="-128"/>
                          <a:cs typeface="Arial Unicode MS" pitchFamily="34" charset="-128"/>
                        </a:rPr>
                        <a:t>2016</a:t>
                      </a:r>
                      <a:endParaRPr lang="en-PH" sz="1800" b="1" dirty="0">
                        <a:latin typeface="Arial Narrow" pitchFamily="34" charset="0"/>
                        <a:ea typeface="Arial Unicode MS" pitchFamily="34" charset="-128"/>
                        <a:cs typeface="Arial Unicode MS" pitchFamily="34" charset="-128"/>
                      </a:endParaRPr>
                    </a:p>
                  </a:txBody>
                  <a:tcPr anchor="ctr" anchorCtr="1"/>
                </a:tc>
              </a:tr>
              <a:tr h="457200">
                <a:tc>
                  <a:txBody>
                    <a:bodyPr/>
                    <a:lstStyle/>
                    <a:p>
                      <a:r>
                        <a:rPr lang="en-PH" sz="1800" b="1" dirty="0" smtClean="0">
                          <a:latin typeface="Arial Narrow" pitchFamily="34" charset="0"/>
                          <a:ea typeface="Arial Unicode MS" pitchFamily="34" charset="-128"/>
                          <a:cs typeface="Arial Unicode MS" pitchFamily="34" charset="-128"/>
                        </a:rPr>
                        <a:t>Vegetables*</a:t>
                      </a:r>
                      <a:endParaRPr lang="en-PH" sz="1800" b="1" dirty="0">
                        <a:latin typeface="Arial Narrow" pitchFamily="34" charset="0"/>
                        <a:ea typeface="Arial Unicode MS" pitchFamily="34" charset="-128"/>
                        <a:cs typeface="Arial Unicode MS" pitchFamily="34" charset="-128"/>
                      </a:endParaRPr>
                    </a:p>
                  </a:txBody>
                  <a:tcPr anchor="ctr"/>
                </a:tc>
                <a:tc>
                  <a:txBody>
                    <a:bodyPr/>
                    <a:lstStyle/>
                    <a:p>
                      <a:pPr algn="r"/>
                      <a:r>
                        <a:rPr lang="en-PH" sz="1800" b="1" dirty="0" smtClean="0">
                          <a:latin typeface="Arial Narrow" pitchFamily="34" charset="0"/>
                          <a:ea typeface="Arial Unicode MS" pitchFamily="34" charset="-128"/>
                          <a:cs typeface="Arial Unicode MS" pitchFamily="34" charset="-128"/>
                        </a:rPr>
                        <a:t>173,682mt</a:t>
                      </a:r>
                      <a:r>
                        <a:rPr lang="en-PH" sz="1800" b="1" baseline="0" dirty="0" smtClean="0">
                          <a:latin typeface="Arial Narrow" pitchFamily="34" charset="0"/>
                          <a:ea typeface="Arial Unicode MS" pitchFamily="34" charset="-128"/>
                          <a:cs typeface="Arial Unicode MS" pitchFamily="34" charset="-128"/>
                        </a:rPr>
                        <a:t> </a:t>
                      </a:r>
                      <a:endParaRPr lang="en-PH" sz="1800" b="1" dirty="0">
                        <a:latin typeface="Arial Narrow" pitchFamily="34" charset="0"/>
                        <a:ea typeface="Arial Unicode MS" pitchFamily="34" charset="-128"/>
                        <a:cs typeface="Arial Unicode MS" pitchFamily="34" charset="-128"/>
                      </a:endParaRPr>
                    </a:p>
                  </a:txBody>
                  <a:tcPr anchor="ctr"/>
                </a:tc>
              </a:tr>
              <a:tr h="457200">
                <a:tc>
                  <a:txBody>
                    <a:bodyPr/>
                    <a:lstStyle/>
                    <a:p>
                      <a:r>
                        <a:rPr lang="en-PH" sz="1800" b="1" dirty="0" smtClean="0">
                          <a:latin typeface="Arial Narrow" pitchFamily="34" charset="0"/>
                          <a:ea typeface="Arial Unicode MS" pitchFamily="34" charset="-128"/>
                          <a:cs typeface="Arial Unicode MS" pitchFamily="34" charset="-128"/>
                        </a:rPr>
                        <a:t>Banana</a:t>
                      </a:r>
                      <a:endParaRPr lang="en-PH" sz="1800" b="1" dirty="0">
                        <a:latin typeface="Arial Narrow" pitchFamily="34" charset="0"/>
                        <a:ea typeface="Arial Unicode MS" pitchFamily="34" charset="-128"/>
                        <a:cs typeface="Arial Unicode MS" pitchFamily="34" charset="-128"/>
                      </a:endParaRPr>
                    </a:p>
                  </a:txBody>
                  <a:tcPr anchor="ctr"/>
                </a:tc>
                <a:tc>
                  <a:txBody>
                    <a:bodyPr/>
                    <a:lstStyle/>
                    <a:p>
                      <a:pPr algn="r"/>
                      <a:r>
                        <a:rPr lang="en-PH" sz="1800" b="1" dirty="0" smtClean="0">
                          <a:latin typeface="Arial Narrow" pitchFamily="34" charset="0"/>
                          <a:ea typeface="Arial Unicode MS" pitchFamily="34" charset="-128"/>
                          <a:cs typeface="Arial Unicode MS" pitchFamily="34" charset="-128"/>
                        </a:rPr>
                        <a:t>112,647mt</a:t>
                      </a:r>
                      <a:endParaRPr lang="en-PH" sz="1800" b="1" dirty="0">
                        <a:latin typeface="Arial Narrow" pitchFamily="34" charset="0"/>
                        <a:ea typeface="Arial Unicode MS" pitchFamily="34" charset="-128"/>
                        <a:cs typeface="Arial Unicode MS" pitchFamily="34" charset="-128"/>
                      </a:endParaRPr>
                    </a:p>
                  </a:txBody>
                  <a:tcPr anchor="ctr"/>
                </a:tc>
              </a:tr>
              <a:tr h="457200">
                <a:tc>
                  <a:txBody>
                    <a:bodyPr/>
                    <a:lstStyle/>
                    <a:p>
                      <a:r>
                        <a:rPr lang="en-PH" sz="1800" b="1" dirty="0" smtClean="0">
                          <a:latin typeface="Arial Narrow" pitchFamily="34" charset="0"/>
                          <a:ea typeface="Arial Unicode MS" pitchFamily="34" charset="-128"/>
                          <a:cs typeface="Arial Unicode MS" pitchFamily="34" charset="-128"/>
                        </a:rPr>
                        <a:t>Mango</a:t>
                      </a:r>
                      <a:endParaRPr lang="en-PH" sz="1800" b="1" dirty="0">
                        <a:latin typeface="Arial Narrow" pitchFamily="34" charset="0"/>
                        <a:ea typeface="Arial Unicode MS" pitchFamily="34" charset="-128"/>
                        <a:cs typeface="Arial Unicode MS" pitchFamily="34" charset="-128"/>
                      </a:endParaRPr>
                    </a:p>
                  </a:txBody>
                  <a:tcPr anchor="ctr"/>
                </a:tc>
                <a:tc>
                  <a:txBody>
                    <a:bodyPr/>
                    <a:lstStyle/>
                    <a:p>
                      <a:pPr algn="r"/>
                      <a:r>
                        <a:rPr lang="en-PH" sz="1800" b="1" dirty="0" smtClean="0">
                          <a:latin typeface="Arial Narrow" pitchFamily="34" charset="0"/>
                          <a:ea typeface="Arial Unicode MS" pitchFamily="34" charset="-128"/>
                          <a:cs typeface="Arial Unicode MS" pitchFamily="34" charset="-128"/>
                        </a:rPr>
                        <a:t>65,420</a:t>
                      </a:r>
                      <a:r>
                        <a:rPr lang="en-PH" sz="1800" b="1" baseline="0" dirty="0" smtClean="0">
                          <a:latin typeface="Arial Narrow" pitchFamily="34" charset="0"/>
                          <a:ea typeface="Arial Unicode MS" pitchFamily="34" charset="-128"/>
                          <a:cs typeface="Arial Unicode MS" pitchFamily="34" charset="-128"/>
                        </a:rPr>
                        <a:t> </a:t>
                      </a:r>
                      <a:r>
                        <a:rPr lang="en-PH" sz="1800" b="1" baseline="0" dirty="0" err="1" smtClean="0">
                          <a:latin typeface="Arial Narrow" pitchFamily="34" charset="0"/>
                          <a:ea typeface="Arial Unicode MS" pitchFamily="34" charset="-128"/>
                          <a:cs typeface="Arial Unicode MS" pitchFamily="34" charset="-128"/>
                        </a:rPr>
                        <a:t>mt</a:t>
                      </a:r>
                      <a:endParaRPr lang="en-PH" sz="1800" b="1" dirty="0">
                        <a:latin typeface="Arial Narrow" pitchFamily="34" charset="0"/>
                        <a:ea typeface="Arial Unicode MS" pitchFamily="34" charset="-128"/>
                        <a:cs typeface="Arial Unicode MS" pitchFamily="34" charset="-128"/>
                      </a:endParaRPr>
                    </a:p>
                  </a:txBody>
                  <a:tcPr anchor="ctr"/>
                </a:tc>
              </a:tr>
            </a:tbl>
          </a:graphicData>
        </a:graphic>
      </p:graphicFrame>
      <p:sp>
        <p:nvSpPr>
          <p:cNvPr id="10" name="Rectangle 9"/>
          <p:cNvSpPr>
            <a:spLocks noChangeArrowheads="1"/>
          </p:cNvSpPr>
          <p:nvPr/>
        </p:nvSpPr>
        <p:spPr bwMode="auto">
          <a:xfrm>
            <a:off x="228600" y="457200"/>
            <a:ext cx="4267200" cy="400110"/>
          </a:xfrm>
          <a:prstGeom prst="rect">
            <a:avLst/>
          </a:prstGeom>
          <a:noFill/>
          <a:ln w="9525">
            <a:noFill/>
            <a:miter lim="800000"/>
            <a:headEnd/>
            <a:tailEnd/>
          </a:ln>
        </p:spPr>
        <p:txBody>
          <a:bodyPr wrap="square">
            <a:spAutoFit/>
          </a:bodyPr>
          <a:lstStyle/>
          <a:p>
            <a:pPr marL="173038" indent="-173038">
              <a:buFont typeface="Courier New" pitchFamily="49" charset="0"/>
              <a:buChar char="o"/>
            </a:pPr>
            <a:r>
              <a:rPr lang="en-PH" sz="2000" b="1" dirty="0" smtClean="0">
                <a:solidFill>
                  <a:srgbClr val="003300"/>
                </a:solidFill>
                <a:latin typeface="Arial Narrow" pitchFamily="34" charset="0"/>
              </a:rPr>
              <a:t> Production </a:t>
            </a:r>
            <a:r>
              <a:rPr lang="en-PH" sz="2000" b="1" dirty="0">
                <a:solidFill>
                  <a:srgbClr val="003300"/>
                </a:solidFill>
                <a:latin typeface="Arial Narrow" pitchFamily="34" charset="0"/>
              </a:rPr>
              <a:t>Targets (in </a:t>
            </a:r>
            <a:r>
              <a:rPr lang="en-PH" sz="2000" b="1" dirty="0" err="1">
                <a:solidFill>
                  <a:srgbClr val="003300"/>
                </a:solidFill>
                <a:latin typeface="Arial Narrow" pitchFamily="34" charset="0"/>
              </a:rPr>
              <a:t>mt</a:t>
            </a:r>
            <a:r>
              <a:rPr lang="en-PH" sz="2000" b="1" dirty="0" smtClean="0">
                <a:solidFill>
                  <a:srgbClr val="003300"/>
                </a:solidFill>
                <a:latin typeface="Arial Narrow" pitchFamily="34" charset="0"/>
              </a:rPr>
              <a:t>):</a:t>
            </a:r>
            <a:endParaRPr lang="en-PH" sz="2000" b="1" dirty="0">
              <a:solidFill>
                <a:srgbClr val="003300"/>
              </a:solidFill>
              <a:latin typeface="Arial Narrow" pitchFamily="34" charset="0"/>
            </a:endParaRPr>
          </a:p>
        </p:txBody>
      </p:sp>
      <p:sp>
        <p:nvSpPr>
          <p:cNvPr id="11" name="TextBox 10"/>
          <p:cNvSpPr txBox="1"/>
          <p:nvPr/>
        </p:nvSpPr>
        <p:spPr>
          <a:xfrm>
            <a:off x="685800" y="2785646"/>
            <a:ext cx="2362057" cy="338554"/>
          </a:xfrm>
          <a:prstGeom prst="rect">
            <a:avLst/>
          </a:prstGeom>
          <a:noFill/>
        </p:spPr>
        <p:txBody>
          <a:bodyPr wrap="none" rtlCol="0">
            <a:spAutoFit/>
          </a:bodyPr>
          <a:lstStyle/>
          <a:p>
            <a:r>
              <a:rPr lang="en-US" sz="1600" b="1" i="1" dirty="0" smtClean="0">
                <a:latin typeface="Arial Narrow" pitchFamily="34" charset="0"/>
              </a:rPr>
              <a:t>* Top 20 priority vegetables</a:t>
            </a:r>
            <a:endParaRPr lang="en-US" sz="1600" b="1" i="1" dirty="0">
              <a:latin typeface="Arial Narrow"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0" y="458061"/>
            <a:ext cx="9143999" cy="913539"/>
          </a:xfrm>
          <a:prstGeom prst="rect">
            <a:avLst/>
          </a:prstGeom>
          <a:noFill/>
          <a:ln w="9525">
            <a:noFill/>
            <a:miter lim="800000"/>
            <a:headEnd/>
            <a:tailEnd/>
          </a:ln>
          <a:effectLst/>
        </p:spPr>
        <p:txBody>
          <a:bodyPr vert="horz" wrap="square" lIns="112223" tIns="56112" rIns="112223" bIns="56112" numCol="1" anchor="ctr" anchorCtr="0" compatLnSpc="1">
            <a:prstTxWarp prst="textNoShape">
              <a:avLst/>
            </a:prstTxWarp>
            <a:spAutoFit/>
          </a:bodyPr>
          <a:lstStyle/>
          <a:p>
            <a:pPr algn="ctr" eaLnBrk="0" hangingPunct="0">
              <a:defRPr/>
            </a:pPr>
            <a:r>
              <a:rPr lang="en-US" sz="2600" b="1" cap="all" dirty="0">
                <a:ln w="9000" cmpd="sng">
                  <a:solidFill>
                    <a:srgbClr val="003300"/>
                  </a:solidFill>
                  <a:prstDash val="solid"/>
                </a:ln>
                <a:solidFill>
                  <a:srgbClr val="003300"/>
                </a:solidFill>
                <a:effectLst>
                  <a:reflection blurRad="12700" stA="28000" endPos="45000" dist="1000" dir="5400000" sy="-100000" algn="bl" rotWithShape="0"/>
                </a:effectLst>
                <a:latin typeface="Arial" pitchFamily="34" charset="0"/>
                <a:ea typeface="+mj-ea"/>
                <a:cs typeface="Arial" pitchFamily="34" charset="0"/>
              </a:rPr>
              <a:t>COST COMPETITIVENESS TOWARDS </a:t>
            </a:r>
          </a:p>
          <a:p>
            <a:pPr algn="ctr" eaLnBrk="0" hangingPunct="0">
              <a:defRPr/>
            </a:pPr>
            <a:r>
              <a:rPr lang="en-US" sz="2600" b="1" cap="all" dirty="0">
                <a:ln w="9000" cmpd="sng">
                  <a:solidFill>
                    <a:srgbClr val="003300"/>
                  </a:solidFill>
                  <a:prstDash val="solid"/>
                </a:ln>
                <a:solidFill>
                  <a:srgbClr val="003300"/>
                </a:solidFill>
                <a:effectLst>
                  <a:reflection blurRad="12700" stA="28000" endPos="45000" dist="1000" dir="5400000" sy="-100000" algn="bl" rotWithShape="0"/>
                </a:effectLst>
                <a:latin typeface="Arial" pitchFamily="34" charset="0"/>
                <a:ea typeface="+mj-ea"/>
                <a:cs typeface="Arial" pitchFamily="34" charset="0"/>
              </a:rPr>
              <a:t>Import substitution</a:t>
            </a:r>
          </a:p>
        </p:txBody>
      </p:sp>
      <p:sp>
        <p:nvSpPr>
          <p:cNvPr id="5" name="Content Placeholder 2"/>
          <p:cNvSpPr>
            <a:spLocks noGrp="1"/>
          </p:cNvSpPr>
          <p:nvPr>
            <p:ph idx="1"/>
          </p:nvPr>
        </p:nvSpPr>
        <p:spPr>
          <a:xfrm>
            <a:off x="152400" y="1371600"/>
            <a:ext cx="7239000" cy="3810000"/>
          </a:xfrm>
          <a:ln w="25400">
            <a:noFill/>
          </a:ln>
        </p:spPr>
        <p:txBody>
          <a:bodyPr rtlCol="0">
            <a:noAutofit/>
          </a:bodyPr>
          <a:lstStyle/>
          <a:p>
            <a:pPr marL="231775" indent="-231775">
              <a:buFont typeface="Courier New" pitchFamily="49" charset="0"/>
              <a:buChar char="o"/>
              <a:defRPr/>
            </a:pPr>
            <a:r>
              <a:rPr lang="en-PH" sz="2000" b="1" dirty="0" smtClean="0">
                <a:solidFill>
                  <a:srgbClr val="003300"/>
                </a:solidFill>
                <a:latin typeface="Arial Narrow" pitchFamily="34" charset="0"/>
                <a:cs typeface="Arial" pitchFamily="34" charset="0"/>
              </a:rPr>
              <a:t>Commodities </a:t>
            </a:r>
            <a:r>
              <a:rPr lang="en-PH" sz="2000" b="1" dirty="0">
                <a:solidFill>
                  <a:srgbClr val="003300"/>
                </a:solidFill>
                <a:latin typeface="Arial Narrow" pitchFamily="34" charset="0"/>
                <a:cs typeface="Arial" pitchFamily="34" charset="0"/>
              </a:rPr>
              <a:t>: </a:t>
            </a:r>
            <a:r>
              <a:rPr lang="en-PH" sz="2000" b="1" dirty="0" smtClean="0">
                <a:solidFill>
                  <a:srgbClr val="003300"/>
                </a:solidFill>
                <a:latin typeface="Arial Narrow" pitchFamily="34" charset="0"/>
                <a:cs typeface="Arial" pitchFamily="34" charset="0"/>
              </a:rPr>
              <a:t>   </a:t>
            </a:r>
            <a:r>
              <a:rPr lang="en-PH" sz="2000" b="1" dirty="0" smtClean="0">
                <a:latin typeface="Arial Narrow" pitchFamily="34" charset="0"/>
                <a:cs typeface="Arial" pitchFamily="34" charset="0"/>
              </a:rPr>
              <a:t>Mungbean</a:t>
            </a:r>
            <a:r>
              <a:rPr lang="en-PH" sz="2000" b="1" dirty="0">
                <a:latin typeface="Arial Narrow" pitchFamily="34" charset="0"/>
                <a:cs typeface="Arial" pitchFamily="34" charset="0"/>
              </a:rPr>
              <a:t>, Peanut, Garlic</a:t>
            </a:r>
            <a:r>
              <a:rPr lang="en-PH" sz="2000" b="1" dirty="0" smtClean="0">
                <a:latin typeface="Arial Narrow" pitchFamily="34" charset="0"/>
                <a:cs typeface="Arial" pitchFamily="34" charset="0"/>
              </a:rPr>
              <a:t>,  </a:t>
            </a:r>
            <a:r>
              <a:rPr lang="en-PH" sz="2000" b="1" dirty="0" err="1" smtClean="0">
                <a:latin typeface="Arial Narrow" pitchFamily="34" charset="0"/>
                <a:cs typeface="Arial" pitchFamily="34" charset="0"/>
              </a:rPr>
              <a:t>Achuete</a:t>
            </a:r>
            <a:r>
              <a:rPr lang="en-PH" sz="2000" b="1" dirty="0">
                <a:latin typeface="Arial Narrow" pitchFamily="34" charset="0"/>
                <a:cs typeface="Arial" pitchFamily="34" charset="0"/>
              </a:rPr>
              <a:t>, Black </a:t>
            </a:r>
            <a:r>
              <a:rPr lang="en-PH" sz="2000" b="1" dirty="0" smtClean="0">
                <a:latin typeface="Arial Narrow" pitchFamily="34" charset="0"/>
                <a:cs typeface="Arial" pitchFamily="34" charset="0"/>
              </a:rPr>
              <a:t>Pepper </a:t>
            </a:r>
          </a:p>
          <a:p>
            <a:pPr marL="231775" indent="-231775">
              <a:buFont typeface="Courier New" pitchFamily="49" charset="0"/>
              <a:buChar char="o"/>
              <a:defRPr/>
            </a:pPr>
            <a:r>
              <a:rPr lang="en-PH" sz="2000" b="1" dirty="0" smtClean="0">
                <a:solidFill>
                  <a:srgbClr val="003300"/>
                </a:solidFill>
                <a:latin typeface="Arial Narrow" pitchFamily="34" charset="0"/>
                <a:cs typeface="Arial" pitchFamily="34" charset="0"/>
              </a:rPr>
              <a:t>Objective :    </a:t>
            </a:r>
            <a:r>
              <a:rPr lang="en-PH" sz="2000" b="1" dirty="0" smtClean="0">
                <a:latin typeface="Arial Narrow" pitchFamily="34" charset="0"/>
                <a:cs typeface="Arial" pitchFamily="34" charset="0"/>
              </a:rPr>
              <a:t>Lessen </a:t>
            </a:r>
            <a:r>
              <a:rPr lang="en-PH" sz="2000" b="1" dirty="0">
                <a:latin typeface="Arial Narrow" pitchFamily="34" charset="0"/>
                <a:cs typeface="Arial" pitchFamily="34" charset="0"/>
              </a:rPr>
              <a:t>importation of various vegetables thru </a:t>
            </a:r>
          </a:p>
          <a:p>
            <a:pPr>
              <a:buNone/>
              <a:defRPr/>
            </a:pPr>
            <a:r>
              <a:rPr lang="en-PH" sz="2000" b="1" dirty="0">
                <a:latin typeface="Arial Narrow" pitchFamily="34" charset="0"/>
                <a:cs typeface="Arial" pitchFamily="34" charset="0"/>
              </a:rPr>
              <a:t>                       </a:t>
            </a:r>
            <a:r>
              <a:rPr lang="en-PH" sz="2000" b="1" dirty="0" smtClean="0">
                <a:latin typeface="Arial Narrow" pitchFamily="34" charset="0"/>
                <a:cs typeface="Arial" pitchFamily="34" charset="0"/>
              </a:rPr>
              <a:t>    increase in production        </a:t>
            </a:r>
          </a:p>
          <a:p>
            <a:pPr marL="231775" indent="-231775" algn="just">
              <a:buFont typeface="Courier New" pitchFamily="49" charset="0"/>
              <a:buChar char="o"/>
              <a:defRPr/>
            </a:pPr>
            <a:r>
              <a:rPr lang="en-PH" sz="2000" b="1" dirty="0" smtClean="0">
                <a:solidFill>
                  <a:srgbClr val="003300"/>
                </a:solidFill>
                <a:latin typeface="Arial Narrow" pitchFamily="34" charset="0"/>
                <a:cs typeface="Arial" pitchFamily="34" charset="0"/>
              </a:rPr>
              <a:t>Major </a:t>
            </a:r>
            <a:r>
              <a:rPr lang="en-PH" sz="2000" b="1" dirty="0">
                <a:solidFill>
                  <a:srgbClr val="003300"/>
                </a:solidFill>
                <a:latin typeface="Arial Narrow" pitchFamily="34" charset="0"/>
                <a:cs typeface="Arial" pitchFamily="34" charset="0"/>
              </a:rPr>
              <a:t>Interventions : </a:t>
            </a:r>
          </a:p>
          <a:p>
            <a:pPr marL="914400" indent="-231775" algn="just">
              <a:buFont typeface="Wingdings" pitchFamily="2" charset="2"/>
              <a:buChar char="§"/>
              <a:defRPr/>
            </a:pPr>
            <a:r>
              <a:rPr lang="en-PH" sz="2000" b="1" dirty="0">
                <a:latin typeface="Arial Narrow" pitchFamily="34" charset="0"/>
                <a:cs typeface="Arial" pitchFamily="34" charset="0"/>
              </a:rPr>
              <a:t>Seeds / Planting materials</a:t>
            </a:r>
          </a:p>
          <a:p>
            <a:pPr marL="914400" indent="-231775" algn="just">
              <a:buFont typeface="Wingdings" pitchFamily="2" charset="2"/>
              <a:buChar char="§"/>
              <a:defRPr/>
            </a:pPr>
            <a:r>
              <a:rPr lang="en-PH" sz="2000" b="1" dirty="0">
                <a:latin typeface="Arial Narrow" pitchFamily="34" charset="0"/>
                <a:cs typeface="Arial" pitchFamily="34" charset="0"/>
              </a:rPr>
              <a:t>Production and Postharvest equipment &amp; facility</a:t>
            </a:r>
          </a:p>
          <a:p>
            <a:pPr marL="914400" indent="-231775" algn="just">
              <a:buFont typeface="Wingdings" pitchFamily="2" charset="2"/>
              <a:buChar char="§"/>
              <a:defRPr/>
            </a:pPr>
            <a:r>
              <a:rPr lang="en-PH" sz="2000" b="1" dirty="0">
                <a:latin typeface="Arial Narrow" pitchFamily="34" charset="0"/>
                <a:cs typeface="Arial" pitchFamily="34" charset="0"/>
              </a:rPr>
              <a:t>Extension Support</a:t>
            </a:r>
          </a:p>
          <a:p>
            <a:pPr marL="914400" indent="-231775" algn="just">
              <a:buFont typeface="Wingdings" pitchFamily="2" charset="2"/>
              <a:buChar char="§"/>
              <a:defRPr/>
            </a:pPr>
            <a:r>
              <a:rPr lang="en-PH" sz="2000" b="1" dirty="0">
                <a:latin typeface="Arial Narrow" pitchFamily="34" charset="0"/>
                <a:cs typeface="Arial" pitchFamily="34" charset="0"/>
              </a:rPr>
              <a:t>Research and </a:t>
            </a:r>
            <a:r>
              <a:rPr lang="en-PH" sz="2000" b="1" dirty="0" smtClean="0">
                <a:latin typeface="Arial Narrow" pitchFamily="34" charset="0"/>
                <a:cs typeface="Arial" pitchFamily="34" charset="0"/>
              </a:rPr>
              <a:t>Development</a:t>
            </a:r>
          </a:p>
          <a:p>
            <a:pPr marL="914400" indent="-231775" algn="just">
              <a:buFont typeface="Wingdings" pitchFamily="2" charset="2"/>
              <a:buChar char="§"/>
              <a:defRPr/>
            </a:pPr>
            <a:r>
              <a:rPr lang="en-PH" sz="2000" b="1" dirty="0" smtClean="0">
                <a:latin typeface="Arial Narrow" pitchFamily="34" charset="0"/>
                <a:cs typeface="Arial" pitchFamily="34" charset="0"/>
              </a:rPr>
              <a:t>Market Development</a:t>
            </a:r>
            <a:endParaRPr lang="en-PH" sz="2000" b="1" dirty="0">
              <a:latin typeface="Arial Narrow" pitchFamily="34" charset="0"/>
            </a:endParaRPr>
          </a:p>
        </p:txBody>
      </p:sp>
      <p:pic>
        <p:nvPicPr>
          <p:cNvPr id="6" name="Content Placeholder 3"/>
          <p:cNvPicPr>
            <a:picLocks noChangeAspect="1"/>
          </p:cNvPicPr>
          <p:nvPr/>
        </p:nvPicPr>
        <p:blipFill>
          <a:blip r:embed="rId3" cstate="print">
            <a:lum/>
            <a:extLst>
              <a:ext uri="{28A0092B-C50C-407E-A947-70E740481C1C}">
                <a14:useLocalDpi xmlns:a14="http://schemas.microsoft.com/office/drawing/2010/main" val="0"/>
              </a:ext>
            </a:extLst>
          </a:blip>
          <a:srcRect l="25992" t="32917" r="29877" b="33750"/>
          <a:stretch>
            <a:fillRect/>
          </a:stretch>
        </p:blipFill>
        <p:spPr bwMode="auto">
          <a:xfrm>
            <a:off x="198050" y="5184544"/>
            <a:ext cx="2205990" cy="1204826"/>
          </a:xfrm>
          <a:prstGeom prst="rect">
            <a:avLst/>
          </a:prstGeom>
          <a:ln>
            <a:noFill/>
          </a:ln>
          <a:effectLst>
            <a:outerShdw blurRad="292100" dist="139700" dir="2700000" algn="tl" rotWithShape="0">
              <a:srgbClr val="333333">
                <a:alpha val="65000"/>
              </a:srgbClr>
            </a:outerShdw>
          </a:effectLst>
        </p:spPr>
      </p:pic>
      <p:pic>
        <p:nvPicPr>
          <p:cNvPr id="7" name="Picture 2" descr="C:\Users\HVCC_Jules\Pictures\Spices_July8\_IGP4360.JPG"/>
          <p:cNvPicPr>
            <a:picLocks noChangeAspect="1" noChangeArrowheads="1"/>
          </p:cNvPicPr>
          <p:nvPr/>
        </p:nvPicPr>
        <p:blipFill>
          <a:blip r:embed="rId4" cstate="print"/>
          <a:srcRect l="32115" t="27427" r="19883" b="4353"/>
          <a:stretch>
            <a:fillRect/>
          </a:stretch>
        </p:blipFill>
        <p:spPr bwMode="auto">
          <a:xfrm flipH="1">
            <a:off x="6975231" y="4047564"/>
            <a:ext cx="1020385" cy="963141"/>
          </a:xfrm>
          <a:prstGeom prst="rect">
            <a:avLst/>
          </a:prstGeom>
          <a:noFill/>
        </p:spPr>
      </p:pic>
      <p:pic>
        <p:nvPicPr>
          <p:cNvPr id="9" name="Picture 7" descr="C:\Users\HVCC_Jules\Pictures\AgriTechnoForum_July20\_IGP4539.JPG"/>
          <p:cNvPicPr>
            <a:picLocks noChangeAspect="1" noChangeArrowheads="1"/>
          </p:cNvPicPr>
          <p:nvPr/>
        </p:nvPicPr>
        <p:blipFill>
          <a:blip r:embed="rId5" cstate="print"/>
          <a:srcRect l="46323" t="39989" b="19899"/>
          <a:stretch>
            <a:fillRect/>
          </a:stretch>
        </p:blipFill>
        <p:spPr bwMode="auto">
          <a:xfrm>
            <a:off x="4462460" y="5195974"/>
            <a:ext cx="2427530" cy="1204826"/>
          </a:xfrm>
          <a:prstGeom prst="rect">
            <a:avLst/>
          </a:prstGeom>
          <a:ln>
            <a:noFill/>
          </a:ln>
          <a:effectLst>
            <a:outerShdw blurRad="292100" dist="139700" dir="2700000" algn="tl" rotWithShape="0">
              <a:srgbClr val="333333">
                <a:alpha val="65000"/>
              </a:srgbClr>
            </a:outerShdw>
          </a:effectLst>
        </p:spPr>
      </p:pic>
      <p:pic>
        <p:nvPicPr>
          <p:cNvPr id="10" name="Picture 8" descr="3"/>
          <p:cNvPicPr>
            <a:picLocks noChangeAspect="1" noChangeArrowheads="1"/>
          </p:cNvPicPr>
          <p:nvPr/>
        </p:nvPicPr>
        <p:blipFill>
          <a:blip r:embed="rId6" cstate="print"/>
          <a:srcRect l="17970" r="14143" b="50762"/>
          <a:stretch>
            <a:fillRect/>
          </a:stretch>
        </p:blipFill>
        <p:spPr bwMode="auto">
          <a:xfrm>
            <a:off x="2558826" y="5184544"/>
            <a:ext cx="1730063" cy="1204826"/>
          </a:xfrm>
          <a:prstGeom prst="rect">
            <a:avLst/>
          </a:prstGeom>
          <a:ln>
            <a:noFill/>
          </a:ln>
          <a:effectLst>
            <a:outerShdw blurRad="292100" dist="139700" dir="2700000" algn="tl" rotWithShape="0">
              <a:srgbClr val="333333">
                <a:alpha val="65000"/>
              </a:srgbClr>
            </a:outerShdw>
          </a:effectLst>
        </p:spPr>
      </p:pic>
      <p:pic>
        <p:nvPicPr>
          <p:cNvPr id="11" name="Picture 9" descr="L:\NUEVA ECIJA ONION COLD STORAGES\DSC02817.JPG"/>
          <p:cNvPicPr>
            <a:picLocks noChangeAspect="1" noChangeArrowheads="1"/>
          </p:cNvPicPr>
          <p:nvPr/>
        </p:nvPicPr>
        <p:blipFill>
          <a:blip r:embed="rId7" cstate="print"/>
          <a:srcRect/>
          <a:stretch>
            <a:fillRect/>
          </a:stretch>
        </p:blipFill>
        <p:spPr bwMode="auto">
          <a:xfrm>
            <a:off x="7086600" y="5195974"/>
            <a:ext cx="1804670" cy="1193396"/>
          </a:xfrm>
          <a:prstGeom prst="rect">
            <a:avLst/>
          </a:prstGeom>
          <a:ln>
            <a:noFill/>
          </a:ln>
          <a:effectLst>
            <a:outerShdw blurRad="292100" dist="139700" dir="2700000" algn="tl" rotWithShape="0">
              <a:srgbClr val="333333">
                <a:alpha val="65000"/>
              </a:srgbClr>
            </a:outerShdw>
          </a:effectLst>
        </p:spPr>
      </p:pic>
      <p:pic>
        <p:nvPicPr>
          <p:cNvPr id="14" name="Picture 4" descr="C:\Users\HVCC_Jules\Desktop\imageMain_17_543.jpg"/>
          <p:cNvPicPr>
            <a:picLocks noChangeAspect="1" noChangeArrowheads="1"/>
          </p:cNvPicPr>
          <p:nvPr/>
        </p:nvPicPr>
        <p:blipFill>
          <a:blip r:embed="rId8" cstate="print"/>
          <a:srcRect l="14503" t="7292" r="8735" b="5703"/>
          <a:stretch>
            <a:fillRect/>
          </a:stretch>
        </p:blipFill>
        <p:spPr bwMode="auto">
          <a:xfrm rot="2228345">
            <a:off x="7131417" y="1816886"/>
            <a:ext cx="1106158" cy="1242453"/>
          </a:xfrm>
          <a:prstGeom prst="ellipse">
            <a:avLst/>
          </a:prstGeom>
          <a:ln>
            <a:noFill/>
          </a:ln>
          <a:effectLst>
            <a:softEdge rad="112500"/>
          </a:effectLst>
        </p:spPr>
      </p:pic>
      <p:pic>
        <p:nvPicPr>
          <p:cNvPr id="15" name="Picture 6" descr="C:\Users\HVCC_Jules\Pictures\Spices_July8\_IGP4433.JPG"/>
          <p:cNvPicPr>
            <a:picLocks noChangeAspect="1" noChangeArrowheads="1"/>
          </p:cNvPicPr>
          <p:nvPr/>
        </p:nvPicPr>
        <p:blipFill>
          <a:blip r:embed="rId9" cstate="print"/>
          <a:srcRect l="42645" t="42307" r="36541" b="6786"/>
          <a:stretch>
            <a:fillRect/>
          </a:stretch>
        </p:blipFill>
        <p:spPr bwMode="auto">
          <a:xfrm>
            <a:off x="8125694" y="2366682"/>
            <a:ext cx="1018306" cy="1654146"/>
          </a:xfrm>
          <a:prstGeom prst="rect">
            <a:avLst/>
          </a:prstGeom>
          <a:ln>
            <a:noFill/>
          </a:ln>
          <a:effectLst>
            <a:softEdge rad="112500"/>
          </a:effectLst>
        </p:spPr>
      </p:pic>
      <p:pic>
        <p:nvPicPr>
          <p:cNvPr id="16" name="Picture 15" descr="C:\HVCDP\HVCDP Presentations\picturesfromweb_forpresentationonly\url.jpg"/>
          <p:cNvPicPr>
            <a:picLocks noChangeAspect="1" noChangeArrowheads="1"/>
          </p:cNvPicPr>
          <p:nvPr/>
        </p:nvPicPr>
        <p:blipFill>
          <a:blip r:embed="rId10" cstate="print"/>
          <a:srcRect r="15035" b="18182"/>
          <a:stretch>
            <a:fillRect/>
          </a:stretch>
        </p:blipFill>
        <p:spPr bwMode="auto">
          <a:xfrm>
            <a:off x="7945425" y="3913094"/>
            <a:ext cx="1198575" cy="918688"/>
          </a:xfrm>
          <a:prstGeom prst="rect">
            <a:avLst/>
          </a:prstGeom>
          <a:ln>
            <a:noFill/>
          </a:ln>
          <a:effectLst>
            <a:softEdge rad="112500"/>
          </a:effectLst>
        </p:spPr>
      </p:pic>
      <p:pic>
        <p:nvPicPr>
          <p:cNvPr id="17" name="Picture 7" descr="C:\HVCDP\HVCDP Presentations\picturesfromweb_forpresentationonly\black pepper.jpg"/>
          <p:cNvPicPr>
            <a:picLocks noChangeAspect="1" noChangeArrowheads="1"/>
          </p:cNvPicPr>
          <p:nvPr/>
        </p:nvPicPr>
        <p:blipFill>
          <a:blip r:embed="rId11" cstate="print"/>
          <a:srcRect l="17500" t="11401" r="17500" b="38242"/>
          <a:stretch>
            <a:fillRect/>
          </a:stretch>
        </p:blipFill>
        <p:spPr bwMode="auto">
          <a:xfrm>
            <a:off x="7209692" y="2971799"/>
            <a:ext cx="963142" cy="1042389"/>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0" y="649941"/>
            <a:ext cx="9143999" cy="913539"/>
          </a:xfrm>
          <a:prstGeom prst="rect">
            <a:avLst/>
          </a:prstGeom>
          <a:solidFill>
            <a:schemeClr val="bg1">
              <a:lumMod val="95000"/>
            </a:schemeClr>
          </a:solidFill>
          <a:ln w="9525">
            <a:noFill/>
            <a:miter lim="800000"/>
            <a:headEnd/>
            <a:tailEnd/>
          </a:ln>
          <a:effectLst/>
        </p:spPr>
        <p:txBody>
          <a:bodyPr vert="horz" wrap="square" lIns="112223" tIns="56112" rIns="112223" bIns="56112" numCol="1" anchor="ctr" anchorCtr="0" compatLnSpc="1">
            <a:prstTxWarp prst="textNoShape">
              <a:avLst/>
            </a:prstTxWarp>
            <a:spAutoFit/>
          </a:bodyPr>
          <a:lstStyle/>
          <a:p>
            <a:pPr algn="ctr" eaLnBrk="0" hangingPunct="0">
              <a:defRPr/>
            </a:pPr>
            <a:r>
              <a:rPr lang="en-US" sz="2600" b="1" cap="all" dirty="0">
                <a:ln w="9000" cmpd="sng">
                  <a:solidFill>
                    <a:srgbClr val="003300"/>
                  </a:solidFill>
                  <a:prstDash val="solid"/>
                </a:ln>
                <a:solidFill>
                  <a:srgbClr val="003300"/>
                </a:solidFill>
                <a:effectLst>
                  <a:reflection blurRad="12700" stA="28000" endPos="45000" dist="1000" dir="5400000" sy="-100000" algn="bl" rotWithShape="0"/>
                </a:effectLst>
                <a:latin typeface="Arial" pitchFamily="34" charset="0"/>
                <a:ea typeface="+mj-ea"/>
                <a:cs typeface="Arial" pitchFamily="34" charset="0"/>
              </a:rPr>
              <a:t>Support to production of local/traditional commodities with seasonal/local demand</a:t>
            </a:r>
          </a:p>
        </p:txBody>
      </p:sp>
      <p:pic>
        <p:nvPicPr>
          <p:cNvPr id="5" name="Picture 2" descr="C:\Users\hvcc\Desktop\DSC00847.JPG"/>
          <p:cNvPicPr>
            <a:picLocks noChangeAspect="1" noChangeArrowheads="1"/>
          </p:cNvPicPr>
          <p:nvPr/>
        </p:nvPicPr>
        <p:blipFill>
          <a:blip r:embed="rId2" cstate="print"/>
          <a:srcRect/>
          <a:stretch>
            <a:fillRect/>
          </a:stretch>
        </p:blipFill>
        <p:spPr bwMode="auto">
          <a:xfrm>
            <a:off x="6705600" y="2895600"/>
            <a:ext cx="2233890" cy="1533709"/>
          </a:xfrm>
          <a:prstGeom prst="rect">
            <a:avLst/>
          </a:prstGeom>
          <a:ln>
            <a:noFill/>
          </a:ln>
          <a:effectLst>
            <a:outerShdw blurRad="292100" dist="139700" dir="2700000" algn="tl" rotWithShape="0">
              <a:srgbClr val="333333">
                <a:alpha val="65000"/>
              </a:srgbClr>
            </a:outerShdw>
          </a:effectLst>
        </p:spPr>
      </p:pic>
      <p:pic>
        <p:nvPicPr>
          <p:cNvPr id="6" name="Picture 4" descr="C:\Users\hvcc\Desktop\market_banana.jpg"/>
          <p:cNvPicPr>
            <a:picLocks noChangeAspect="1" noChangeArrowheads="1"/>
          </p:cNvPicPr>
          <p:nvPr/>
        </p:nvPicPr>
        <p:blipFill>
          <a:blip r:embed="rId3" cstate="print"/>
          <a:srcRect/>
          <a:stretch>
            <a:fillRect/>
          </a:stretch>
        </p:blipFill>
        <p:spPr bwMode="auto">
          <a:xfrm>
            <a:off x="6400800" y="4648200"/>
            <a:ext cx="2267175" cy="1259541"/>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a:xfrm>
            <a:off x="228600" y="1869141"/>
            <a:ext cx="8153400" cy="4800599"/>
          </a:xfrm>
          <a:prstGeom prst="rect">
            <a:avLst/>
          </a:prstGeom>
          <a:ln w="25400">
            <a:noFill/>
          </a:ln>
        </p:spPr>
        <p:txBody>
          <a:bodyPr lIns="91429" tIns="45714" rIns="91429" bIns="45714">
            <a:noAutofit/>
          </a:bodyPr>
          <a:lstStyle/>
          <a:p>
            <a:pPr marL="231775" indent="-231775">
              <a:spcBef>
                <a:spcPct val="20000"/>
              </a:spcBef>
              <a:buFont typeface="Courier New" pitchFamily="49" charset="0"/>
              <a:buChar char="o"/>
              <a:defRPr/>
            </a:pPr>
            <a:r>
              <a:rPr lang="en-PH" sz="2000" b="1" dirty="0" smtClean="0">
                <a:solidFill>
                  <a:srgbClr val="003300"/>
                </a:solidFill>
                <a:latin typeface="Arial Narrow" pitchFamily="34" charset="0"/>
                <a:cs typeface="Arial" pitchFamily="34" charset="0"/>
              </a:rPr>
              <a:t>Commodities </a:t>
            </a:r>
            <a:r>
              <a:rPr lang="en-PH" sz="2000" b="1" dirty="0">
                <a:solidFill>
                  <a:srgbClr val="003300"/>
                </a:solidFill>
                <a:latin typeface="Arial Narrow" pitchFamily="34" charset="0"/>
                <a:cs typeface="Arial" pitchFamily="34" charset="0"/>
              </a:rPr>
              <a:t>: </a:t>
            </a:r>
            <a:r>
              <a:rPr lang="en-PH" sz="2000" b="1" dirty="0" smtClean="0">
                <a:solidFill>
                  <a:srgbClr val="003300"/>
                </a:solidFill>
                <a:latin typeface="Arial Narrow" pitchFamily="34" charset="0"/>
                <a:cs typeface="Arial" pitchFamily="34" charset="0"/>
              </a:rPr>
              <a:t>   </a:t>
            </a:r>
            <a:r>
              <a:rPr lang="en-PH" sz="2000" b="1" dirty="0" smtClean="0">
                <a:latin typeface="Arial Narrow" pitchFamily="34" charset="0"/>
                <a:cs typeface="Arial" pitchFamily="34" charset="0"/>
              </a:rPr>
              <a:t>Local Fruits ( </a:t>
            </a:r>
            <a:r>
              <a:rPr lang="en-PH" sz="2000" b="1" dirty="0" err="1" smtClean="0">
                <a:latin typeface="Arial Narrow" pitchFamily="34" charset="0"/>
                <a:cs typeface="Arial" pitchFamily="34" charset="0"/>
              </a:rPr>
              <a:t>Lanzones</a:t>
            </a:r>
            <a:r>
              <a:rPr lang="en-PH" sz="2000" b="1" dirty="0" smtClean="0">
                <a:latin typeface="Arial Narrow" pitchFamily="34" charset="0"/>
                <a:cs typeface="Arial" pitchFamily="34" charset="0"/>
              </a:rPr>
              <a:t>, </a:t>
            </a:r>
            <a:r>
              <a:rPr lang="en-PH" sz="2000" b="1" dirty="0" err="1" smtClean="0">
                <a:latin typeface="Arial Narrow" pitchFamily="34" charset="0"/>
                <a:cs typeface="Arial" pitchFamily="34" charset="0"/>
              </a:rPr>
              <a:t>Mangosteen</a:t>
            </a:r>
            <a:r>
              <a:rPr lang="en-PH" sz="2000" b="1" dirty="0" smtClean="0">
                <a:latin typeface="Arial Narrow" pitchFamily="34" charset="0"/>
                <a:cs typeface="Arial" pitchFamily="34" charset="0"/>
              </a:rPr>
              <a:t>)</a:t>
            </a:r>
          </a:p>
          <a:p>
            <a:pPr marL="231775" indent="-231775">
              <a:spcBef>
                <a:spcPct val="20000"/>
              </a:spcBef>
              <a:defRPr/>
            </a:pPr>
            <a:endParaRPr lang="en-PH" sz="1200" b="1" dirty="0" smtClean="0">
              <a:latin typeface="Arial Narrow" pitchFamily="34" charset="0"/>
              <a:cs typeface="Arial" pitchFamily="34" charset="0"/>
            </a:endParaRPr>
          </a:p>
          <a:p>
            <a:pPr marL="231775" indent="-231775">
              <a:spcBef>
                <a:spcPct val="20000"/>
              </a:spcBef>
              <a:buFont typeface="Courier New" pitchFamily="49" charset="0"/>
              <a:buChar char="o"/>
              <a:defRPr/>
            </a:pPr>
            <a:r>
              <a:rPr lang="en-PH" sz="2000" b="1" dirty="0" smtClean="0">
                <a:solidFill>
                  <a:srgbClr val="003300"/>
                </a:solidFill>
                <a:latin typeface="Arial Narrow" pitchFamily="34" charset="0"/>
                <a:cs typeface="Arial" pitchFamily="34" charset="0"/>
              </a:rPr>
              <a:t>Objectives :   </a:t>
            </a:r>
            <a:r>
              <a:rPr lang="en-PH" sz="2000" b="1" dirty="0" smtClean="0">
                <a:latin typeface="Arial Narrow" pitchFamily="34" charset="0"/>
                <a:cs typeface="Arial" pitchFamily="34" charset="0"/>
              </a:rPr>
              <a:t>Increase </a:t>
            </a:r>
            <a:r>
              <a:rPr lang="en-PH" sz="2000" b="1" dirty="0">
                <a:latin typeface="Arial Narrow" pitchFamily="34" charset="0"/>
                <a:cs typeface="Arial" pitchFamily="34" charset="0"/>
              </a:rPr>
              <a:t>production of local  traditional fruits </a:t>
            </a:r>
          </a:p>
          <a:p>
            <a:pPr marL="342900" indent="61913" algn="just" fontAlgn="auto">
              <a:spcBef>
                <a:spcPct val="20000"/>
              </a:spcBef>
              <a:spcAft>
                <a:spcPts val="0"/>
              </a:spcAft>
              <a:defRPr/>
            </a:pPr>
            <a:r>
              <a:rPr lang="en-PH" sz="2000" b="1" dirty="0">
                <a:latin typeface="Arial Narrow" pitchFamily="34" charset="0"/>
                <a:cs typeface="Arial" pitchFamily="34" charset="0"/>
              </a:rPr>
              <a:t>                </a:t>
            </a:r>
            <a:r>
              <a:rPr lang="en-PH" sz="2000" b="1" dirty="0" smtClean="0">
                <a:latin typeface="Arial Narrow" pitchFamily="34" charset="0"/>
                <a:cs typeface="Arial" pitchFamily="34" charset="0"/>
              </a:rPr>
              <a:t>    Promote </a:t>
            </a:r>
            <a:r>
              <a:rPr lang="en-PH" sz="2000" b="1" dirty="0">
                <a:latin typeface="Arial Narrow" pitchFamily="34" charset="0"/>
                <a:cs typeface="Arial" pitchFamily="34" charset="0"/>
              </a:rPr>
              <a:t>regional/traditional fruits in the </a:t>
            </a:r>
            <a:r>
              <a:rPr lang="en-PH" sz="2000" b="1" dirty="0" smtClean="0">
                <a:latin typeface="Arial Narrow" pitchFamily="34" charset="0"/>
                <a:cs typeface="Arial" pitchFamily="34" charset="0"/>
              </a:rPr>
              <a:t>local </a:t>
            </a:r>
          </a:p>
          <a:p>
            <a:pPr marL="342900" indent="61913" algn="just" fontAlgn="auto">
              <a:spcBef>
                <a:spcPct val="20000"/>
              </a:spcBef>
              <a:spcAft>
                <a:spcPts val="0"/>
              </a:spcAft>
              <a:defRPr/>
            </a:pPr>
            <a:r>
              <a:rPr lang="en-PH" sz="2000" b="1" dirty="0" smtClean="0">
                <a:latin typeface="Arial Narrow" pitchFamily="34" charset="0"/>
                <a:cs typeface="Arial" pitchFamily="34" charset="0"/>
              </a:rPr>
              <a:t>                    and international markets</a:t>
            </a:r>
          </a:p>
          <a:p>
            <a:pPr marL="342900" indent="61913" algn="just" fontAlgn="auto">
              <a:spcBef>
                <a:spcPct val="20000"/>
              </a:spcBef>
              <a:spcAft>
                <a:spcPts val="0"/>
              </a:spcAft>
              <a:defRPr/>
            </a:pPr>
            <a:endParaRPr lang="en-PH" sz="1200" b="1" dirty="0">
              <a:latin typeface="Arial Narrow" pitchFamily="34" charset="0"/>
              <a:cs typeface="Arial" pitchFamily="34" charset="0"/>
            </a:endParaRPr>
          </a:p>
          <a:p>
            <a:pPr marL="231775" indent="-231775" algn="just" fontAlgn="auto">
              <a:spcBef>
                <a:spcPct val="20000"/>
              </a:spcBef>
              <a:spcAft>
                <a:spcPts val="0"/>
              </a:spcAft>
              <a:buFont typeface="Courier New" pitchFamily="49" charset="0"/>
              <a:buChar char="o"/>
              <a:defRPr/>
            </a:pPr>
            <a:r>
              <a:rPr lang="en-PH" b="1" dirty="0" smtClean="0">
                <a:solidFill>
                  <a:srgbClr val="003300"/>
                </a:solidFill>
                <a:latin typeface="Arial Narrow" pitchFamily="34" charset="0"/>
                <a:cs typeface="Arial" pitchFamily="34" charset="0"/>
              </a:rPr>
              <a:t>Major </a:t>
            </a:r>
            <a:r>
              <a:rPr lang="en-PH" b="1" dirty="0">
                <a:solidFill>
                  <a:srgbClr val="003300"/>
                </a:solidFill>
                <a:latin typeface="Arial Narrow" pitchFamily="34" charset="0"/>
                <a:cs typeface="Arial" pitchFamily="34" charset="0"/>
              </a:rPr>
              <a:t>Interventions :</a:t>
            </a:r>
          </a:p>
          <a:p>
            <a:pPr marL="798513" indent="-231775">
              <a:spcBef>
                <a:spcPct val="20000"/>
              </a:spcBef>
              <a:buFont typeface="Wingdings" pitchFamily="2" charset="2"/>
              <a:buChar char="§"/>
              <a:defRPr/>
            </a:pPr>
            <a:r>
              <a:rPr lang="en-PH" b="1" dirty="0">
                <a:latin typeface="Arial Narrow" pitchFamily="34" charset="0"/>
                <a:cs typeface="Arial" pitchFamily="34" charset="0"/>
              </a:rPr>
              <a:t>Planting materials</a:t>
            </a:r>
          </a:p>
          <a:p>
            <a:pPr marL="798513" indent="-231775">
              <a:spcBef>
                <a:spcPct val="20000"/>
              </a:spcBef>
              <a:buFont typeface="Wingdings" pitchFamily="2" charset="2"/>
              <a:buChar char="§"/>
              <a:defRPr/>
            </a:pPr>
            <a:r>
              <a:rPr lang="en-PH" b="1" dirty="0" smtClean="0">
                <a:latin typeface="Arial Narrow" pitchFamily="34" charset="0"/>
                <a:cs typeface="Arial" pitchFamily="34" charset="0"/>
              </a:rPr>
              <a:t>Market-related </a:t>
            </a:r>
            <a:r>
              <a:rPr lang="en-PH" b="1" dirty="0">
                <a:latin typeface="Arial Narrow" pitchFamily="34" charset="0"/>
                <a:cs typeface="Arial" pitchFamily="34" charset="0"/>
              </a:rPr>
              <a:t>activities</a:t>
            </a:r>
          </a:p>
          <a:p>
            <a:pPr marL="798513" indent="-231775">
              <a:spcBef>
                <a:spcPct val="20000"/>
              </a:spcBef>
              <a:buFont typeface="Wingdings" pitchFamily="2" charset="2"/>
              <a:buChar char="§"/>
              <a:defRPr/>
            </a:pPr>
            <a:r>
              <a:rPr lang="en-PH" b="1" dirty="0">
                <a:latin typeface="Arial Narrow" pitchFamily="34" charset="0"/>
                <a:cs typeface="Arial" pitchFamily="34" charset="0"/>
              </a:rPr>
              <a:t>Small-scale irrigation</a:t>
            </a:r>
          </a:p>
          <a:p>
            <a:pPr marL="798513" indent="-231775">
              <a:spcBef>
                <a:spcPct val="20000"/>
              </a:spcBef>
              <a:buFont typeface="Wingdings" pitchFamily="2" charset="2"/>
              <a:buChar char="§"/>
              <a:defRPr/>
            </a:pPr>
            <a:r>
              <a:rPr lang="en-PH" b="1" dirty="0">
                <a:latin typeface="Arial Narrow" pitchFamily="34" charset="0"/>
                <a:cs typeface="Arial" pitchFamily="34" charset="0"/>
              </a:rPr>
              <a:t>Extension Support</a:t>
            </a:r>
          </a:p>
          <a:p>
            <a:pPr marL="798513" indent="-231775">
              <a:spcBef>
                <a:spcPct val="20000"/>
              </a:spcBef>
              <a:buFont typeface="Wingdings" pitchFamily="2" charset="2"/>
              <a:buChar char="§"/>
              <a:defRPr/>
            </a:pPr>
            <a:r>
              <a:rPr lang="en-PH" b="1" dirty="0">
                <a:latin typeface="Arial Narrow" pitchFamily="34" charset="0"/>
                <a:cs typeface="Arial" pitchFamily="34" charset="0"/>
              </a:rPr>
              <a:t>Production facilities </a:t>
            </a:r>
          </a:p>
          <a:p>
            <a:pPr marL="798513" indent="-231775">
              <a:spcBef>
                <a:spcPct val="20000"/>
              </a:spcBef>
              <a:defRPr/>
            </a:pPr>
            <a:r>
              <a:rPr lang="en-PH" b="1" dirty="0">
                <a:latin typeface="Arial Narrow" pitchFamily="34" charset="0"/>
                <a:cs typeface="Arial" pitchFamily="34" charset="0"/>
              </a:rPr>
              <a:t>	</a:t>
            </a:r>
            <a:r>
              <a:rPr lang="en-PH" i="1" dirty="0">
                <a:latin typeface="Arial Narrow" pitchFamily="34" charset="0"/>
                <a:cs typeface="Arial" pitchFamily="34" charset="0"/>
              </a:rPr>
              <a:t>(e.g. </a:t>
            </a:r>
            <a:r>
              <a:rPr lang="en-PH" i="1" dirty="0" smtClean="0">
                <a:latin typeface="Arial Narrow" pitchFamily="34" charset="0"/>
                <a:cs typeface="Arial" pitchFamily="34" charset="0"/>
              </a:rPr>
              <a:t>nursery, </a:t>
            </a:r>
            <a:r>
              <a:rPr lang="en-PH" i="1" dirty="0">
                <a:latin typeface="Arial Narrow" pitchFamily="34" charset="0"/>
                <a:cs typeface="Arial" pitchFamily="34" charset="0"/>
              </a:rPr>
              <a:t>foundation scion </a:t>
            </a:r>
            <a:r>
              <a:rPr lang="en-PH" i="1" dirty="0" smtClean="0">
                <a:latin typeface="Arial Narrow" pitchFamily="34" charset="0"/>
                <a:cs typeface="Arial" pitchFamily="34" charset="0"/>
              </a:rPr>
              <a:t>grove)</a:t>
            </a:r>
            <a:endParaRPr lang="en-PH" i="1" dirty="0">
              <a:latin typeface="Arial Narrow"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http://business.mega.mu/cdn/media/news2/_thumbs/Banana-Chips_jpg_460x345_q85.jpg"/>
          <p:cNvPicPr/>
          <p:nvPr/>
        </p:nvPicPr>
        <p:blipFill>
          <a:blip r:embed="rId2"/>
          <a:srcRect/>
          <a:stretch>
            <a:fillRect/>
          </a:stretch>
        </p:blipFill>
        <p:spPr bwMode="auto">
          <a:xfrm>
            <a:off x="6702735" y="3688977"/>
            <a:ext cx="1930688" cy="1075764"/>
          </a:xfrm>
          <a:prstGeom prst="roundRect">
            <a:avLst/>
          </a:prstGeom>
          <a:noFill/>
          <a:ln w="9525">
            <a:noFill/>
            <a:miter lim="800000"/>
            <a:headEnd/>
            <a:tailEnd/>
          </a:ln>
        </p:spPr>
      </p:pic>
      <p:sp>
        <p:nvSpPr>
          <p:cNvPr id="3" name="Content Placeholder 2"/>
          <p:cNvSpPr>
            <a:spLocks noGrp="1"/>
          </p:cNvSpPr>
          <p:nvPr>
            <p:ph idx="1"/>
          </p:nvPr>
        </p:nvSpPr>
        <p:spPr>
          <a:xfrm>
            <a:off x="228600" y="1219200"/>
            <a:ext cx="7086600" cy="3810000"/>
          </a:xfrm>
          <a:ln w="25400"/>
        </p:spPr>
        <p:txBody>
          <a:bodyPr rtlCol="0">
            <a:normAutofit/>
          </a:bodyPr>
          <a:lstStyle/>
          <a:p>
            <a:pPr indent="59093">
              <a:buNone/>
              <a:defRPr/>
            </a:pPr>
            <a:endParaRPr lang="en-PH" sz="700" b="1" dirty="0">
              <a:latin typeface="Arial Narrow" pitchFamily="34" charset="0"/>
            </a:endParaRPr>
          </a:p>
          <a:p>
            <a:pPr marL="231775" indent="-231775">
              <a:buFont typeface="Courier New" pitchFamily="49" charset="0"/>
              <a:buChar char="o"/>
              <a:defRPr/>
            </a:pPr>
            <a:r>
              <a:rPr lang="en-PH" sz="2000" b="1" dirty="0" smtClean="0">
                <a:solidFill>
                  <a:srgbClr val="003300"/>
                </a:solidFill>
                <a:latin typeface="Arial Narrow" pitchFamily="34" charset="0"/>
              </a:rPr>
              <a:t>Commodities </a:t>
            </a:r>
            <a:r>
              <a:rPr lang="en-PH" sz="2000" b="1" dirty="0">
                <a:solidFill>
                  <a:srgbClr val="003300"/>
                </a:solidFill>
                <a:latin typeface="Arial Narrow" pitchFamily="34" charset="0"/>
              </a:rPr>
              <a:t>: </a:t>
            </a:r>
            <a:r>
              <a:rPr lang="en-PH" sz="2000" b="1" dirty="0" smtClean="0">
                <a:solidFill>
                  <a:srgbClr val="003300"/>
                </a:solidFill>
                <a:latin typeface="Arial Narrow" pitchFamily="34" charset="0"/>
              </a:rPr>
              <a:t>  </a:t>
            </a:r>
            <a:r>
              <a:rPr lang="en-PH" sz="2000" b="1" dirty="0" smtClean="0">
                <a:latin typeface="Arial Narrow" pitchFamily="34" charset="0"/>
              </a:rPr>
              <a:t>Fruits</a:t>
            </a:r>
            <a:r>
              <a:rPr lang="en-PH" sz="2000" b="1" dirty="0">
                <a:latin typeface="Arial Narrow" pitchFamily="34" charset="0"/>
              </a:rPr>
              <a:t>, Vegetables, Commercial </a:t>
            </a:r>
            <a:r>
              <a:rPr lang="en-PH" sz="2000" b="1" dirty="0" smtClean="0">
                <a:latin typeface="Arial Narrow" pitchFamily="34" charset="0"/>
              </a:rPr>
              <a:t>Crops, Rootcrops</a:t>
            </a:r>
          </a:p>
          <a:p>
            <a:pPr marL="231775" indent="-231775">
              <a:buNone/>
              <a:defRPr/>
            </a:pPr>
            <a:endParaRPr lang="en-PH" sz="1200" b="1" dirty="0" smtClean="0">
              <a:latin typeface="Arial Narrow" pitchFamily="34" charset="0"/>
            </a:endParaRPr>
          </a:p>
          <a:p>
            <a:pPr marL="231775" indent="-231775">
              <a:buFont typeface="Courier New" pitchFamily="49" charset="0"/>
              <a:buChar char="o"/>
              <a:defRPr/>
            </a:pPr>
            <a:r>
              <a:rPr lang="en-PH" sz="2000" b="1" dirty="0" smtClean="0">
                <a:solidFill>
                  <a:srgbClr val="003300"/>
                </a:solidFill>
                <a:latin typeface="Arial Narrow" pitchFamily="34" charset="0"/>
              </a:rPr>
              <a:t>Objective :    </a:t>
            </a:r>
            <a:r>
              <a:rPr lang="en-PH" sz="2000" b="1" dirty="0" smtClean="0">
                <a:latin typeface="Arial Narrow" pitchFamily="34" charset="0"/>
              </a:rPr>
              <a:t>Provide additional income to farmers/organizations</a:t>
            </a:r>
          </a:p>
          <a:p>
            <a:pPr marL="231775" indent="-231775">
              <a:buNone/>
              <a:defRPr/>
            </a:pPr>
            <a:endParaRPr lang="en-PH" sz="1200" b="1" dirty="0">
              <a:latin typeface="Arial Narrow" pitchFamily="34" charset="0"/>
            </a:endParaRPr>
          </a:p>
          <a:p>
            <a:pPr marL="231775" indent="-231775">
              <a:buFont typeface="Courier New" pitchFamily="49" charset="0"/>
              <a:buChar char="o"/>
              <a:defRPr/>
            </a:pPr>
            <a:r>
              <a:rPr lang="en-PH" sz="2000" b="1" dirty="0" smtClean="0">
                <a:solidFill>
                  <a:srgbClr val="003300"/>
                </a:solidFill>
                <a:latin typeface="Arial Narrow" pitchFamily="34" charset="0"/>
              </a:rPr>
              <a:t>Major </a:t>
            </a:r>
            <a:r>
              <a:rPr lang="en-PH" sz="2000" b="1" dirty="0">
                <a:solidFill>
                  <a:srgbClr val="003300"/>
                </a:solidFill>
                <a:latin typeface="Arial Narrow" pitchFamily="34" charset="0"/>
              </a:rPr>
              <a:t>Interventions :</a:t>
            </a:r>
          </a:p>
          <a:p>
            <a:pPr marL="1259137" indent="-386378">
              <a:buFont typeface="Wingdings" pitchFamily="2" charset="2"/>
              <a:buChar char="§"/>
              <a:defRPr/>
            </a:pPr>
            <a:r>
              <a:rPr lang="en-PH" sz="2000" b="1" dirty="0">
                <a:latin typeface="Arial Narrow" pitchFamily="34" charset="0"/>
              </a:rPr>
              <a:t>Processing Equipment and </a:t>
            </a:r>
            <a:r>
              <a:rPr lang="en-PH" sz="2000" b="1" dirty="0" smtClean="0">
                <a:latin typeface="Arial Narrow" pitchFamily="34" charset="0"/>
              </a:rPr>
              <a:t>Machineries</a:t>
            </a:r>
          </a:p>
          <a:p>
            <a:pPr marL="1259137" indent="-386378">
              <a:buNone/>
              <a:defRPr/>
            </a:pPr>
            <a:endParaRPr lang="en-PH" sz="1000" b="1" dirty="0">
              <a:latin typeface="Arial Narrow" pitchFamily="34" charset="0"/>
            </a:endParaRPr>
          </a:p>
          <a:p>
            <a:pPr marL="1259137" indent="-386378">
              <a:buFont typeface="Wingdings" pitchFamily="2" charset="2"/>
              <a:buChar char="§"/>
              <a:defRPr/>
            </a:pPr>
            <a:r>
              <a:rPr lang="en-PH" sz="2000" b="1" dirty="0">
                <a:latin typeface="Arial Narrow" pitchFamily="34" charset="0"/>
              </a:rPr>
              <a:t>Community-Based Processing</a:t>
            </a:r>
            <a:r>
              <a:rPr lang="en-PH" sz="2000" b="1" dirty="0" smtClean="0">
                <a:latin typeface="Arial Narrow" pitchFamily="34" charset="0"/>
              </a:rPr>
              <a:t>/</a:t>
            </a:r>
          </a:p>
          <a:p>
            <a:pPr marL="1259137" indent="-386378">
              <a:buNone/>
              <a:defRPr/>
            </a:pPr>
            <a:r>
              <a:rPr lang="en-PH" sz="2000" b="1" dirty="0">
                <a:latin typeface="Arial Narrow" pitchFamily="34" charset="0"/>
              </a:rPr>
              <a:t>	</a:t>
            </a:r>
            <a:r>
              <a:rPr lang="en-PH" sz="2000" b="1" dirty="0" smtClean="0">
                <a:latin typeface="Arial Narrow" pitchFamily="34" charset="0"/>
              </a:rPr>
              <a:t>Postharvest Facilities</a:t>
            </a:r>
          </a:p>
          <a:p>
            <a:pPr marL="1259137" indent="-386378">
              <a:buNone/>
              <a:defRPr/>
            </a:pPr>
            <a:endParaRPr lang="en-PH" sz="1000" b="1" dirty="0">
              <a:latin typeface="Arial Narrow" pitchFamily="34" charset="0"/>
            </a:endParaRPr>
          </a:p>
          <a:p>
            <a:pPr marL="1259137" indent="-386378">
              <a:buFont typeface="Wingdings" pitchFamily="2" charset="2"/>
              <a:buChar char="§"/>
              <a:defRPr/>
            </a:pPr>
            <a:r>
              <a:rPr lang="en-PH" sz="2000" b="1" dirty="0">
                <a:latin typeface="Arial Narrow" pitchFamily="34" charset="0"/>
              </a:rPr>
              <a:t>Research and Development</a:t>
            </a:r>
          </a:p>
          <a:p>
            <a:pPr marL="1259137" indent="-386378">
              <a:buNone/>
              <a:defRPr/>
            </a:pPr>
            <a:endParaRPr lang="en-PH" sz="2700" b="1" dirty="0">
              <a:latin typeface="Arial Narrow" pitchFamily="34" charset="0"/>
            </a:endParaRPr>
          </a:p>
          <a:p>
            <a:pPr>
              <a:defRPr/>
            </a:pPr>
            <a:endParaRPr lang="en-PH" sz="2700" b="1" dirty="0">
              <a:latin typeface="Arial Narrow" pitchFamily="34" charset="0"/>
            </a:endParaRPr>
          </a:p>
        </p:txBody>
      </p:sp>
      <p:pic>
        <p:nvPicPr>
          <p:cNvPr id="5" name="Picture 3" descr="banana processing equipment0001"/>
          <p:cNvPicPr>
            <a:picLocks noChangeAspect="1" noChangeArrowheads="1"/>
          </p:cNvPicPr>
          <p:nvPr/>
        </p:nvPicPr>
        <p:blipFill>
          <a:blip r:embed="rId3"/>
          <a:srcRect r="10736"/>
          <a:stretch>
            <a:fillRect/>
          </a:stretch>
        </p:blipFill>
        <p:spPr bwMode="auto">
          <a:xfrm>
            <a:off x="2209800" y="5210405"/>
            <a:ext cx="1308589" cy="1138237"/>
          </a:xfrm>
          <a:prstGeom prst="rect">
            <a:avLst/>
          </a:prstGeom>
          <a:ln>
            <a:noFill/>
          </a:ln>
          <a:effectLst>
            <a:outerShdw blurRad="292100" dist="139700" dir="2700000" algn="tl" rotWithShape="0">
              <a:srgbClr val="333333">
                <a:alpha val="65000"/>
              </a:srgbClr>
            </a:outerShdw>
          </a:effectLst>
        </p:spPr>
      </p:pic>
      <p:pic>
        <p:nvPicPr>
          <p:cNvPr id="8" name="Picture 4" descr="images 135"/>
          <p:cNvPicPr>
            <a:picLocks noChangeAspect="1" noChangeArrowheads="1"/>
          </p:cNvPicPr>
          <p:nvPr/>
        </p:nvPicPr>
        <p:blipFill>
          <a:blip r:embed="rId4"/>
          <a:srcRect l="10834" r="8055"/>
          <a:stretch>
            <a:fillRect/>
          </a:stretch>
        </p:blipFill>
        <p:spPr bwMode="auto">
          <a:xfrm>
            <a:off x="3594589" y="5213581"/>
            <a:ext cx="1521069" cy="1116013"/>
          </a:xfrm>
          <a:prstGeom prst="rect">
            <a:avLst/>
          </a:prstGeom>
          <a:ln>
            <a:noFill/>
          </a:ln>
          <a:effectLst>
            <a:outerShdw blurRad="292100" dist="139700" dir="2700000" algn="tl" rotWithShape="0">
              <a:srgbClr val="333333">
                <a:alpha val="65000"/>
              </a:srgbClr>
            </a:outerShdw>
          </a:effectLst>
        </p:spPr>
      </p:pic>
      <p:pic>
        <p:nvPicPr>
          <p:cNvPr id="9" name="Picture 1" descr="images 109"/>
          <p:cNvPicPr>
            <a:picLocks noChangeAspect="1" noChangeArrowheads="1"/>
          </p:cNvPicPr>
          <p:nvPr/>
        </p:nvPicPr>
        <p:blipFill>
          <a:blip r:embed="rId5"/>
          <a:srcRect l="13954" t="12015" r="25290"/>
          <a:stretch>
            <a:fillRect/>
          </a:stretch>
        </p:blipFill>
        <p:spPr bwMode="auto">
          <a:xfrm>
            <a:off x="827399" y="5210405"/>
            <a:ext cx="1288617" cy="1127125"/>
          </a:xfrm>
          <a:prstGeom prst="rect">
            <a:avLst/>
          </a:prstGeom>
          <a:ln>
            <a:noFill/>
          </a:ln>
          <a:effectLst>
            <a:outerShdw blurRad="292100" dist="139700" dir="2700000" algn="tl" rotWithShape="0">
              <a:srgbClr val="333333">
                <a:alpha val="65000"/>
              </a:srgbClr>
            </a:outerShdw>
          </a:effectLst>
        </p:spPr>
      </p:pic>
      <p:pic>
        <p:nvPicPr>
          <p:cNvPr id="5123" name="Picture 3" descr="PA260214"/>
          <p:cNvPicPr>
            <a:picLocks noChangeAspect="1" noChangeArrowheads="1"/>
          </p:cNvPicPr>
          <p:nvPr/>
        </p:nvPicPr>
        <p:blipFill>
          <a:blip r:embed="rId6" cstate="print"/>
          <a:srcRect/>
          <a:stretch>
            <a:fillRect/>
          </a:stretch>
        </p:blipFill>
        <p:spPr bwMode="auto">
          <a:xfrm>
            <a:off x="5181600" y="5210405"/>
            <a:ext cx="1415230" cy="1143000"/>
          </a:xfrm>
          <a:prstGeom prst="rect">
            <a:avLst/>
          </a:prstGeom>
          <a:ln>
            <a:noFill/>
          </a:ln>
          <a:effectLst>
            <a:outerShdw blurRad="292100" dist="139700" dir="2700000" algn="tl" rotWithShape="0">
              <a:srgbClr val="333333">
                <a:alpha val="65000"/>
              </a:srgbClr>
            </a:outerShdw>
          </a:effectLst>
        </p:spPr>
      </p:pic>
      <p:sp>
        <p:nvSpPr>
          <p:cNvPr id="50183" name="TextBox 10"/>
          <p:cNvSpPr txBox="1">
            <a:spLocks noChangeArrowheads="1"/>
          </p:cNvSpPr>
          <p:nvPr/>
        </p:nvSpPr>
        <p:spPr bwMode="auto">
          <a:xfrm>
            <a:off x="5181601" y="4905606"/>
            <a:ext cx="1295400" cy="257405"/>
          </a:xfrm>
          <a:prstGeom prst="rect">
            <a:avLst/>
          </a:prstGeom>
          <a:noFill/>
          <a:ln w="9525">
            <a:noFill/>
            <a:miter lim="800000"/>
            <a:headEnd/>
            <a:tailEnd/>
          </a:ln>
        </p:spPr>
        <p:txBody>
          <a:bodyPr wrap="square" lIns="87276" tIns="43638" rIns="87276" bIns="43638">
            <a:spAutoFit/>
          </a:bodyPr>
          <a:lstStyle/>
          <a:p>
            <a:r>
              <a:rPr lang="en-PH" sz="1100" b="1" dirty="0"/>
              <a:t>Cacao Solar Dryer</a:t>
            </a:r>
          </a:p>
        </p:txBody>
      </p:sp>
      <p:sp>
        <p:nvSpPr>
          <p:cNvPr id="50184" name="TextBox 12"/>
          <p:cNvSpPr txBox="1">
            <a:spLocks noChangeArrowheads="1"/>
          </p:cNvSpPr>
          <p:nvPr/>
        </p:nvSpPr>
        <p:spPr bwMode="auto">
          <a:xfrm>
            <a:off x="3581400" y="4905606"/>
            <a:ext cx="1468315" cy="257405"/>
          </a:xfrm>
          <a:prstGeom prst="rect">
            <a:avLst/>
          </a:prstGeom>
          <a:noFill/>
          <a:ln w="9525">
            <a:noFill/>
            <a:miter lim="800000"/>
            <a:headEnd/>
            <a:tailEnd/>
          </a:ln>
        </p:spPr>
        <p:txBody>
          <a:bodyPr wrap="square" lIns="87276" tIns="43638" rIns="87276" bIns="43638">
            <a:spAutoFit/>
          </a:bodyPr>
          <a:lstStyle/>
          <a:p>
            <a:pPr algn="ctr"/>
            <a:r>
              <a:rPr lang="en-PH" sz="1100" b="1" dirty="0"/>
              <a:t>Roaster</a:t>
            </a:r>
          </a:p>
        </p:txBody>
      </p:sp>
      <p:sp>
        <p:nvSpPr>
          <p:cNvPr id="50185" name="TextBox 13"/>
          <p:cNvSpPr txBox="1">
            <a:spLocks noChangeArrowheads="1"/>
          </p:cNvSpPr>
          <p:nvPr/>
        </p:nvSpPr>
        <p:spPr bwMode="auto">
          <a:xfrm>
            <a:off x="838200" y="4905605"/>
            <a:ext cx="1219200" cy="257405"/>
          </a:xfrm>
          <a:prstGeom prst="rect">
            <a:avLst/>
          </a:prstGeom>
          <a:noFill/>
          <a:ln w="9525">
            <a:noFill/>
            <a:miter lim="800000"/>
            <a:headEnd/>
            <a:tailEnd/>
          </a:ln>
        </p:spPr>
        <p:txBody>
          <a:bodyPr wrap="square" lIns="87276" tIns="43638" rIns="87276" bIns="43638">
            <a:spAutoFit/>
          </a:bodyPr>
          <a:lstStyle/>
          <a:p>
            <a:pPr algn="ctr"/>
            <a:r>
              <a:rPr lang="en-PH" sz="1100" b="1" dirty="0" err="1"/>
              <a:t>Depulper</a:t>
            </a:r>
            <a:endParaRPr lang="en-PH" sz="1100" b="1" dirty="0"/>
          </a:p>
        </p:txBody>
      </p:sp>
      <p:sp>
        <p:nvSpPr>
          <p:cNvPr id="50186" name="TextBox 14"/>
          <p:cNvSpPr txBox="1">
            <a:spLocks noChangeArrowheads="1"/>
          </p:cNvSpPr>
          <p:nvPr/>
        </p:nvSpPr>
        <p:spPr bwMode="auto">
          <a:xfrm>
            <a:off x="2209801" y="4905605"/>
            <a:ext cx="1295400" cy="257405"/>
          </a:xfrm>
          <a:prstGeom prst="rect">
            <a:avLst/>
          </a:prstGeom>
          <a:noFill/>
          <a:ln w="9525">
            <a:noFill/>
            <a:miter lim="800000"/>
            <a:headEnd/>
            <a:tailEnd/>
          </a:ln>
        </p:spPr>
        <p:txBody>
          <a:bodyPr wrap="square" lIns="87276" tIns="43638" rIns="87276" bIns="43638">
            <a:spAutoFit/>
          </a:bodyPr>
          <a:lstStyle/>
          <a:p>
            <a:pPr algn="ctr"/>
            <a:r>
              <a:rPr lang="en-PH" sz="1100" b="1" dirty="0"/>
              <a:t>Banana Chipper</a:t>
            </a:r>
          </a:p>
        </p:txBody>
      </p:sp>
      <p:sp>
        <p:nvSpPr>
          <p:cNvPr id="23" name="Title 3"/>
          <p:cNvSpPr txBox="1">
            <a:spLocks/>
          </p:cNvSpPr>
          <p:nvPr/>
        </p:nvSpPr>
        <p:spPr bwMode="auto">
          <a:xfrm>
            <a:off x="0" y="543127"/>
            <a:ext cx="8763000" cy="523673"/>
          </a:xfrm>
          <a:prstGeom prst="rect">
            <a:avLst/>
          </a:prstGeom>
          <a:noFill/>
          <a:ln w="9525">
            <a:noFill/>
            <a:miter lim="800000"/>
            <a:headEnd/>
            <a:tailEnd/>
          </a:ln>
          <a:effectLst/>
        </p:spPr>
        <p:txBody>
          <a:bodyPr wrap="square" lIns="107126" tIns="53564" rIns="107126" bIns="53564" anchor="ctr">
            <a:spAutoFit/>
          </a:bodyPr>
          <a:lstStyle/>
          <a:p>
            <a:pPr algn="ctr" eaLnBrk="0" hangingPunct="0">
              <a:defRPr/>
            </a:pPr>
            <a:r>
              <a:rPr lang="en-US" sz="2600" b="1" cap="all" dirty="0">
                <a:ln w="9000" cmpd="sng">
                  <a:solidFill>
                    <a:srgbClr val="003300"/>
                  </a:solidFill>
                  <a:prstDash val="solid"/>
                </a:ln>
                <a:solidFill>
                  <a:srgbClr val="003300"/>
                </a:solidFill>
                <a:effectLst>
                  <a:reflection blurRad="12700" stA="28000" endPos="45000" dist="1000" dir="5400000" sy="-100000" algn="bl" rotWithShape="0"/>
                </a:effectLst>
                <a:latin typeface="Arial" pitchFamily="34" charset="0"/>
                <a:ea typeface="+mj-ea"/>
                <a:cs typeface="Arial" pitchFamily="34" charset="0"/>
              </a:rPr>
              <a:t>VALUE ADDING/PRODUCT DEVELOPMENT</a:t>
            </a:r>
          </a:p>
        </p:txBody>
      </p:sp>
      <p:pic>
        <p:nvPicPr>
          <p:cNvPr id="25" name="Picture 24" descr="C:\Users\Jallyne HVCDP\Desktop\Lito Arenas Trading Products\IMG_8457.png"/>
          <p:cNvPicPr/>
          <p:nvPr/>
        </p:nvPicPr>
        <p:blipFill>
          <a:blip r:embed="rId7" cstate="print"/>
          <a:srcRect/>
          <a:stretch>
            <a:fillRect/>
          </a:stretch>
        </p:blipFill>
        <p:spPr bwMode="auto">
          <a:xfrm>
            <a:off x="7924800" y="3200400"/>
            <a:ext cx="984738" cy="1366836"/>
          </a:xfrm>
          <a:prstGeom prst="roundRect">
            <a:avLst/>
          </a:prstGeom>
          <a:noFill/>
          <a:ln w="9525">
            <a:noFill/>
            <a:miter lim="800000"/>
            <a:headEnd/>
            <a:tailEnd/>
          </a:ln>
        </p:spPr>
      </p:pic>
      <p:pic>
        <p:nvPicPr>
          <p:cNvPr id="26" name="Picture 25" descr="https://lh3.googleusercontent.com/-LqfTnXG_JOQ/AAAAAAAAAAI/AAAAAAAAABA/WKNUoZi9iLU/photo.jpg"/>
          <p:cNvPicPr/>
          <p:nvPr/>
        </p:nvPicPr>
        <p:blipFill>
          <a:blip r:embed="rId8" cstate="print"/>
          <a:srcRect/>
          <a:stretch>
            <a:fillRect/>
          </a:stretch>
        </p:blipFill>
        <p:spPr bwMode="auto">
          <a:xfrm>
            <a:off x="6553200" y="3124200"/>
            <a:ext cx="1626577" cy="904875"/>
          </a:xfrm>
          <a:prstGeom prst="roundRect">
            <a:avLst/>
          </a:prstGeom>
          <a:noFill/>
          <a:ln w="9525">
            <a:noFill/>
            <a:miter lim="800000"/>
            <a:headEnd/>
            <a:tailEnd/>
          </a:ln>
        </p:spPr>
      </p:pic>
      <p:pic>
        <p:nvPicPr>
          <p:cNvPr id="27" name="Picture 26" descr="http://www.filipinostore.de/images/Philippine%20Brand%20-%20Pineapple%20Jam%20450gr.JPG"/>
          <p:cNvPicPr/>
          <p:nvPr/>
        </p:nvPicPr>
        <p:blipFill>
          <a:blip r:embed="rId9"/>
          <a:srcRect/>
          <a:stretch>
            <a:fillRect/>
          </a:stretch>
        </p:blipFill>
        <p:spPr bwMode="auto">
          <a:xfrm>
            <a:off x="8229600" y="2590800"/>
            <a:ext cx="880252" cy="681036"/>
          </a:xfrm>
          <a:prstGeom prst="roundRect">
            <a:avLst/>
          </a:prstGeom>
          <a:noFill/>
          <a:ln w="9525">
            <a:noFill/>
            <a:miter lim="800000"/>
            <a:headEnd/>
            <a:tailEnd/>
          </a:ln>
        </p:spPr>
      </p:pic>
      <p:pic>
        <p:nvPicPr>
          <p:cNvPr id="28" name="Picture 27"/>
          <p:cNvPicPr/>
          <p:nvPr/>
        </p:nvPicPr>
        <p:blipFill>
          <a:blip r:embed="rId10" cstate="print"/>
          <a:srcRect/>
          <a:stretch>
            <a:fillRect/>
          </a:stretch>
        </p:blipFill>
        <p:spPr bwMode="auto">
          <a:xfrm>
            <a:off x="6629400" y="2438400"/>
            <a:ext cx="1688123" cy="838200"/>
          </a:xfrm>
          <a:prstGeom prst="roundRect">
            <a:avLst/>
          </a:prstGeom>
          <a:noFill/>
          <a:ln w="9525">
            <a:noFill/>
            <a:miter lim="800000"/>
            <a:headEnd/>
            <a:tailEnd/>
          </a:ln>
        </p:spPr>
      </p:pic>
      <p:pic>
        <p:nvPicPr>
          <p:cNvPr id="29" name="Picture 28" descr="C:\Users\Jallyne HVCDP\Desktop\i-download.jpg"/>
          <p:cNvPicPr/>
          <p:nvPr/>
        </p:nvPicPr>
        <p:blipFill>
          <a:blip r:embed="rId11"/>
          <a:srcRect/>
          <a:stretch>
            <a:fillRect/>
          </a:stretch>
        </p:blipFill>
        <p:spPr bwMode="auto">
          <a:xfrm>
            <a:off x="7848600" y="914400"/>
            <a:ext cx="1125415" cy="1066800"/>
          </a:xfrm>
          <a:prstGeom prst="roundRect">
            <a:avLst/>
          </a:prstGeom>
          <a:noFill/>
          <a:ln w="9525">
            <a:noFill/>
            <a:miter lim="800000"/>
            <a:headEnd/>
            <a:tailEnd/>
          </a:ln>
        </p:spPr>
      </p:pic>
      <p:pic>
        <p:nvPicPr>
          <p:cNvPr id="30" name="Picture 29" descr="C:\Users\Jallyne HVCDP\Desktop\601948_692736704084696_139665043_n.png"/>
          <p:cNvPicPr/>
          <p:nvPr/>
        </p:nvPicPr>
        <p:blipFill>
          <a:blip r:embed="rId12" cstate="print"/>
          <a:srcRect/>
          <a:stretch>
            <a:fillRect/>
          </a:stretch>
        </p:blipFill>
        <p:spPr bwMode="auto">
          <a:xfrm>
            <a:off x="7133904" y="1914525"/>
            <a:ext cx="1886051" cy="685800"/>
          </a:xfrm>
          <a:prstGeom prst="roundRect">
            <a:avLst/>
          </a:prstGeom>
          <a:noFill/>
          <a:ln w="9525">
            <a:noFill/>
            <a:miter lim="800000"/>
            <a:headEnd/>
            <a:tailEnd/>
          </a:ln>
        </p:spPr>
      </p:pic>
      <p:pic>
        <p:nvPicPr>
          <p:cNvPr id="32" name="Picture 31"/>
          <p:cNvPicPr/>
          <p:nvPr/>
        </p:nvPicPr>
        <p:blipFill>
          <a:blip r:embed="rId13" cstate="print"/>
          <a:stretch>
            <a:fillRect/>
          </a:stretch>
        </p:blipFill>
        <p:spPr bwMode="auto">
          <a:xfrm>
            <a:off x="6705600" y="5134205"/>
            <a:ext cx="1752600" cy="1219199"/>
          </a:xfrm>
          <a:prstGeom prst="rect">
            <a:avLst/>
          </a:prstGeom>
          <a:ln>
            <a:noFill/>
          </a:ln>
          <a:effectLst>
            <a:outerShdw blurRad="292100" dist="139700" dir="2700000" algn="tl" rotWithShape="0">
              <a:srgbClr val="333333">
                <a:alpha val="65000"/>
              </a:srgbClr>
            </a:outerShdw>
          </a:effectLst>
        </p:spPr>
      </p:pic>
      <p:sp>
        <p:nvSpPr>
          <p:cNvPr id="50196" name="TextBox 32"/>
          <p:cNvSpPr txBox="1">
            <a:spLocks noChangeArrowheads="1"/>
          </p:cNvSpPr>
          <p:nvPr/>
        </p:nvSpPr>
        <p:spPr bwMode="auto">
          <a:xfrm>
            <a:off x="6705599" y="4876800"/>
            <a:ext cx="1752601" cy="257405"/>
          </a:xfrm>
          <a:prstGeom prst="rect">
            <a:avLst/>
          </a:prstGeom>
          <a:noFill/>
          <a:ln w="9525">
            <a:noFill/>
            <a:miter lim="800000"/>
            <a:headEnd/>
            <a:tailEnd/>
          </a:ln>
        </p:spPr>
        <p:txBody>
          <a:bodyPr wrap="square" lIns="87276" tIns="43638" rIns="87276" bIns="43638">
            <a:spAutoFit/>
          </a:bodyPr>
          <a:lstStyle/>
          <a:p>
            <a:pPr algn="ctr"/>
            <a:r>
              <a:rPr lang="en-PH" sz="1100" b="1" dirty="0"/>
              <a:t>Coffee Roasting Center</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52400" y="1447800"/>
            <a:ext cx="7772400" cy="3505200"/>
          </a:xfrm>
          <a:prstGeom prst="rect">
            <a:avLst/>
          </a:prstGeom>
          <a:ln w="25400">
            <a:noFill/>
          </a:ln>
        </p:spPr>
        <p:txBody>
          <a:bodyPr lIns="87276" tIns="43638" rIns="87276" bIns="43638">
            <a:normAutofit/>
          </a:bodyPr>
          <a:lstStyle/>
          <a:p>
            <a:pPr marL="231775" indent="-231775">
              <a:spcBef>
                <a:spcPct val="20000"/>
              </a:spcBef>
              <a:buFont typeface="Courier New" pitchFamily="49" charset="0"/>
              <a:buChar char="o"/>
              <a:defRPr/>
            </a:pPr>
            <a:r>
              <a:rPr lang="en-PH" sz="2000" b="1" dirty="0" smtClean="0">
                <a:solidFill>
                  <a:srgbClr val="003300"/>
                </a:solidFill>
                <a:latin typeface="Arial Narrow" pitchFamily="34" charset="0"/>
              </a:rPr>
              <a:t>Commodities </a:t>
            </a:r>
            <a:r>
              <a:rPr lang="en-PH" sz="2000" b="1" dirty="0">
                <a:solidFill>
                  <a:srgbClr val="003300"/>
                </a:solidFill>
                <a:latin typeface="Arial Narrow" pitchFamily="34" charset="0"/>
              </a:rPr>
              <a:t>: </a:t>
            </a:r>
            <a:r>
              <a:rPr lang="en-PH" sz="2000" b="1" dirty="0" smtClean="0">
                <a:solidFill>
                  <a:srgbClr val="003300"/>
                </a:solidFill>
                <a:latin typeface="Arial Narrow" pitchFamily="34" charset="0"/>
              </a:rPr>
              <a:t>  </a:t>
            </a:r>
            <a:r>
              <a:rPr lang="en-PH" sz="2000" b="1" dirty="0" smtClean="0">
                <a:latin typeface="Arial Narrow" pitchFamily="34" charset="0"/>
              </a:rPr>
              <a:t>Vegetables</a:t>
            </a:r>
            <a:r>
              <a:rPr lang="en-PH" sz="2000" b="1" dirty="0">
                <a:latin typeface="Arial Narrow" pitchFamily="34" charset="0"/>
              </a:rPr>
              <a:t>, Coffee, Rubber, </a:t>
            </a:r>
            <a:r>
              <a:rPr lang="en-PH" sz="2000" b="1" dirty="0" smtClean="0">
                <a:latin typeface="Arial Narrow" pitchFamily="34" charset="0"/>
              </a:rPr>
              <a:t>Fruits</a:t>
            </a:r>
          </a:p>
          <a:p>
            <a:pPr marL="231775" indent="-231775">
              <a:spcBef>
                <a:spcPct val="20000"/>
              </a:spcBef>
              <a:defRPr/>
            </a:pPr>
            <a:endParaRPr lang="en-PH" sz="1200" b="1" dirty="0" smtClean="0">
              <a:latin typeface="Arial Narrow" pitchFamily="34" charset="0"/>
            </a:endParaRPr>
          </a:p>
          <a:p>
            <a:pPr marL="231775" indent="-231775">
              <a:spcBef>
                <a:spcPct val="20000"/>
              </a:spcBef>
              <a:buFont typeface="Courier New" pitchFamily="49" charset="0"/>
              <a:buChar char="o"/>
              <a:defRPr/>
            </a:pPr>
            <a:r>
              <a:rPr lang="en-PH" sz="2000" b="1" dirty="0" smtClean="0">
                <a:solidFill>
                  <a:srgbClr val="003300"/>
                </a:solidFill>
                <a:latin typeface="Arial Narrow" pitchFamily="34" charset="0"/>
              </a:rPr>
              <a:t>Objective :   </a:t>
            </a:r>
            <a:r>
              <a:rPr lang="en-PH" sz="2000" b="1" dirty="0" smtClean="0">
                <a:latin typeface="Arial Narrow" pitchFamily="34" charset="0"/>
              </a:rPr>
              <a:t>Provide mitigating/adaptive measures for climate change</a:t>
            </a:r>
          </a:p>
          <a:p>
            <a:pPr marL="231775" indent="-231775">
              <a:spcBef>
                <a:spcPct val="20000"/>
              </a:spcBef>
              <a:defRPr/>
            </a:pPr>
            <a:endParaRPr lang="en-PH" sz="1200" b="1" dirty="0">
              <a:latin typeface="Arial Narrow" pitchFamily="34" charset="0"/>
            </a:endParaRPr>
          </a:p>
          <a:p>
            <a:pPr marL="231775" indent="-231775">
              <a:spcBef>
                <a:spcPct val="20000"/>
              </a:spcBef>
              <a:buFont typeface="Courier New" pitchFamily="49" charset="0"/>
              <a:buChar char="o"/>
              <a:defRPr/>
            </a:pPr>
            <a:r>
              <a:rPr lang="en-PH" sz="2000" b="1" dirty="0" smtClean="0">
                <a:solidFill>
                  <a:srgbClr val="003300"/>
                </a:solidFill>
                <a:latin typeface="Arial Narrow" pitchFamily="34" charset="0"/>
              </a:rPr>
              <a:t>Major </a:t>
            </a:r>
            <a:r>
              <a:rPr lang="en-PH" sz="2000" b="1" dirty="0">
                <a:solidFill>
                  <a:srgbClr val="003300"/>
                </a:solidFill>
                <a:latin typeface="Arial Narrow" pitchFamily="34" charset="0"/>
              </a:rPr>
              <a:t>Interventions :</a:t>
            </a:r>
          </a:p>
          <a:p>
            <a:pPr marL="1259137" indent="-386378">
              <a:spcBef>
                <a:spcPct val="20000"/>
              </a:spcBef>
              <a:buFont typeface="Wingdings" pitchFamily="2" charset="2"/>
              <a:buChar char="§"/>
              <a:defRPr/>
            </a:pPr>
            <a:r>
              <a:rPr lang="en-PH" sz="2000" b="1" dirty="0">
                <a:latin typeface="Arial Narrow" pitchFamily="34" charset="0"/>
              </a:rPr>
              <a:t>Seeds/planting materials production for buffer </a:t>
            </a:r>
            <a:r>
              <a:rPr lang="en-PH" sz="2000" b="1" dirty="0" smtClean="0">
                <a:latin typeface="Arial Narrow" pitchFamily="34" charset="0"/>
              </a:rPr>
              <a:t>stocking</a:t>
            </a:r>
          </a:p>
          <a:p>
            <a:pPr marL="1259137" indent="-386378">
              <a:spcBef>
                <a:spcPct val="20000"/>
              </a:spcBef>
              <a:defRPr/>
            </a:pPr>
            <a:endParaRPr lang="en-PH" sz="1200" b="1" dirty="0">
              <a:latin typeface="Arial Narrow" pitchFamily="34" charset="0"/>
            </a:endParaRPr>
          </a:p>
          <a:p>
            <a:pPr marL="1259137" indent="-386378">
              <a:spcBef>
                <a:spcPct val="20000"/>
              </a:spcBef>
              <a:buFont typeface="Wingdings" pitchFamily="2" charset="2"/>
              <a:buChar char="§"/>
              <a:defRPr/>
            </a:pPr>
            <a:r>
              <a:rPr lang="en-PH" sz="2000" b="1" dirty="0">
                <a:latin typeface="Arial Narrow" pitchFamily="34" charset="0"/>
              </a:rPr>
              <a:t>Production facilities</a:t>
            </a:r>
            <a:r>
              <a:rPr lang="en-PH" sz="2000" b="1" i="1" dirty="0">
                <a:latin typeface="Arial Narrow" pitchFamily="34" charset="0"/>
              </a:rPr>
              <a:t> </a:t>
            </a:r>
            <a:r>
              <a:rPr lang="en-PH" sz="2000" i="1" dirty="0">
                <a:latin typeface="Arial Narrow" pitchFamily="34" charset="0"/>
              </a:rPr>
              <a:t>(e.g. </a:t>
            </a:r>
            <a:r>
              <a:rPr lang="en-PH" sz="2000" i="1" dirty="0" smtClean="0">
                <a:latin typeface="Arial Narrow" pitchFamily="34" charset="0"/>
              </a:rPr>
              <a:t>nursery</a:t>
            </a:r>
            <a:r>
              <a:rPr lang="en-PH" sz="2000" i="1" dirty="0">
                <a:latin typeface="Arial Narrow" pitchFamily="34" charset="0"/>
              </a:rPr>
              <a:t>, </a:t>
            </a:r>
            <a:r>
              <a:rPr lang="en-PH" sz="2000" i="1" dirty="0" err="1" smtClean="0">
                <a:latin typeface="Arial Narrow" pitchFamily="34" charset="0"/>
              </a:rPr>
              <a:t>rainshelter</a:t>
            </a:r>
            <a:r>
              <a:rPr lang="en-PH" sz="2000" i="1" dirty="0" smtClean="0">
                <a:latin typeface="Arial Narrow" pitchFamily="34" charset="0"/>
              </a:rPr>
              <a:t>)</a:t>
            </a:r>
          </a:p>
          <a:p>
            <a:pPr marL="1259137" indent="-386378">
              <a:spcBef>
                <a:spcPct val="20000"/>
              </a:spcBef>
              <a:defRPr/>
            </a:pPr>
            <a:endParaRPr lang="en-PH" sz="1200" b="1" i="1" dirty="0">
              <a:latin typeface="Arial Narrow" pitchFamily="34" charset="0"/>
            </a:endParaRPr>
          </a:p>
          <a:p>
            <a:pPr marL="1259137" indent="-386378">
              <a:spcBef>
                <a:spcPct val="20000"/>
              </a:spcBef>
              <a:buFont typeface="Wingdings" pitchFamily="2" charset="2"/>
              <a:buChar char="§"/>
              <a:defRPr/>
            </a:pPr>
            <a:r>
              <a:rPr lang="en-PH" sz="2000" b="1" dirty="0">
                <a:latin typeface="Arial Narrow" pitchFamily="34" charset="0"/>
              </a:rPr>
              <a:t>Small-scale irrigation</a:t>
            </a:r>
          </a:p>
          <a:p>
            <a:pPr marL="1259137" indent="-386378">
              <a:spcBef>
                <a:spcPct val="20000"/>
              </a:spcBef>
              <a:defRPr/>
            </a:pPr>
            <a:endParaRPr lang="en-PH" sz="2000" b="1" dirty="0">
              <a:latin typeface="Arial Narrow" pitchFamily="34" charset="0"/>
            </a:endParaRPr>
          </a:p>
          <a:p>
            <a:pPr marL="327285" indent="-327285">
              <a:spcBef>
                <a:spcPct val="20000"/>
              </a:spcBef>
              <a:buFont typeface="Arial" pitchFamily="34" charset="0"/>
              <a:buChar char="•"/>
              <a:defRPr/>
            </a:pPr>
            <a:endParaRPr lang="en-PH" sz="2000" b="1" dirty="0">
              <a:latin typeface="Arial Narrow" pitchFamily="34" charset="0"/>
            </a:endParaRPr>
          </a:p>
        </p:txBody>
      </p:sp>
      <p:pic>
        <p:nvPicPr>
          <p:cNvPr id="5" name="Picture 9" descr="ISTW"/>
          <p:cNvPicPr>
            <a:picLocks noChangeAspect="1" noChangeArrowheads="1"/>
          </p:cNvPicPr>
          <p:nvPr/>
        </p:nvPicPr>
        <p:blipFill>
          <a:blip r:embed="rId2"/>
          <a:srcRect l="3532" t="2365" r="1631" b="5743"/>
          <a:stretch>
            <a:fillRect/>
          </a:stretch>
        </p:blipFill>
        <p:spPr bwMode="auto">
          <a:xfrm>
            <a:off x="7086599" y="4876800"/>
            <a:ext cx="1861901" cy="1371600"/>
          </a:xfrm>
          <a:prstGeom prst="rect">
            <a:avLst/>
          </a:prstGeom>
          <a:ln>
            <a:noFill/>
          </a:ln>
          <a:effectLst>
            <a:outerShdw blurRad="292100" dist="139700" dir="2700000" algn="tl" rotWithShape="0">
              <a:srgbClr val="333333">
                <a:alpha val="65000"/>
              </a:srgbClr>
            </a:outerShdw>
          </a:effectLst>
        </p:spPr>
      </p:pic>
      <p:pic>
        <p:nvPicPr>
          <p:cNvPr id="8" name="Picture 36" descr="C:\Users\BLESITA\Pictures\Dupax Sur\PIS Accessories\DSC00851.JPG"/>
          <p:cNvPicPr>
            <a:picLocks noChangeAspect="1" noChangeArrowheads="1"/>
          </p:cNvPicPr>
          <p:nvPr/>
        </p:nvPicPr>
        <p:blipFill>
          <a:blip r:embed="rId3"/>
          <a:srcRect r="21271" b="46193"/>
          <a:stretch>
            <a:fillRect/>
          </a:stretch>
        </p:blipFill>
        <p:spPr bwMode="auto">
          <a:xfrm>
            <a:off x="2362200" y="5029200"/>
            <a:ext cx="1406769" cy="1219200"/>
          </a:xfrm>
          <a:prstGeom prst="rect">
            <a:avLst/>
          </a:prstGeom>
          <a:ln>
            <a:noFill/>
          </a:ln>
          <a:effectLst>
            <a:outerShdw blurRad="292100" dist="139700" dir="2700000" algn="tl" rotWithShape="0">
              <a:srgbClr val="333333">
                <a:alpha val="65000"/>
              </a:srgbClr>
            </a:outerShdw>
          </a:effectLst>
        </p:spPr>
      </p:pic>
      <p:pic>
        <p:nvPicPr>
          <p:cNvPr id="10" name="Picture 3" descr="C:\Users\hvcc\Desktop\Slide_windmill_ok\R2_windmill_cagayan.jpg"/>
          <p:cNvPicPr>
            <a:picLocks noChangeAspect="1" noChangeArrowheads="1"/>
          </p:cNvPicPr>
          <p:nvPr/>
        </p:nvPicPr>
        <p:blipFill>
          <a:blip r:embed="rId4" cstate="print"/>
          <a:srcRect/>
          <a:stretch>
            <a:fillRect/>
          </a:stretch>
        </p:blipFill>
        <p:spPr bwMode="auto">
          <a:xfrm>
            <a:off x="5703277" y="4648200"/>
            <a:ext cx="1055077" cy="1600200"/>
          </a:xfrm>
          <a:prstGeom prst="rect">
            <a:avLst/>
          </a:prstGeom>
          <a:ln>
            <a:noFill/>
          </a:ln>
          <a:effectLst>
            <a:outerShdw blurRad="292100" dist="139700" dir="2700000" algn="tl" rotWithShape="0">
              <a:srgbClr val="333333">
                <a:alpha val="65000"/>
              </a:srgbClr>
            </a:outerShdw>
          </a:effectLst>
        </p:spPr>
      </p:pic>
      <p:pic>
        <p:nvPicPr>
          <p:cNvPr id="11" name="Picture 27" descr="G:\Infra Monitoring Pix\XIII\Drip Irrigation Mario dela Cruz Cabadbaran City, Agusan del Norte.JPG"/>
          <p:cNvPicPr>
            <a:picLocks noChangeAspect="1" noChangeArrowheads="1"/>
          </p:cNvPicPr>
          <p:nvPr/>
        </p:nvPicPr>
        <p:blipFill>
          <a:blip r:embed="rId5"/>
          <a:srcRect/>
          <a:stretch>
            <a:fillRect/>
          </a:stretch>
        </p:blipFill>
        <p:spPr bwMode="auto">
          <a:xfrm>
            <a:off x="4114800" y="5029200"/>
            <a:ext cx="1327638" cy="1219200"/>
          </a:xfrm>
          <a:prstGeom prst="rect">
            <a:avLst/>
          </a:prstGeom>
          <a:ln>
            <a:noFill/>
          </a:ln>
          <a:effectLst>
            <a:outerShdw blurRad="292100" dist="139700" dir="2700000" algn="tl" rotWithShape="0">
              <a:srgbClr val="333333">
                <a:alpha val="65000"/>
              </a:srgbClr>
            </a:outerShdw>
          </a:effectLst>
        </p:spPr>
      </p:pic>
      <p:pic>
        <p:nvPicPr>
          <p:cNvPr id="12" name="Picture 2" descr="C:\Users\hvcc\Desktop\Rainshelter - RFU 10\ok.jpg"/>
          <p:cNvPicPr>
            <a:picLocks noChangeAspect="1" noChangeArrowheads="1"/>
          </p:cNvPicPr>
          <p:nvPr/>
        </p:nvPicPr>
        <p:blipFill>
          <a:blip r:embed="rId6"/>
          <a:srcRect/>
          <a:stretch>
            <a:fillRect/>
          </a:stretch>
        </p:blipFill>
        <p:spPr bwMode="auto">
          <a:xfrm>
            <a:off x="7073411" y="3649662"/>
            <a:ext cx="1893277" cy="1074738"/>
          </a:xfrm>
          <a:prstGeom prst="rect">
            <a:avLst/>
          </a:prstGeom>
          <a:ln>
            <a:noFill/>
          </a:ln>
          <a:effectLst>
            <a:outerShdw blurRad="292100" dist="139700" dir="2700000" algn="tl" rotWithShape="0">
              <a:srgbClr val="333333">
                <a:alpha val="65000"/>
              </a:srgbClr>
            </a:outerShdw>
          </a:effectLst>
        </p:spPr>
      </p:pic>
      <p:sp>
        <p:nvSpPr>
          <p:cNvPr id="51208" name="TextBox 15"/>
          <p:cNvSpPr txBox="1">
            <a:spLocks noChangeArrowheads="1"/>
          </p:cNvSpPr>
          <p:nvPr/>
        </p:nvSpPr>
        <p:spPr bwMode="auto">
          <a:xfrm>
            <a:off x="7010400" y="3614737"/>
            <a:ext cx="1389185" cy="257405"/>
          </a:xfrm>
          <a:prstGeom prst="rect">
            <a:avLst/>
          </a:prstGeom>
          <a:noFill/>
          <a:ln w="9525">
            <a:noFill/>
            <a:miter lim="800000"/>
            <a:headEnd/>
            <a:tailEnd/>
          </a:ln>
        </p:spPr>
        <p:txBody>
          <a:bodyPr lIns="87276" tIns="43638" rIns="87276" bIns="43638">
            <a:spAutoFit/>
          </a:bodyPr>
          <a:lstStyle/>
          <a:p>
            <a:r>
              <a:rPr lang="en-PH" sz="1100" b="1" dirty="0" err="1"/>
              <a:t>Rainshelter</a:t>
            </a:r>
            <a:endParaRPr lang="en-PH" sz="1100" b="1" dirty="0"/>
          </a:p>
        </p:txBody>
      </p:sp>
      <p:sp>
        <p:nvSpPr>
          <p:cNvPr id="51209" name="TextBox 17"/>
          <p:cNvSpPr txBox="1">
            <a:spLocks noChangeArrowheads="1"/>
          </p:cNvSpPr>
          <p:nvPr/>
        </p:nvSpPr>
        <p:spPr bwMode="auto">
          <a:xfrm>
            <a:off x="5638800" y="4800600"/>
            <a:ext cx="1055077" cy="257405"/>
          </a:xfrm>
          <a:prstGeom prst="rect">
            <a:avLst/>
          </a:prstGeom>
          <a:noFill/>
          <a:ln w="9525">
            <a:noFill/>
            <a:miter lim="800000"/>
            <a:headEnd/>
            <a:tailEnd/>
          </a:ln>
        </p:spPr>
        <p:txBody>
          <a:bodyPr lIns="87276" tIns="43638" rIns="87276" bIns="43638">
            <a:spAutoFit/>
          </a:bodyPr>
          <a:lstStyle/>
          <a:p>
            <a:r>
              <a:rPr lang="en-PH" sz="1100" b="1" dirty="0"/>
              <a:t>Windmill</a:t>
            </a:r>
          </a:p>
        </p:txBody>
      </p:sp>
      <p:sp>
        <p:nvSpPr>
          <p:cNvPr id="51210" name="TextBox 18"/>
          <p:cNvSpPr txBox="1">
            <a:spLocks noChangeArrowheads="1"/>
          </p:cNvSpPr>
          <p:nvPr/>
        </p:nvSpPr>
        <p:spPr bwMode="auto">
          <a:xfrm>
            <a:off x="7798777" y="4695595"/>
            <a:ext cx="1650023" cy="257405"/>
          </a:xfrm>
          <a:prstGeom prst="rect">
            <a:avLst/>
          </a:prstGeom>
          <a:noFill/>
          <a:ln w="9525">
            <a:noFill/>
            <a:miter lim="800000"/>
            <a:headEnd/>
            <a:tailEnd/>
          </a:ln>
        </p:spPr>
        <p:txBody>
          <a:bodyPr lIns="87276" tIns="43638" rIns="87276" bIns="43638">
            <a:spAutoFit/>
          </a:bodyPr>
          <a:lstStyle/>
          <a:p>
            <a:r>
              <a:rPr lang="en-PH" sz="1100" b="1" dirty="0"/>
              <a:t>Shallow Tube Well</a:t>
            </a:r>
          </a:p>
        </p:txBody>
      </p:sp>
      <p:sp>
        <p:nvSpPr>
          <p:cNvPr id="51211" name="TextBox 26"/>
          <p:cNvSpPr txBox="1">
            <a:spLocks noChangeArrowheads="1"/>
          </p:cNvSpPr>
          <p:nvPr/>
        </p:nvSpPr>
        <p:spPr bwMode="auto">
          <a:xfrm>
            <a:off x="2286000" y="5029200"/>
            <a:ext cx="612531" cy="426683"/>
          </a:xfrm>
          <a:prstGeom prst="rect">
            <a:avLst/>
          </a:prstGeom>
          <a:noFill/>
          <a:ln w="9525">
            <a:noFill/>
            <a:miter lim="800000"/>
            <a:headEnd/>
            <a:tailEnd/>
          </a:ln>
        </p:spPr>
        <p:txBody>
          <a:bodyPr lIns="87276" tIns="43638" rIns="87276" bIns="43638">
            <a:spAutoFit/>
          </a:bodyPr>
          <a:lstStyle/>
          <a:p>
            <a:pPr algn="ctr"/>
            <a:r>
              <a:rPr lang="en-PH" sz="1100" b="1" dirty="0"/>
              <a:t>HDPE Pipes</a:t>
            </a:r>
          </a:p>
        </p:txBody>
      </p:sp>
      <p:sp>
        <p:nvSpPr>
          <p:cNvPr id="51212" name="TextBox 30"/>
          <p:cNvSpPr txBox="1">
            <a:spLocks noChangeArrowheads="1"/>
          </p:cNvSpPr>
          <p:nvPr/>
        </p:nvSpPr>
        <p:spPr bwMode="auto">
          <a:xfrm>
            <a:off x="4114800" y="4847995"/>
            <a:ext cx="1336431" cy="257405"/>
          </a:xfrm>
          <a:prstGeom prst="rect">
            <a:avLst/>
          </a:prstGeom>
          <a:noFill/>
          <a:ln w="9525">
            <a:noFill/>
            <a:miter lim="800000"/>
            <a:headEnd/>
            <a:tailEnd/>
          </a:ln>
        </p:spPr>
        <p:txBody>
          <a:bodyPr lIns="87276" tIns="43638" rIns="87276" bIns="43638">
            <a:spAutoFit/>
          </a:bodyPr>
          <a:lstStyle/>
          <a:p>
            <a:pPr algn="ctr"/>
            <a:r>
              <a:rPr lang="en-PH" sz="1100" b="1" dirty="0"/>
              <a:t>Water  plastic drum</a:t>
            </a:r>
          </a:p>
        </p:txBody>
      </p:sp>
      <p:sp>
        <p:nvSpPr>
          <p:cNvPr id="23" name="Title 3"/>
          <p:cNvSpPr txBox="1">
            <a:spLocks/>
          </p:cNvSpPr>
          <p:nvPr/>
        </p:nvSpPr>
        <p:spPr bwMode="auto">
          <a:xfrm>
            <a:off x="1524000" y="457200"/>
            <a:ext cx="6213231" cy="908393"/>
          </a:xfrm>
          <a:prstGeom prst="rect">
            <a:avLst/>
          </a:prstGeom>
          <a:noFill/>
          <a:ln w="9525">
            <a:noFill/>
            <a:miter lim="800000"/>
            <a:headEnd/>
            <a:tailEnd/>
          </a:ln>
          <a:effectLst/>
        </p:spPr>
        <p:txBody>
          <a:bodyPr wrap="square" lIns="107126" tIns="53564" rIns="107126" bIns="53564" anchor="ctr">
            <a:spAutoFit/>
          </a:bodyPr>
          <a:lstStyle/>
          <a:p>
            <a:pPr algn="ctr" eaLnBrk="0" hangingPunct="0">
              <a:defRPr/>
            </a:pPr>
            <a:r>
              <a:rPr lang="en-US" sz="2600" b="1" cap="all" dirty="0">
                <a:ln w="9000" cmpd="sng">
                  <a:solidFill>
                    <a:srgbClr val="003300"/>
                  </a:solidFill>
                  <a:prstDash val="solid"/>
                </a:ln>
                <a:solidFill>
                  <a:srgbClr val="003300"/>
                </a:solidFill>
                <a:effectLst>
                  <a:reflection blurRad="12700" stA="28000" endPos="45000" dist="1000" dir="5400000" sy="-100000" algn="bl" rotWithShape="0"/>
                </a:effectLst>
                <a:latin typeface="Arial" pitchFamily="34" charset="0"/>
                <a:ea typeface="+mj-ea"/>
                <a:cs typeface="Arial" pitchFamily="34" charset="0"/>
              </a:rPr>
              <a:t>SUPPORT TO CLIMATE CHANGE MITIGATION/ADAPTATION</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152400" y="1295400"/>
          <a:ext cx="8839200" cy="4669790"/>
        </p:xfrm>
        <a:graphic>
          <a:graphicData uri="http://schemas.openxmlformats.org/drawingml/2006/table">
            <a:tbl>
              <a:tblPr firstRow="1" bandRow="1">
                <a:tableStyleId>{5940675A-B579-460E-94D1-54222C63F5DA}</a:tableStyleId>
              </a:tblPr>
              <a:tblGrid>
                <a:gridCol w="3094284"/>
                <a:gridCol w="1096716"/>
                <a:gridCol w="1447800"/>
                <a:gridCol w="990600"/>
                <a:gridCol w="2209800"/>
              </a:tblGrid>
              <a:tr h="665895">
                <a:tc>
                  <a:txBody>
                    <a:bodyPr/>
                    <a:lstStyle/>
                    <a:p>
                      <a:pPr algn="ctr"/>
                      <a:r>
                        <a:rPr lang="en-PH" sz="1400" b="1" dirty="0" smtClean="0">
                          <a:latin typeface="Arial" pitchFamily="34" charset="0"/>
                          <a:cs typeface="Arial" pitchFamily="34" charset="0"/>
                        </a:rPr>
                        <a:t>MFO / PERFORMANCE</a:t>
                      </a:r>
                      <a:r>
                        <a:rPr lang="en-PH" sz="1400" b="1" baseline="0" dirty="0" smtClean="0">
                          <a:latin typeface="Arial" pitchFamily="34" charset="0"/>
                          <a:cs typeface="Arial" pitchFamily="34" charset="0"/>
                        </a:rPr>
                        <a:t> INDICATOR</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Annual Target</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err="1" smtClean="0">
                          <a:solidFill>
                            <a:schemeClr val="tx1"/>
                          </a:solidFill>
                          <a:latin typeface="Arial" pitchFamily="34" charset="0"/>
                          <a:ea typeface="Tahoma" pitchFamily="34" charset="0"/>
                          <a:cs typeface="Arial" pitchFamily="34" charset="0"/>
                        </a:rPr>
                        <a:t>Accomp</a:t>
                      </a:r>
                      <a:r>
                        <a:rPr lang="en-PH" sz="1400" b="1" dirty="0" smtClean="0">
                          <a:solidFill>
                            <a:schemeClr val="tx1"/>
                          </a:solidFill>
                          <a:latin typeface="Arial" pitchFamily="34" charset="0"/>
                          <a:ea typeface="Tahoma" pitchFamily="34" charset="0"/>
                          <a:cs typeface="Arial" pitchFamily="34" charset="0"/>
                        </a:rPr>
                        <a:t> as of Nov. 30, 2017</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 </a:t>
                      </a:r>
                      <a:r>
                        <a:rPr lang="en-PH" sz="1400" b="1" dirty="0" err="1" smtClean="0">
                          <a:solidFill>
                            <a:schemeClr val="tx1"/>
                          </a:solidFill>
                          <a:latin typeface="Arial" pitchFamily="34" charset="0"/>
                          <a:ea typeface="Tahoma" pitchFamily="34" charset="0"/>
                          <a:cs typeface="Arial" pitchFamily="34" charset="0"/>
                        </a:rPr>
                        <a:t>Accomp</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Remarks/ </a:t>
                      </a:r>
                    </a:p>
                    <a:p>
                      <a:pPr algn="ctr"/>
                      <a:r>
                        <a:rPr lang="en-PH" sz="1400" b="1" dirty="0" smtClean="0">
                          <a:solidFill>
                            <a:schemeClr val="tx1"/>
                          </a:solidFill>
                          <a:latin typeface="Arial" pitchFamily="34" charset="0"/>
                          <a:ea typeface="Tahoma" pitchFamily="34" charset="0"/>
                          <a:cs typeface="Arial" pitchFamily="34" charset="0"/>
                        </a:rPr>
                        <a:t>Target</a:t>
                      </a:r>
                      <a:r>
                        <a:rPr lang="en-PH" sz="1400" b="1" baseline="0" dirty="0" smtClean="0">
                          <a:solidFill>
                            <a:schemeClr val="tx1"/>
                          </a:solidFill>
                          <a:latin typeface="Arial" pitchFamily="34" charset="0"/>
                          <a:ea typeface="Tahoma" pitchFamily="34" charset="0"/>
                          <a:cs typeface="Arial" pitchFamily="34" charset="0"/>
                        </a:rPr>
                        <a:t> Date of Delivery/</a:t>
                      </a:r>
                    </a:p>
                    <a:p>
                      <a:pPr algn="ctr"/>
                      <a:r>
                        <a:rPr lang="en-PH" sz="1400" b="1" baseline="0" dirty="0" smtClean="0">
                          <a:solidFill>
                            <a:schemeClr val="tx1"/>
                          </a:solidFill>
                          <a:latin typeface="Arial" pitchFamily="34" charset="0"/>
                          <a:ea typeface="Tahoma" pitchFamily="34" charset="0"/>
                          <a:cs typeface="Arial" pitchFamily="34" charset="0"/>
                        </a:rPr>
                        <a:t>Completion</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r>
              <a:tr h="277456">
                <a:tc>
                  <a:txBody>
                    <a:bodyPr/>
                    <a:lstStyle/>
                    <a:p>
                      <a:r>
                        <a:rPr lang="en-PH" sz="1400" b="1" dirty="0" smtClean="0">
                          <a:solidFill>
                            <a:schemeClr val="tx1"/>
                          </a:solidFill>
                          <a:latin typeface="Arial" pitchFamily="34" charset="0"/>
                          <a:ea typeface="Tahoma" pitchFamily="34" charset="0"/>
                          <a:cs typeface="Arial" pitchFamily="34" charset="0"/>
                        </a:rPr>
                        <a:t>Production Support Services</a:t>
                      </a:r>
                      <a:endParaRPr lang="en-PH" sz="1400" b="1" dirty="0">
                        <a:solidFill>
                          <a:schemeClr val="tx1"/>
                        </a:solidFill>
                        <a:latin typeface="Arial" pitchFamily="34" charset="0"/>
                        <a:ea typeface="Tahoma" pitchFamily="34" charset="0"/>
                        <a:cs typeface="Arial" pitchFamily="34" charset="0"/>
                      </a:endParaRPr>
                    </a:p>
                  </a:txBody>
                  <a:tcPr marL="99060" marR="99060"/>
                </a:tc>
                <a:tc>
                  <a:txBody>
                    <a:bodyPr/>
                    <a:lstStyle/>
                    <a:p>
                      <a:endParaRPr lang="en-PH" sz="1400" b="1" dirty="0">
                        <a:solidFill>
                          <a:schemeClr val="tx1"/>
                        </a:solidFill>
                        <a:latin typeface="Arial" pitchFamily="34" charset="0"/>
                        <a:ea typeface="Tahoma" pitchFamily="34" charset="0"/>
                        <a:cs typeface="Arial" pitchFamily="34" charset="0"/>
                      </a:endParaRPr>
                    </a:p>
                  </a:txBody>
                  <a:tcPr marL="99060" marR="99060"/>
                </a:tc>
                <a:tc>
                  <a:txBody>
                    <a:bodyPr/>
                    <a:lstStyle/>
                    <a:p>
                      <a:endParaRPr lang="en-PH" sz="1400" b="1" dirty="0">
                        <a:solidFill>
                          <a:schemeClr val="tx1"/>
                        </a:solidFill>
                        <a:latin typeface="Arial" pitchFamily="34" charset="0"/>
                        <a:ea typeface="Tahoma" pitchFamily="34" charset="0"/>
                        <a:cs typeface="Arial" pitchFamily="34" charset="0"/>
                      </a:endParaRPr>
                    </a:p>
                  </a:txBody>
                  <a:tcPr marL="99060" marR="99060"/>
                </a:tc>
                <a:tc>
                  <a:txBody>
                    <a:bodyPr/>
                    <a:lstStyle/>
                    <a:p>
                      <a:endParaRPr lang="en-PH" sz="1400" b="1" dirty="0">
                        <a:solidFill>
                          <a:schemeClr val="tx1"/>
                        </a:solidFill>
                        <a:latin typeface="Arial" pitchFamily="34" charset="0"/>
                        <a:ea typeface="Tahoma" pitchFamily="34" charset="0"/>
                        <a:cs typeface="Arial" pitchFamily="34" charset="0"/>
                      </a:endParaRPr>
                    </a:p>
                  </a:txBody>
                  <a:tcPr marL="99060" marR="99060"/>
                </a:tc>
                <a:tc>
                  <a:txBody>
                    <a:bodyPr/>
                    <a:lstStyle/>
                    <a:p>
                      <a:endParaRPr lang="en-PH" sz="1400" b="1" dirty="0">
                        <a:solidFill>
                          <a:schemeClr val="tx1"/>
                        </a:solidFill>
                        <a:latin typeface="Arial" pitchFamily="34" charset="0"/>
                        <a:ea typeface="Tahoma" pitchFamily="34" charset="0"/>
                        <a:cs typeface="Arial" pitchFamily="34" charset="0"/>
                      </a:endParaRPr>
                    </a:p>
                  </a:txBody>
                  <a:tcPr marL="99060" marR="99060"/>
                </a:tc>
              </a:tr>
              <a:tr h="310982">
                <a:tc>
                  <a:txBody>
                    <a:bodyPr/>
                    <a:lstStyle/>
                    <a:p>
                      <a:pPr algn="l" fontAlgn="t"/>
                      <a:r>
                        <a:rPr lang="en-PH" sz="1100" b="1" i="1" u="none" strike="noStrike" dirty="0">
                          <a:solidFill>
                            <a:srgbClr val="000099"/>
                          </a:solidFill>
                          <a:latin typeface="Cambria"/>
                        </a:rPr>
                        <a:t>    Beneficiaries provided with production support services </a:t>
                      </a:r>
                    </a:p>
                  </a:txBody>
                  <a:tcPr marL="95250" marR="6350" marT="6350" marB="0"/>
                </a:tc>
                <a:tc>
                  <a:txBody>
                    <a:bodyPr/>
                    <a:lstStyle/>
                    <a:p>
                      <a:endParaRPr lang="en-PH" sz="1100" b="1" dirty="0">
                        <a:solidFill>
                          <a:srgbClr val="000099"/>
                        </a:solidFill>
                        <a:latin typeface="Arial" pitchFamily="34" charset="0"/>
                        <a:ea typeface="Tahoma" pitchFamily="34" charset="0"/>
                        <a:cs typeface="Arial" pitchFamily="34" charset="0"/>
                      </a:endParaRPr>
                    </a:p>
                  </a:txBody>
                  <a:tcPr marL="99060" marR="99060"/>
                </a:tc>
                <a:tc>
                  <a:txBody>
                    <a:bodyPr/>
                    <a:lstStyle/>
                    <a:p>
                      <a:endParaRPr lang="en-PH" sz="1100" b="1" dirty="0">
                        <a:solidFill>
                          <a:srgbClr val="000099"/>
                        </a:solidFill>
                        <a:latin typeface="Arial" pitchFamily="34" charset="0"/>
                        <a:ea typeface="Tahoma" pitchFamily="34" charset="0"/>
                        <a:cs typeface="Arial" pitchFamily="34" charset="0"/>
                      </a:endParaRPr>
                    </a:p>
                  </a:txBody>
                  <a:tcPr marL="99060" marR="99060"/>
                </a:tc>
                <a:tc>
                  <a:txBody>
                    <a:bodyPr/>
                    <a:lstStyle/>
                    <a:p>
                      <a:endParaRPr lang="en-PH" sz="1100" b="1" dirty="0">
                        <a:solidFill>
                          <a:srgbClr val="000099"/>
                        </a:solidFill>
                        <a:latin typeface="Arial" pitchFamily="34" charset="0"/>
                        <a:ea typeface="Tahoma" pitchFamily="34" charset="0"/>
                        <a:cs typeface="Arial" pitchFamily="34" charset="0"/>
                      </a:endParaRPr>
                    </a:p>
                  </a:txBody>
                  <a:tcPr marL="99060" marR="99060"/>
                </a:tc>
                <a:tc>
                  <a:txBody>
                    <a:bodyPr/>
                    <a:lstStyle/>
                    <a:p>
                      <a:endParaRPr lang="en-PH" sz="1100" b="1" dirty="0">
                        <a:solidFill>
                          <a:srgbClr val="000099"/>
                        </a:solidFill>
                        <a:latin typeface="Arial" pitchFamily="34" charset="0"/>
                        <a:ea typeface="Tahoma" pitchFamily="34" charset="0"/>
                        <a:cs typeface="Arial" pitchFamily="34" charset="0"/>
                      </a:endParaRPr>
                    </a:p>
                  </a:txBody>
                  <a:tcPr marL="99060" marR="99060"/>
                </a:tc>
              </a:tr>
              <a:tr h="235837">
                <a:tc>
                  <a:txBody>
                    <a:bodyPr/>
                    <a:lstStyle/>
                    <a:p>
                      <a:pPr algn="l" fontAlgn="t"/>
                      <a:r>
                        <a:rPr lang="en-PH" sz="1100" b="1" i="1" u="none" strike="noStrike" dirty="0">
                          <a:solidFill>
                            <a:srgbClr val="000099"/>
                          </a:solidFill>
                          <a:latin typeface="Cambria"/>
                        </a:rPr>
                        <a:t> Seeds   </a:t>
                      </a:r>
                    </a:p>
                  </a:txBody>
                  <a:tcPr marL="381000" marR="6350" marT="6350" marB="0"/>
                </a:tc>
                <a:tc>
                  <a:txBody>
                    <a:bodyPr/>
                    <a:lstStyle/>
                    <a:p>
                      <a:endParaRPr lang="en-PH" sz="1100" b="1" dirty="0">
                        <a:solidFill>
                          <a:srgbClr val="000099"/>
                        </a:solidFill>
                        <a:latin typeface="Arial" pitchFamily="34" charset="0"/>
                        <a:ea typeface="Tahoma" pitchFamily="34" charset="0"/>
                        <a:cs typeface="Arial" pitchFamily="34" charset="0"/>
                      </a:endParaRPr>
                    </a:p>
                  </a:txBody>
                  <a:tcPr marL="99060" marR="99060"/>
                </a:tc>
                <a:tc>
                  <a:txBody>
                    <a:bodyPr/>
                    <a:lstStyle/>
                    <a:p>
                      <a:endParaRPr lang="en-PH" sz="1100" b="1" dirty="0">
                        <a:solidFill>
                          <a:srgbClr val="000099"/>
                        </a:solidFill>
                        <a:latin typeface="Arial" pitchFamily="34" charset="0"/>
                        <a:ea typeface="Tahoma" pitchFamily="34" charset="0"/>
                        <a:cs typeface="Arial" pitchFamily="34" charset="0"/>
                      </a:endParaRPr>
                    </a:p>
                  </a:txBody>
                  <a:tcPr marL="99060" marR="99060"/>
                </a:tc>
                <a:tc>
                  <a:txBody>
                    <a:bodyPr/>
                    <a:lstStyle/>
                    <a:p>
                      <a:endParaRPr lang="en-PH" sz="1100" b="1" dirty="0">
                        <a:solidFill>
                          <a:srgbClr val="000099"/>
                        </a:solidFill>
                        <a:latin typeface="Arial" pitchFamily="34" charset="0"/>
                        <a:ea typeface="Tahoma" pitchFamily="34" charset="0"/>
                        <a:cs typeface="Arial" pitchFamily="34" charset="0"/>
                      </a:endParaRPr>
                    </a:p>
                  </a:txBody>
                  <a:tcPr marL="99060" marR="99060"/>
                </a:tc>
                <a:tc>
                  <a:txBody>
                    <a:bodyPr/>
                    <a:lstStyle/>
                    <a:p>
                      <a:endParaRPr lang="en-PH" sz="1100" b="1" dirty="0">
                        <a:solidFill>
                          <a:srgbClr val="000099"/>
                        </a:solidFill>
                        <a:latin typeface="Arial" pitchFamily="34" charset="0"/>
                        <a:ea typeface="Tahoma" pitchFamily="34" charset="0"/>
                        <a:cs typeface="Arial" pitchFamily="34" charset="0"/>
                      </a:endParaRPr>
                    </a:p>
                  </a:txBody>
                  <a:tcPr marL="99060" marR="99060"/>
                </a:tc>
              </a:tr>
              <a:tr h="235837">
                <a:tc>
                  <a:txBody>
                    <a:bodyPr/>
                    <a:lstStyle/>
                    <a:p>
                      <a:pPr algn="l" fontAlgn="t"/>
                      <a:r>
                        <a:rPr lang="en-PH" sz="1100" b="1" i="1" u="none" strike="noStrike" dirty="0">
                          <a:solidFill>
                            <a:srgbClr val="000099"/>
                          </a:solidFill>
                          <a:latin typeface="Cambria"/>
                        </a:rPr>
                        <a:t> Groups </a:t>
                      </a:r>
                    </a:p>
                  </a:txBody>
                  <a:tcPr marL="571500" marR="6350" marT="6350" marB="0"/>
                </a:tc>
                <a:tc>
                  <a:txBody>
                    <a:bodyPr/>
                    <a:lstStyle/>
                    <a:p>
                      <a:pPr algn="ctr"/>
                      <a:r>
                        <a:rPr lang="en-PH" sz="1400" b="1" dirty="0" smtClean="0">
                          <a:solidFill>
                            <a:srgbClr val="000099"/>
                          </a:solidFill>
                          <a:latin typeface="Arial" pitchFamily="34" charset="0"/>
                          <a:ea typeface="Tahoma" pitchFamily="34" charset="0"/>
                          <a:cs typeface="Arial" pitchFamily="34" charset="0"/>
                        </a:rPr>
                        <a:t>85</a:t>
                      </a:r>
                      <a:endParaRPr lang="en-PH" sz="1400" b="1" dirty="0">
                        <a:solidFill>
                          <a:srgbClr val="000099"/>
                        </a:solidFill>
                        <a:latin typeface="Arial" pitchFamily="34" charset="0"/>
                        <a:ea typeface="Tahoma" pitchFamily="34" charset="0"/>
                        <a:cs typeface="Arial" pitchFamily="34" charset="0"/>
                      </a:endParaRPr>
                    </a:p>
                  </a:txBody>
                  <a:tcPr marL="99060" marR="99060"/>
                </a:tc>
                <a:tc>
                  <a:txBody>
                    <a:bodyPr/>
                    <a:lstStyle/>
                    <a:p>
                      <a:pPr algn="ctr"/>
                      <a:r>
                        <a:rPr lang="en-PH" sz="1400" b="1" dirty="0" smtClean="0">
                          <a:solidFill>
                            <a:srgbClr val="000099"/>
                          </a:solidFill>
                          <a:latin typeface="Arial" pitchFamily="34" charset="0"/>
                          <a:ea typeface="Tahoma" pitchFamily="34" charset="0"/>
                          <a:cs typeface="Arial" pitchFamily="34" charset="0"/>
                        </a:rPr>
                        <a:t>85</a:t>
                      </a:r>
                      <a:endParaRPr lang="en-PH" sz="1400" b="1" dirty="0">
                        <a:solidFill>
                          <a:srgbClr val="000099"/>
                        </a:solidFill>
                        <a:latin typeface="Arial" pitchFamily="34" charset="0"/>
                        <a:ea typeface="Tahoma" pitchFamily="34" charset="0"/>
                        <a:cs typeface="Arial" pitchFamily="34" charset="0"/>
                      </a:endParaRPr>
                    </a:p>
                  </a:txBody>
                  <a:tcPr marL="99060" marR="99060"/>
                </a:tc>
                <a:tc>
                  <a:txBody>
                    <a:bodyPr/>
                    <a:lstStyle/>
                    <a:p>
                      <a:pPr algn="ctr"/>
                      <a:r>
                        <a:rPr lang="en-PH" sz="1400" b="1" dirty="0" smtClean="0">
                          <a:solidFill>
                            <a:srgbClr val="000099"/>
                          </a:solidFill>
                          <a:latin typeface="Arial" pitchFamily="34" charset="0"/>
                          <a:ea typeface="Tahoma" pitchFamily="34" charset="0"/>
                          <a:cs typeface="Arial" pitchFamily="34" charset="0"/>
                        </a:rPr>
                        <a:t>100</a:t>
                      </a:r>
                      <a:endParaRPr lang="en-PH" sz="1400" b="1" dirty="0">
                        <a:solidFill>
                          <a:srgbClr val="000099"/>
                        </a:solidFill>
                        <a:latin typeface="Arial" pitchFamily="34" charset="0"/>
                        <a:ea typeface="Tahoma" pitchFamily="34" charset="0"/>
                        <a:cs typeface="Arial" pitchFamily="34" charset="0"/>
                      </a:endParaRPr>
                    </a:p>
                  </a:txBody>
                  <a:tcPr marL="99060" marR="99060"/>
                </a:tc>
                <a:tc>
                  <a:txBody>
                    <a:bodyPr/>
                    <a:lstStyle/>
                    <a:p>
                      <a:endParaRPr lang="en-PH" sz="1100" b="1" dirty="0">
                        <a:solidFill>
                          <a:srgbClr val="000099"/>
                        </a:solidFill>
                        <a:latin typeface="Arial" pitchFamily="34" charset="0"/>
                        <a:ea typeface="Tahoma" pitchFamily="34" charset="0"/>
                        <a:cs typeface="Arial" pitchFamily="34" charset="0"/>
                      </a:endParaRPr>
                    </a:p>
                  </a:txBody>
                  <a:tcPr marL="99060" marR="99060"/>
                </a:tc>
              </a:tr>
              <a:tr h="235837">
                <a:tc>
                  <a:txBody>
                    <a:bodyPr/>
                    <a:lstStyle/>
                    <a:p>
                      <a:pPr algn="l" fontAlgn="t"/>
                      <a:r>
                        <a:rPr lang="en-PH" sz="1200" b="1" i="1" u="none" strike="noStrike" dirty="0">
                          <a:solidFill>
                            <a:srgbClr val="000099"/>
                          </a:solidFill>
                          <a:latin typeface="Cambria"/>
                        </a:rPr>
                        <a:t> Individuals </a:t>
                      </a:r>
                    </a:p>
                  </a:txBody>
                  <a:tcPr marL="476250" marR="6350" marT="6350" marB="0"/>
                </a:tc>
                <a:tc>
                  <a:txBody>
                    <a:bodyPr/>
                    <a:lstStyle/>
                    <a:p>
                      <a:pPr algn="ctr"/>
                      <a:r>
                        <a:rPr lang="en-PH" sz="1400" b="1" dirty="0" smtClean="0">
                          <a:solidFill>
                            <a:srgbClr val="000099"/>
                          </a:solidFill>
                          <a:latin typeface="Arial" pitchFamily="34" charset="0"/>
                          <a:ea typeface="Tahoma" pitchFamily="34" charset="0"/>
                          <a:cs typeface="Arial" pitchFamily="34" charset="0"/>
                        </a:rPr>
                        <a:t>1.630</a:t>
                      </a:r>
                      <a:endParaRPr lang="en-PH" sz="1400" b="1" dirty="0">
                        <a:solidFill>
                          <a:srgbClr val="000099"/>
                        </a:solidFill>
                        <a:latin typeface="Arial" pitchFamily="34" charset="0"/>
                        <a:ea typeface="Tahoma" pitchFamily="34" charset="0"/>
                        <a:cs typeface="Arial" pitchFamily="34" charset="0"/>
                      </a:endParaRPr>
                    </a:p>
                  </a:txBody>
                  <a:tcPr marL="99060" marR="99060"/>
                </a:tc>
                <a:tc>
                  <a:txBody>
                    <a:bodyPr/>
                    <a:lstStyle/>
                    <a:p>
                      <a:pPr algn="ctr"/>
                      <a:r>
                        <a:rPr lang="en-PH" sz="1400" b="1" dirty="0" smtClean="0">
                          <a:solidFill>
                            <a:srgbClr val="000099"/>
                          </a:solidFill>
                          <a:latin typeface="Arial" pitchFamily="34" charset="0"/>
                          <a:ea typeface="Tahoma" pitchFamily="34" charset="0"/>
                          <a:cs typeface="Arial" pitchFamily="34" charset="0"/>
                        </a:rPr>
                        <a:t>1,630</a:t>
                      </a:r>
                      <a:endParaRPr lang="en-PH" sz="1400" b="1" dirty="0">
                        <a:solidFill>
                          <a:srgbClr val="000099"/>
                        </a:solidFill>
                        <a:latin typeface="Arial" pitchFamily="34" charset="0"/>
                        <a:ea typeface="Tahoma" pitchFamily="34" charset="0"/>
                        <a:cs typeface="Arial" pitchFamily="34" charset="0"/>
                      </a:endParaRPr>
                    </a:p>
                  </a:txBody>
                  <a:tcPr marL="99060" marR="99060"/>
                </a:tc>
                <a:tc>
                  <a:txBody>
                    <a:bodyPr/>
                    <a:lstStyle/>
                    <a:p>
                      <a:pPr algn="ctr"/>
                      <a:r>
                        <a:rPr lang="en-PH" sz="1400" b="1" dirty="0" smtClean="0">
                          <a:solidFill>
                            <a:srgbClr val="000099"/>
                          </a:solidFill>
                          <a:latin typeface="Arial" pitchFamily="34" charset="0"/>
                          <a:ea typeface="Tahoma" pitchFamily="34" charset="0"/>
                          <a:cs typeface="Arial" pitchFamily="34" charset="0"/>
                        </a:rPr>
                        <a:t>100</a:t>
                      </a:r>
                      <a:endParaRPr lang="en-PH" sz="1400" b="1" dirty="0">
                        <a:solidFill>
                          <a:srgbClr val="000099"/>
                        </a:solidFill>
                        <a:latin typeface="Arial" pitchFamily="34" charset="0"/>
                        <a:ea typeface="Tahoma" pitchFamily="34" charset="0"/>
                        <a:cs typeface="Arial" pitchFamily="34" charset="0"/>
                      </a:endParaRPr>
                    </a:p>
                  </a:txBody>
                  <a:tcPr marL="99060" marR="99060"/>
                </a:tc>
                <a:tc>
                  <a:txBody>
                    <a:bodyPr/>
                    <a:lstStyle/>
                    <a:p>
                      <a:endParaRPr lang="en-PH" sz="1100" b="1" dirty="0">
                        <a:solidFill>
                          <a:srgbClr val="000099"/>
                        </a:solidFill>
                        <a:latin typeface="Arial" pitchFamily="34" charset="0"/>
                        <a:ea typeface="Tahoma" pitchFamily="34" charset="0"/>
                        <a:cs typeface="Arial" pitchFamily="34" charset="0"/>
                      </a:endParaRPr>
                    </a:p>
                  </a:txBody>
                  <a:tcPr marL="99060" marR="99060"/>
                </a:tc>
              </a:tr>
              <a:tr h="235837">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PH" sz="1200" b="1" i="1" u="none" strike="noStrike" dirty="0" smtClean="0">
                          <a:solidFill>
                            <a:srgbClr val="000099"/>
                          </a:solidFill>
                          <a:latin typeface="Cambria"/>
                        </a:rPr>
                        <a:t>Seeds Distribution</a:t>
                      </a:r>
                    </a:p>
                  </a:txBody>
                  <a:tcPr marL="95250" marR="6350" marT="6350" marB="0"/>
                </a:tc>
                <a:tc>
                  <a:txBody>
                    <a:bodyPr/>
                    <a:lstStyle/>
                    <a:p>
                      <a:endParaRPr lang="en-PH" sz="1400" b="1" dirty="0">
                        <a:solidFill>
                          <a:srgbClr val="000099"/>
                        </a:solidFill>
                        <a:latin typeface="Arial" pitchFamily="34" charset="0"/>
                        <a:ea typeface="Tahoma" pitchFamily="34" charset="0"/>
                        <a:cs typeface="Arial" pitchFamily="34" charset="0"/>
                      </a:endParaRPr>
                    </a:p>
                  </a:txBody>
                  <a:tcPr marL="99060" marR="99060"/>
                </a:tc>
                <a:tc>
                  <a:txBody>
                    <a:bodyPr/>
                    <a:lstStyle/>
                    <a:p>
                      <a:endParaRPr lang="en-PH" sz="1400" b="1" dirty="0">
                        <a:solidFill>
                          <a:srgbClr val="000099"/>
                        </a:solidFill>
                        <a:latin typeface="Arial" pitchFamily="34" charset="0"/>
                        <a:ea typeface="Tahoma" pitchFamily="34" charset="0"/>
                        <a:cs typeface="Arial" pitchFamily="34" charset="0"/>
                      </a:endParaRPr>
                    </a:p>
                  </a:txBody>
                  <a:tcPr marL="99060" marR="99060"/>
                </a:tc>
                <a:tc>
                  <a:txBody>
                    <a:bodyPr/>
                    <a:lstStyle/>
                    <a:p>
                      <a:endParaRPr lang="en-PH" sz="1400" b="1" dirty="0">
                        <a:solidFill>
                          <a:srgbClr val="000099"/>
                        </a:solidFill>
                        <a:latin typeface="Arial" pitchFamily="34" charset="0"/>
                        <a:ea typeface="Tahoma" pitchFamily="34" charset="0"/>
                        <a:cs typeface="Arial" pitchFamily="34" charset="0"/>
                      </a:endParaRPr>
                    </a:p>
                  </a:txBody>
                  <a:tcPr marL="99060" marR="99060"/>
                </a:tc>
                <a:tc>
                  <a:txBody>
                    <a:bodyPr/>
                    <a:lstStyle/>
                    <a:p>
                      <a:endParaRPr lang="en-PH" sz="1100" b="1" dirty="0">
                        <a:solidFill>
                          <a:srgbClr val="000099"/>
                        </a:solidFill>
                        <a:latin typeface="Arial" pitchFamily="34" charset="0"/>
                        <a:ea typeface="Tahoma" pitchFamily="34" charset="0"/>
                        <a:cs typeface="Arial" pitchFamily="34" charset="0"/>
                      </a:endParaRPr>
                    </a:p>
                  </a:txBody>
                  <a:tcPr marL="99060" marR="99060"/>
                </a:tc>
              </a:tr>
              <a:tr h="272828">
                <a:tc>
                  <a:txBody>
                    <a:bodyPr/>
                    <a:lstStyle/>
                    <a:p>
                      <a:r>
                        <a:rPr lang="en-PH" sz="1100" b="0" dirty="0" err="1" smtClean="0">
                          <a:solidFill>
                            <a:schemeClr val="tx1"/>
                          </a:solidFill>
                          <a:latin typeface="Arial" pitchFamily="34" charset="0"/>
                          <a:ea typeface="Tahoma" pitchFamily="34" charset="0"/>
                          <a:cs typeface="Arial" pitchFamily="34" charset="0"/>
                        </a:rPr>
                        <a:t>Mungbean</a:t>
                      </a:r>
                      <a:r>
                        <a:rPr lang="en-PH" sz="1100" b="0" dirty="0" smtClean="0">
                          <a:solidFill>
                            <a:schemeClr val="tx1"/>
                          </a:solidFill>
                          <a:latin typeface="Arial" pitchFamily="34" charset="0"/>
                          <a:ea typeface="Tahoma" pitchFamily="34" charset="0"/>
                          <a:cs typeface="Arial" pitchFamily="34" charset="0"/>
                        </a:rPr>
                        <a:t> (kg)</a:t>
                      </a:r>
                    </a:p>
                  </a:txBody>
                  <a:tcPr marL="99060" marR="99060"/>
                </a:tc>
                <a:tc>
                  <a:txBody>
                    <a:bodyPr/>
                    <a:lstStyle/>
                    <a:p>
                      <a:pPr algn="ctr"/>
                      <a:r>
                        <a:rPr lang="en-PH" sz="1400" b="0" dirty="0" smtClean="0">
                          <a:solidFill>
                            <a:schemeClr val="tx1"/>
                          </a:solidFill>
                          <a:latin typeface="Arial" pitchFamily="34" charset="0"/>
                          <a:ea typeface="Tahoma" pitchFamily="34" charset="0"/>
                          <a:cs typeface="Arial" pitchFamily="34" charset="0"/>
                        </a:rPr>
                        <a:t>5,250</a:t>
                      </a:r>
                      <a:endParaRPr lang="en-PH" sz="1400" b="0"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400" b="0" dirty="0" smtClean="0">
                          <a:solidFill>
                            <a:schemeClr val="tx1"/>
                          </a:solidFill>
                          <a:latin typeface="Arial" pitchFamily="34" charset="0"/>
                          <a:ea typeface="Tahoma" pitchFamily="34" charset="0"/>
                          <a:cs typeface="Arial" pitchFamily="34" charset="0"/>
                        </a:rPr>
                        <a:t>5,250</a:t>
                      </a:r>
                      <a:endParaRPr lang="en-PH" sz="1400" b="0"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400" b="0" dirty="0" smtClean="0">
                          <a:solidFill>
                            <a:schemeClr val="tx1"/>
                          </a:solidFill>
                          <a:latin typeface="Arial" pitchFamily="34" charset="0"/>
                          <a:ea typeface="Tahoma" pitchFamily="34" charset="0"/>
                          <a:cs typeface="Arial" pitchFamily="34" charset="0"/>
                        </a:rPr>
                        <a:t>100</a:t>
                      </a:r>
                      <a:endParaRPr lang="en-PH" sz="1400" b="0" dirty="0">
                        <a:solidFill>
                          <a:schemeClr val="tx1"/>
                        </a:solidFill>
                        <a:latin typeface="Arial" pitchFamily="34" charset="0"/>
                        <a:ea typeface="Tahoma" pitchFamily="34" charset="0"/>
                        <a:cs typeface="Arial" pitchFamily="34" charset="0"/>
                      </a:endParaRPr>
                    </a:p>
                  </a:txBody>
                  <a:tcPr marL="99060" marR="99060"/>
                </a:tc>
                <a:tc>
                  <a:txBody>
                    <a:bodyPr/>
                    <a:lstStyle/>
                    <a:p>
                      <a:pPr algn="ctr"/>
                      <a:endParaRPr lang="en-PH" sz="1100" b="0" dirty="0">
                        <a:solidFill>
                          <a:schemeClr val="tx1"/>
                        </a:solidFill>
                        <a:latin typeface="Arial" pitchFamily="34" charset="0"/>
                        <a:ea typeface="Tahoma" pitchFamily="34" charset="0"/>
                        <a:cs typeface="Arial" pitchFamily="34" charset="0"/>
                      </a:endParaRPr>
                    </a:p>
                  </a:txBody>
                  <a:tcPr marL="99060" marR="99060"/>
                </a:tc>
              </a:tr>
              <a:tr h="541039">
                <a:tc>
                  <a:txBody>
                    <a:bodyPr/>
                    <a:lstStyle/>
                    <a:p>
                      <a:r>
                        <a:rPr lang="en-PH" sz="1100" b="1" dirty="0" smtClean="0">
                          <a:solidFill>
                            <a:srgbClr val="FF0000"/>
                          </a:solidFill>
                          <a:latin typeface="Arial" pitchFamily="34" charset="0"/>
                          <a:ea typeface="Tahoma" pitchFamily="34" charset="0"/>
                          <a:cs typeface="Arial" pitchFamily="34" charset="0"/>
                        </a:rPr>
                        <a:t>Peanut (kg)</a:t>
                      </a:r>
                      <a:endParaRPr lang="en-PH" sz="1100" b="1" dirty="0">
                        <a:solidFill>
                          <a:srgbClr val="FF0000"/>
                        </a:solidFill>
                        <a:latin typeface="Arial" pitchFamily="34" charset="0"/>
                        <a:ea typeface="Tahoma" pitchFamily="34" charset="0"/>
                        <a:cs typeface="Arial" pitchFamily="34" charset="0"/>
                      </a:endParaRPr>
                    </a:p>
                  </a:txBody>
                  <a:tcPr marL="99060" marR="99060" anchor="ctr"/>
                </a:tc>
                <a:tc>
                  <a:txBody>
                    <a:bodyPr/>
                    <a:lstStyle/>
                    <a:p>
                      <a:pPr algn="ctr"/>
                      <a:r>
                        <a:rPr lang="en-PH" sz="1400" b="1" dirty="0" smtClean="0">
                          <a:solidFill>
                            <a:srgbClr val="FF0000"/>
                          </a:solidFill>
                          <a:latin typeface="Arial" pitchFamily="34" charset="0"/>
                          <a:ea typeface="Tahoma" pitchFamily="34" charset="0"/>
                          <a:cs typeface="Arial" pitchFamily="34" charset="0"/>
                        </a:rPr>
                        <a:t>7,497</a:t>
                      </a:r>
                      <a:endParaRPr lang="en-PH" sz="1400" b="1" dirty="0">
                        <a:solidFill>
                          <a:srgbClr val="FF0000"/>
                        </a:solidFill>
                        <a:latin typeface="Arial" pitchFamily="34" charset="0"/>
                        <a:ea typeface="Tahoma" pitchFamily="34" charset="0"/>
                        <a:cs typeface="Arial" pitchFamily="34" charset="0"/>
                      </a:endParaRPr>
                    </a:p>
                  </a:txBody>
                  <a:tcPr marL="99060" marR="99060" anchor="ctr"/>
                </a:tc>
                <a:tc>
                  <a:txBody>
                    <a:bodyPr/>
                    <a:lstStyle/>
                    <a:p>
                      <a:pPr algn="ctr"/>
                      <a:endParaRPr lang="en-PH" sz="1400" b="1" dirty="0">
                        <a:solidFill>
                          <a:srgbClr val="FF0000"/>
                        </a:solidFill>
                        <a:latin typeface="Arial" pitchFamily="34" charset="0"/>
                        <a:ea typeface="Tahoma" pitchFamily="34" charset="0"/>
                        <a:cs typeface="Arial" pitchFamily="34" charset="0"/>
                      </a:endParaRPr>
                    </a:p>
                  </a:txBody>
                  <a:tcPr marL="99060" marR="99060" anchor="ctr"/>
                </a:tc>
                <a:tc>
                  <a:txBody>
                    <a:bodyPr/>
                    <a:lstStyle/>
                    <a:p>
                      <a:pPr algn="ctr"/>
                      <a:endParaRPr lang="en-PH" sz="1400" b="1" dirty="0">
                        <a:solidFill>
                          <a:srgbClr val="FF0000"/>
                        </a:solidFill>
                        <a:latin typeface="Arial" pitchFamily="34" charset="0"/>
                        <a:ea typeface="Tahoma" pitchFamily="34" charset="0"/>
                        <a:cs typeface="Arial" pitchFamily="34" charset="0"/>
                      </a:endParaRPr>
                    </a:p>
                  </a:txBody>
                  <a:tcPr marL="99060" marR="99060" anchor="ctr"/>
                </a:tc>
                <a:tc>
                  <a:txBody>
                    <a:bodyPr/>
                    <a:lstStyle/>
                    <a:p>
                      <a:pPr algn="ctr"/>
                      <a:r>
                        <a:rPr lang="en-PH" sz="1100" b="1" dirty="0" smtClean="0">
                          <a:solidFill>
                            <a:srgbClr val="FF0000"/>
                          </a:solidFill>
                          <a:latin typeface="Arial" pitchFamily="34" charset="0"/>
                          <a:ea typeface="Tahoma" pitchFamily="34" charset="0"/>
                          <a:cs typeface="Arial" pitchFamily="34" charset="0"/>
                        </a:rPr>
                        <a:t>Waiting for the submission of Accreditation/January</a:t>
                      </a:r>
                      <a:r>
                        <a:rPr lang="en-PH" sz="1100" b="1" baseline="0" dirty="0" smtClean="0">
                          <a:solidFill>
                            <a:srgbClr val="FF0000"/>
                          </a:solidFill>
                          <a:latin typeface="Arial" pitchFamily="34" charset="0"/>
                          <a:ea typeface="Tahoma" pitchFamily="34" charset="0"/>
                          <a:cs typeface="Arial" pitchFamily="34" charset="0"/>
                        </a:rPr>
                        <a:t> 31, 2018</a:t>
                      </a:r>
                      <a:endParaRPr lang="en-PH" sz="1100" b="1" dirty="0">
                        <a:solidFill>
                          <a:srgbClr val="FF0000"/>
                        </a:solidFill>
                        <a:latin typeface="Arial" pitchFamily="34" charset="0"/>
                        <a:ea typeface="Tahoma" pitchFamily="34" charset="0"/>
                        <a:cs typeface="Arial" pitchFamily="34" charset="0"/>
                      </a:endParaRPr>
                    </a:p>
                  </a:txBody>
                  <a:tcPr marL="99060" marR="99060"/>
                </a:tc>
              </a:tr>
              <a:tr h="235837">
                <a:tc>
                  <a:txBody>
                    <a:bodyPr/>
                    <a:lstStyle/>
                    <a:p>
                      <a:r>
                        <a:rPr lang="en-PH" sz="1100" b="0" dirty="0" smtClean="0">
                          <a:solidFill>
                            <a:schemeClr val="tx1"/>
                          </a:solidFill>
                          <a:latin typeface="Arial" pitchFamily="34" charset="0"/>
                          <a:ea typeface="Tahoma" pitchFamily="34" charset="0"/>
                          <a:cs typeface="Arial" pitchFamily="34" charset="0"/>
                        </a:rPr>
                        <a:t>Ginger (kg)</a:t>
                      </a:r>
                      <a:endParaRPr lang="en-PH" sz="1100" b="0"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400" b="0" dirty="0" smtClean="0">
                          <a:solidFill>
                            <a:schemeClr val="tx1"/>
                          </a:solidFill>
                          <a:latin typeface="Arial" pitchFamily="34" charset="0"/>
                          <a:ea typeface="Tahoma" pitchFamily="34" charset="0"/>
                          <a:cs typeface="Arial" pitchFamily="34" charset="0"/>
                        </a:rPr>
                        <a:t>14,400</a:t>
                      </a:r>
                      <a:endParaRPr lang="en-PH" sz="1400" b="0"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400" b="0" dirty="0" smtClean="0">
                          <a:solidFill>
                            <a:schemeClr val="tx1"/>
                          </a:solidFill>
                          <a:latin typeface="Arial" pitchFamily="34" charset="0"/>
                          <a:ea typeface="Tahoma" pitchFamily="34" charset="0"/>
                          <a:cs typeface="Arial" pitchFamily="34" charset="0"/>
                        </a:rPr>
                        <a:t>14,400</a:t>
                      </a:r>
                      <a:endParaRPr lang="en-PH" sz="1400" b="0"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400" b="0" dirty="0" smtClean="0">
                          <a:solidFill>
                            <a:schemeClr val="tx1"/>
                          </a:solidFill>
                          <a:latin typeface="Arial" pitchFamily="34" charset="0"/>
                          <a:ea typeface="Tahoma" pitchFamily="34" charset="0"/>
                          <a:cs typeface="Arial" pitchFamily="34" charset="0"/>
                        </a:rPr>
                        <a:t>100</a:t>
                      </a:r>
                      <a:endParaRPr lang="en-PH" sz="1400" b="0" dirty="0">
                        <a:solidFill>
                          <a:schemeClr val="tx1"/>
                        </a:solidFill>
                        <a:latin typeface="Arial" pitchFamily="34" charset="0"/>
                        <a:ea typeface="Tahoma" pitchFamily="34" charset="0"/>
                        <a:cs typeface="Arial" pitchFamily="34" charset="0"/>
                      </a:endParaRPr>
                    </a:p>
                  </a:txBody>
                  <a:tcPr marL="99060" marR="99060"/>
                </a:tc>
                <a:tc>
                  <a:txBody>
                    <a:bodyPr/>
                    <a:lstStyle/>
                    <a:p>
                      <a:pPr algn="ctr"/>
                      <a:endParaRPr lang="en-PH" sz="1100" b="0" dirty="0">
                        <a:solidFill>
                          <a:schemeClr val="tx1"/>
                        </a:solidFill>
                        <a:latin typeface="Arial" pitchFamily="34" charset="0"/>
                        <a:ea typeface="Tahoma" pitchFamily="34" charset="0"/>
                        <a:cs typeface="Arial" pitchFamily="34" charset="0"/>
                      </a:endParaRPr>
                    </a:p>
                  </a:txBody>
                  <a:tcPr marL="99060" marR="99060"/>
                </a:tc>
              </a:tr>
              <a:tr h="235837">
                <a:tc>
                  <a:txBody>
                    <a:bodyPr/>
                    <a:lstStyle/>
                    <a:p>
                      <a:r>
                        <a:rPr lang="en-PH" sz="1100" b="1" dirty="0" smtClean="0">
                          <a:solidFill>
                            <a:schemeClr val="tx1"/>
                          </a:solidFill>
                          <a:latin typeface="Arial" pitchFamily="34" charset="0"/>
                          <a:ea typeface="Tahoma" pitchFamily="34" charset="0"/>
                          <a:cs typeface="Arial" pitchFamily="34" charset="0"/>
                        </a:rPr>
                        <a:t>Garlic (kg)</a:t>
                      </a:r>
                    </a:p>
                  </a:txBody>
                  <a:tcPr marL="99060" marR="99060"/>
                </a:tc>
                <a:tc>
                  <a:txBody>
                    <a:bodyPr/>
                    <a:lstStyle/>
                    <a:p>
                      <a:pPr algn="ctr"/>
                      <a:r>
                        <a:rPr lang="en-PH" sz="1400" b="1" dirty="0" smtClean="0">
                          <a:solidFill>
                            <a:schemeClr val="tx1"/>
                          </a:solidFill>
                          <a:latin typeface="Arial" pitchFamily="34" charset="0"/>
                          <a:ea typeface="Tahoma" pitchFamily="34" charset="0"/>
                          <a:cs typeface="Arial" pitchFamily="34" charset="0"/>
                        </a:rPr>
                        <a:t>8,820</a:t>
                      </a:r>
                      <a:endParaRPr lang="en-PH" sz="14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400" b="1" dirty="0" smtClean="0">
                          <a:solidFill>
                            <a:schemeClr val="tx1"/>
                          </a:solidFill>
                          <a:latin typeface="Arial" pitchFamily="34" charset="0"/>
                          <a:ea typeface="Tahoma" pitchFamily="34" charset="0"/>
                          <a:cs typeface="Arial" pitchFamily="34" charset="0"/>
                        </a:rPr>
                        <a:t>8,820</a:t>
                      </a:r>
                      <a:endParaRPr lang="en-PH" sz="14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400" b="1" dirty="0" smtClean="0">
                          <a:solidFill>
                            <a:schemeClr val="tx1"/>
                          </a:solidFill>
                          <a:latin typeface="Arial" pitchFamily="34" charset="0"/>
                          <a:ea typeface="Tahoma" pitchFamily="34" charset="0"/>
                          <a:cs typeface="Arial" pitchFamily="34" charset="0"/>
                        </a:rPr>
                        <a:t>100</a:t>
                      </a:r>
                      <a:endParaRPr lang="en-PH" sz="14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tc>
              </a:tr>
              <a:tr h="235837">
                <a:tc>
                  <a:txBody>
                    <a:bodyPr/>
                    <a:lstStyle/>
                    <a:p>
                      <a:r>
                        <a:rPr lang="en-PH" sz="1100" b="1" dirty="0" smtClean="0">
                          <a:solidFill>
                            <a:schemeClr val="tx1"/>
                          </a:solidFill>
                          <a:latin typeface="Arial" pitchFamily="34" charset="0"/>
                          <a:ea typeface="Tahoma" pitchFamily="34" charset="0"/>
                          <a:cs typeface="Arial" pitchFamily="34" charset="0"/>
                        </a:rPr>
                        <a:t>Lowland</a:t>
                      </a:r>
                      <a:r>
                        <a:rPr lang="en-PH" sz="1100" b="1" baseline="0" dirty="0" smtClean="0">
                          <a:solidFill>
                            <a:schemeClr val="tx1"/>
                          </a:solidFill>
                          <a:latin typeface="Arial" pitchFamily="34" charset="0"/>
                          <a:ea typeface="Tahoma" pitchFamily="34" charset="0"/>
                          <a:cs typeface="Arial" pitchFamily="34" charset="0"/>
                        </a:rPr>
                        <a:t> Vegetables (kg)</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400" b="1" dirty="0" smtClean="0">
                          <a:solidFill>
                            <a:schemeClr val="tx1"/>
                          </a:solidFill>
                          <a:latin typeface="Arial" pitchFamily="34" charset="0"/>
                          <a:ea typeface="Tahoma" pitchFamily="34" charset="0"/>
                          <a:cs typeface="Arial" pitchFamily="34" charset="0"/>
                        </a:rPr>
                        <a:t>450</a:t>
                      </a:r>
                      <a:endParaRPr lang="en-PH" sz="14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400" b="1" dirty="0" smtClean="0">
                          <a:solidFill>
                            <a:schemeClr val="tx1"/>
                          </a:solidFill>
                          <a:latin typeface="Arial" pitchFamily="34" charset="0"/>
                          <a:ea typeface="Tahoma" pitchFamily="34" charset="0"/>
                          <a:cs typeface="Arial" pitchFamily="34" charset="0"/>
                        </a:rPr>
                        <a:t>450</a:t>
                      </a:r>
                      <a:endParaRPr lang="en-PH" sz="14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400" b="1" dirty="0" smtClean="0">
                          <a:solidFill>
                            <a:schemeClr val="tx1"/>
                          </a:solidFill>
                          <a:latin typeface="Arial" pitchFamily="34" charset="0"/>
                          <a:ea typeface="Tahoma" pitchFamily="34" charset="0"/>
                          <a:cs typeface="Arial" pitchFamily="34" charset="0"/>
                        </a:rPr>
                        <a:t>100</a:t>
                      </a:r>
                      <a:endParaRPr lang="en-PH" sz="14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tc>
              </a:tr>
              <a:tr h="235837">
                <a:tc>
                  <a:txBody>
                    <a:bodyPr/>
                    <a:lstStyle/>
                    <a:p>
                      <a:r>
                        <a:rPr lang="en-PH" sz="1100" b="1" dirty="0" smtClean="0">
                          <a:solidFill>
                            <a:schemeClr val="tx1"/>
                          </a:solidFill>
                          <a:latin typeface="Arial" pitchFamily="34" charset="0"/>
                          <a:ea typeface="Tahoma" pitchFamily="34" charset="0"/>
                          <a:cs typeface="Arial" pitchFamily="34" charset="0"/>
                        </a:rPr>
                        <a:t>Upland Vegetable  (kg)</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400" b="1" dirty="0" smtClean="0">
                          <a:solidFill>
                            <a:schemeClr val="tx1"/>
                          </a:solidFill>
                          <a:latin typeface="Arial" pitchFamily="34" charset="0"/>
                          <a:ea typeface="Tahoma" pitchFamily="34" charset="0"/>
                          <a:cs typeface="Arial" pitchFamily="34" charset="0"/>
                        </a:rPr>
                        <a:t>175</a:t>
                      </a:r>
                      <a:endParaRPr lang="en-PH" sz="14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400" b="1" dirty="0" smtClean="0">
                          <a:solidFill>
                            <a:schemeClr val="tx1"/>
                          </a:solidFill>
                          <a:latin typeface="Arial" pitchFamily="34" charset="0"/>
                          <a:ea typeface="Tahoma" pitchFamily="34" charset="0"/>
                          <a:cs typeface="Arial" pitchFamily="34" charset="0"/>
                        </a:rPr>
                        <a:t>175</a:t>
                      </a:r>
                      <a:endParaRPr lang="en-PH" sz="14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400" b="1" dirty="0" smtClean="0">
                          <a:solidFill>
                            <a:schemeClr val="tx1"/>
                          </a:solidFill>
                          <a:latin typeface="Arial" pitchFamily="34" charset="0"/>
                          <a:ea typeface="Tahoma" pitchFamily="34" charset="0"/>
                          <a:cs typeface="Arial" pitchFamily="34" charset="0"/>
                        </a:rPr>
                        <a:t>100</a:t>
                      </a:r>
                      <a:endParaRPr lang="en-PH" sz="14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tc>
              </a:tr>
            </a:tbl>
          </a:graphicData>
        </a:graphic>
      </p:graphicFrame>
      <p:sp>
        <p:nvSpPr>
          <p:cNvPr id="14" name="TextBox 13"/>
          <p:cNvSpPr txBox="1"/>
          <p:nvPr/>
        </p:nvSpPr>
        <p:spPr>
          <a:xfrm>
            <a:off x="838200" y="882134"/>
            <a:ext cx="7772400" cy="369332"/>
          </a:xfrm>
          <a:prstGeom prst="rect">
            <a:avLst/>
          </a:prstGeom>
          <a:noFill/>
        </p:spPr>
        <p:txBody>
          <a:bodyPr wrap="square" rtlCol="0">
            <a:spAutoFit/>
          </a:bodyPr>
          <a:lstStyle/>
          <a:p>
            <a:r>
              <a:rPr lang="en-PH" b="1" dirty="0">
                <a:latin typeface="Arial" pitchFamily="34" charset="0"/>
                <a:cs typeface="Arial" pitchFamily="34" charset="0"/>
              </a:rPr>
              <a:t>FY 2017 Physical Accomplishment Report as of November 30, 2017</a:t>
            </a:r>
          </a:p>
        </p:txBody>
      </p:sp>
      <p:sp>
        <p:nvSpPr>
          <p:cNvPr id="4" name="TextBox 3"/>
          <p:cNvSpPr txBox="1"/>
          <p:nvPr/>
        </p:nvSpPr>
        <p:spPr>
          <a:xfrm>
            <a:off x="381000" y="5486400"/>
            <a:ext cx="4343400" cy="369332"/>
          </a:xfrm>
          <a:prstGeom prst="rect">
            <a:avLst/>
          </a:prstGeom>
          <a:noFill/>
        </p:spPr>
        <p:txBody>
          <a:bodyPr wrap="square" rtlCol="0">
            <a:spAutoFit/>
          </a:bodyPr>
          <a:lstStyle/>
          <a:p>
            <a:r>
              <a:rPr lang="en-PH" dirty="0"/>
              <a:t> </a:t>
            </a:r>
          </a:p>
        </p:txBody>
      </p:sp>
      <p:pic>
        <p:nvPicPr>
          <p:cNvPr id="6"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85737" y="857251"/>
            <a:ext cx="590527" cy="56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2712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152400" y="1447799"/>
          <a:ext cx="8763000" cy="4210050"/>
        </p:xfrm>
        <a:graphic>
          <a:graphicData uri="http://schemas.openxmlformats.org/drawingml/2006/table">
            <a:tbl>
              <a:tblPr firstRow="1" bandRow="1">
                <a:tableStyleId>{5940675A-B579-460E-94D1-54222C63F5DA}</a:tableStyleId>
              </a:tblPr>
              <a:tblGrid>
                <a:gridCol w="3067609"/>
                <a:gridCol w="1087262"/>
                <a:gridCol w="1435319"/>
                <a:gridCol w="982060"/>
                <a:gridCol w="2190750"/>
              </a:tblGrid>
              <a:tr h="792480">
                <a:tc>
                  <a:txBody>
                    <a:bodyPr/>
                    <a:lstStyle/>
                    <a:p>
                      <a:pPr algn="ctr"/>
                      <a:r>
                        <a:rPr lang="en-PH" sz="1400" b="1" dirty="0" smtClean="0">
                          <a:latin typeface="Arial" pitchFamily="34" charset="0"/>
                          <a:cs typeface="Arial" pitchFamily="34" charset="0"/>
                        </a:rPr>
                        <a:t>MFO / PERFORMANCE</a:t>
                      </a:r>
                      <a:r>
                        <a:rPr lang="en-PH" sz="1400" b="1" baseline="0" dirty="0" smtClean="0">
                          <a:latin typeface="Arial" pitchFamily="34" charset="0"/>
                          <a:cs typeface="Arial" pitchFamily="34" charset="0"/>
                        </a:rPr>
                        <a:t> INDICATOR</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Annual Target</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err="1" smtClean="0">
                          <a:solidFill>
                            <a:schemeClr val="tx1"/>
                          </a:solidFill>
                          <a:latin typeface="Arial" pitchFamily="34" charset="0"/>
                          <a:ea typeface="Tahoma" pitchFamily="34" charset="0"/>
                          <a:cs typeface="Arial" pitchFamily="34" charset="0"/>
                        </a:rPr>
                        <a:t>Accomp</a:t>
                      </a:r>
                      <a:r>
                        <a:rPr lang="en-PH" sz="1400" b="1" dirty="0" smtClean="0">
                          <a:solidFill>
                            <a:schemeClr val="tx1"/>
                          </a:solidFill>
                          <a:latin typeface="Arial" pitchFamily="34" charset="0"/>
                          <a:ea typeface="Tahoma" pitchFamily="34" charset="0"/>
                          <a:cs typeface="Arial" pitchFamily="34" charset="0"/>
                        </a:rPr>
                        <a:t> as of Nov. 30, 2017</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 </a:t>
                      </a:r>
                      <a:r>
                        <a:rPr lang="en-PH" sz="1400" b="1" dirty="0" err="1" smtClean="0">
                          <a:solidFill>
                            <a:schemeClr val="tx1"/>
                          </a:solidFill>
                          <a:latin typeface="Arial" pitchFamily="34" charset="0"/>
                          <a:ea typeface="Tahoma" pitchFamily="34" charset="0"/>
                          <a:cs typeface="Arial" pitchFamily="34" charset="0"/>
                        </a:rPr>
                        <a:t>Accomp</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Remarks/ </a:t>
                      </a:r>
                    </a:p>
                    <a:p>
                      <a:pPr algn="ctr"/>
                      <a:r>
                        <a:rPr lang="en-PH" sz="1400" b="1" dirty="0" smtClean="0">
                          <a:solidFill>
                            <a:schemeClr val="tx1"/>
                          </a:solidFill>
                          <a:latin typeface="Arial" pitchFamily="34" charset="0"/>
                          <a:ea typeface="Tahoma" pitchFamily="34" charset="0"/>
                          <a:cs typeface="Arial" pitchFamily="34" charset="0"/>
                        </a:rPr>
                        <a:t>Target</a:t>
                      </a:r>
                      <a:r>
                        <a:rPr lang="en-PH" sz="1400" b="1" baseline="0" dirty="0" smtClean="0">
                          <a:solidFill>
                            <a:schemeClr val="tx1"/>
                          </a:solidFill>
                          <a:latin typeface="Arial" pitchFamily="34" charset="0"/>
                          <a:ea typeface="Tahoma" pitchFamily="34" charset="0"/>
                          <a:cs typeface="Arial" pitchFamily="34" charset="0"/>
                        </a:rPr>
                        <a:t> Date of Delivery/</a:t>
                      </a:r>
                    </a:p>
                    <a:p>
                      <a:pPr algn="ctr"/>
                      <a:r>
                        <a:rPr lang="en-PH" sz="1400" b="1" baseline="0" dirty="0" smtClean="0">
                          <a:solidFill>
                            <a:schemeClr val="tx1"/>
                          </a:solidFill>
                          <a:latin typeface="Arial" pitchFamily="34" charset="0"/>
                          <a:ea typeface="Tahoma" pitchFamily="34" charset="0"/>
                          <a:cs typeface="Arial" pitchFamily="34" charset="0"/>
                        </a:rPr>
                        <a:t>Completion</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r>
              <a:tr h="280670">
                <a:tc>
                  <a:txBody>
                    <a:bodyPr/>
                    <a:lstStyle/>
                    <a:p>
                      <a:pPr algn="l" fontAlgn="t"/>
                      <a:r>
                        <a:rPr lang="en-PH" sz="1400" b="1" i="1" u="none" strike="noStrike" dirty="0">
                          <a:solidFill>
                            <a:srgbClr val="000099"/>
                          </a:solidFill>
                          <a:latin typeface="Cambria"/>
                        </a:rPr>
                        <a:t> Planting materials  </a:t>
                      </a:r>
                    </a:p>
                  </a:txBody>
                  <a:tcPr marL="381000" marR="6350" marT="6350" marB="0"/>
                </a:tc>
                <a:tc>
                  <a:txBody>
                    <a:bodyPr/>
                    <a:lstStyle/>
                    <a:p>
                      <a:pPr algn="ctr"/>
                      <a:endParaRPr lang="en-PH" sz="1100" b="1" dirty="0">
                        <a:solidFill>
                          <a:srgbClr val="000099"/>
                        </a:solidFill>
                        <a:latin typeface="Arial" pitchFamily="34" charset="0"/>
                        <a:ea typeface="Tahoma" pitchFamily="34" charset="0"/>
                        <a:cs typeface="Arial" pitchFamily="34" charset="0"/>
                      </a:endParaRPr>
                    </a:p>
                  </a:txBody>
                  <a:tcPr marL="99060" marR="99060"/>
                </a:tc>
                <a:tc>
                  <a:txBody>
                    <a:bodyPr/>
                    <a:lstStyle/>
                    <a:p>
                      <a:pPr algn="ctr"/>
                      <a:endParaRPr lang="en-PH" sz="1100" b="1" dirty="0">
                        <a:solidFill>
                          <a:srgbClr val="000099"/>
                        </a:solidFill>
                        <a:latin typeface="Arial" pitchFamily="34" charset="0"/>
                        <a:ea typeface="Tahoma" pitchFamily="34" charset="0"/>
                        <a:cs typeface="Arial" pitchFamily="34" charset="0"/>
                      </a:endParaRPr>
                    </a:p>
                  </a:txBody>
                  <a:tcPr marL="99060" marR="99060"/>
                </a:tc>
                <a:tc>
                  <a:txBody>
                    <a:bodyPr/>
                    <a:lstStyle/>
                    <a:p>
                      <a:pPr algn="ctr"/>
                      <a:endParaRPr lang="en-PH" sz="1100" b="1" dirty="0">
                        <a:solidFill>
                          <a:srgbClr val="000099"/>
                        </a:solidFill>
                        <a:latin typeface="Arial" pitchFamily="34" charset="0"/>
                        <a:ea typeface="Tahoma" pitchFamily="34" charset="0"/>
                        <a:cs typeface="Arial" pitchFamily="34" charset="0"/>
                      </a:endParaRPr>
                    </a:p>
                  </a:txBody>
                  <a:tcPr marL="99060" marR="99060"/>
                </a:tc>
                <a:tc>
                  <a:txBody>
                    <a:bodyPr/>
                    <a:lstStyle/>
                    <a:p>
                      <a:pPr algn="ctr"/>
                      <a:endParaRPr lang="en-PH" sz="1100" b="1" dirty="0">
                        <a:solidFill>
                          <a:srgbClr val="000099"/>
                        </a:solidFill>
                        <a:latin typeface="Arial" pitchFamily="34" charset="0"/>
                        <a:ea typeface="Tahoma" pitchFamily="34" charset="0"/>
                        <a:cs typeface="Arial" pitchFamily="34" charset="0"/>
                      </a:endParaRPr>
                    </a:p>
                  </a:txBody>
                  <a:tcPr marL="99060" marR="99060"/>
                </a:tc>
              </a:tr>
              <a:tr h="297180">
                <a:tc>
                  <a:txBody>
                    <a:bodyPr/>
                    <a:lstStyle/>
                    <a:p>
                      <a:pPr algn="l" fontAlgn="t"/>
                      <a:r>
                        <a:rPr lang="en-PH" sz="1400" b="1" i="1" u="none" strike="noStrike" dirty="0">
                          <a:solidFill>
                            <a:srgbClr val="000099"/>
                          </a:solidFill>
                          <a:latin typeface="Cambria"/>
                        </a:rPr>
                        <a:t> Groups </a:t>
                      </a:r>
                    </a:p>
                  </a:txBody>
                  <a:tcPr marL="571500" marR="6350" marT="6350" marB="0"/>
                </a:tc>
                <a:tc>
                  <a:txBody>
                    <a:bodyPr/>
                    <a:lstStyle/>
                    <a:p>
                      <a:pPr algn="ctr"/>
                      <a:r>
                        <a:rPr lang="en-PH" sz="1200" b="1" dirty="0" smtClean="0">
                          <a:solidFill>
                            <a:srgbClr val="000099"/>
                          </a:solidFill>
                          <a:latin typeface="Arial" pitchFamily="34" charset="0"/>
                          <a:ea typeface="Tahoma" pitchFamily="34" charset="0"/>
                          <a:cs typeface="Arial" pitchFamily="34" charset="0"/>
                        </a:rPr>
                        <a:t>297</a:t>
                      </a:r>
                      <a:endParaRPr lang="en-PH" sz="1200" b="1" dirty="0">
                        <a:solidFill>
                          <a:srgbClr val="000099"/>
                        </a:solidFill>
                        <a:latin typeface="Arial" pitchFamily="34" charset="0"/>
                        <a:ea typeface="Tahoma" pitchFamily="34" charset="0"/>
                        <a:cs typeface="Arial" pitchFamily="34" charset="0"/>
                      </a:endParaRPr>
                    </a:p>
                  </a:txBody>
                  <a:tcPr marL="99060" marR="99060"/>
                </a:tc>
                <a:tc>
                  <a:txBody>
                    <a:bodyPr/>
                    <a:lstStyle/>
                    <a:p>
                      <a:pPr algn="ctr"/>
                      <a:r>
                        <a:rPr lang="en-PH" sz="1200" b="1" dirty="0" smtClean="0">
                          <a:solidFill>
                            <a:srgbClr val="000099"/>
                          </a:solidFill>
                          <a:latin typeface="Arial" pitchFamily="34" charset="0"/>
                          <a:ea typeface="Tahoma" pitchFamily="34" charset="0"/>
                          <a:cs typeface="Arial" pitchFamily="34" charset="0"/>
                        </a:rPr>
                        <a:t>292</a:t>
                      </a:r>
                      <a:endParaRPr lang="en-PH" sz="1200" b="1" dirty="0">
                        <a:solidFill>
                          <a:srgbClr val="000099"/>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rgbClr val="000099"/>
                          </a:solidFill>
                          <a:latin typeface="Arial" pitchFamily="34" charset="0"/>
                          <a:ea typeface="Tahoma" pitchFamily="34" charset="0"/>
                          <a:cs typeface="Arial" pitchFamily="34" charset="0"/>
                        </a:rPr>
                        <a:t>98</a:t>
                      </a:r>
                      <a:endParaRPr lang="en-PH" sz="1100" b="1" dirty="0">
                        <a:solidFill>
                          <a:srgbClr val="000099"/>
                        </a:solidFill>
                        <a:latin typeface="Arial" pitchFamily="34" charset="0"/>
                        <a:ea typeface="Tahoma" pitchFamily="34" charset="0"/>
                        <a:cs typeface="Arial" pitchFamily="34" charset="0"/>
                      </a:endParaRPr>
                    </a:p>
                  </a:txBody>
                  <a:tcPr marL="99060" marR="99060"/>
                </a:tc>
                <a:tc>
                  <a:txBody>
                    <a:bodyPr/>
                    <a:lstStyle/>
                    <a:p>
                      <a:pPr algn="ctr"/>
                      <a:endParaRPr lang="en-PH" sz="1100" b="1" dirty="0">
                        <a:solidFill>
                          <a:srgbClr val="000099"/>
                        </a:solidFill>
                        <a:latin typeface="Arial" pitchFamily="34" charset="0"/>
                        <a:ea typeface="Tahoma" pitchFamily="34" charset="0"/>
                        <a:cs typeface="Arial" pitchFamily="34" charset="0"/>
                      </a:endParaRPr>
                    </a:p>
                  </a:txBody>
                  <a:tcPr marL="99060" marR="99060"/>
                </a:tc>
              </a:tr>
              <a:tr h="297180">
                <a:tc>
                  <a:txBody>
                    <a:bodyPr/>
                    <a:lstStyle/>
                    <a:p>
                      <a:pPr algn="l" fontAlgn="t"/>
                      <a:r>
                        <a:rPr lang="en-PH" sz="1400" b="1" i="1" u="none" strike="noStrike" dirty="0">
                          <a:solidFill>
                            <a:srgbClr val="000099"/>
                          </a:solidFill>
                          <a:latin typeface="Cambria"/>
                        </a:rPr>
                        <a:t> Individuals </a:t>
                      </a:r>
                    </a:p>
                  </a:txBody>
                  <a:tcPr marL="476250" marR="6350" marT="6350" marB="0"/>
                </a:tc>
                <a:tc>
                  <a:txBody>
                    <a:bodyPr/>
                    <a:lstStyle/>
                    <a:p>
                      <a:pPr algn="ctr"/>
                      <a:r>
                        <a:rPr lang="en-PH" sz="1200" b="1" dirty="0" smtClean="0">
                          <a:solidFill>
                            <a:srgbClr val="000099"/>
                          </a:solidFill>
                          <a:latin typeface="Arial" pitchFamily="34" charset="0"/>
                          <a:ea typeface="Tahoma" pitchFamily="34" charset="0"/>
                          <a:cs typeface="Arial" pitchFamily="34" charset="0"/>
                        </a:rPr>
                        <a:t>1,550</a:t>
                      </a:r>
                      <a:endParaRPr lang="en-PH" sz="1200" b="1" dirty="0">
                        <a:solidFill>
                          <a:srgbClr val="000099"/>
                        </a:solidFill>
                        <a:latin typeface="Arial" pitchFamily="34" charset="0"/>
                        <a:ea typeface="Tahoma" pitchFamily="34" charset="0"/>
                        <a:cs typeface="Arial" pitchFamily="34" charset="0"/>
                      </a:endParaRPr>
                    </a:p>
                  </a:txBody>
                  <a:tcPr marL="99060" marR="99060"/>
                </a:tc>
                <a:tc>
                  <a:txBody>
                    <a:bodyPr/>
                    <a:lstStyle/>
                    <a:p>
                      <a:pPr algn="ctr"/>
                      <a:r>
                        <a:rPr lang="en-PH" sz="1200" b="1" dirty="0" smtClean="0">
                          <a:solidFill>
                            <a:srgbClr val="000099"/>
                          </a:solidFill>
                          <a:latin typeface="Arial" pitchFamily="34" charset="0"/>
                          <a:ea typeface="Tahoma" pitchFamily="34" charset="0"/>
                          <a:cs typeface="Arial" pitchFamily="34" charset="0"/>
                        </a:rPr>
                        <a:t>2,662</a:t>
                      </a:r>
                      <a:endParaRPr lang="en-PH" sz="1200" b="1" dirty="0">
                        <a:solidFill>
                          <a:srgbClr val="000099"/>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rgbClr val="000099"/>
                          </a:solidFill>
                          <a:latin typeface="Arial" pitchFamily="34" charset="0"/>
                          <a:ea typeface="Tahoma" pitchFamily="34" charset="0"/>
                          <a:cs typeface="Arial" pitchFamily="34" charset="0"/>
                        </a:rPr>
                        <a:t>171</a:t>
                      </a:r>
                      <a:endParaRPr lang="en-PH" sz="1100" b="1" dirty="0">
                        <a:solidFill>
                          <a:srgbClr val="000099"/>
                        </a:solidFill>
                        <a:latin typeface="Arial" pitchFamily="34" charset="0"/>
                        <a:ea typeface="Tahoma" pitchFamily="34" charset="0"/>
                        <a:cs typeface="Arial" pitchFamily="34" charset="0"/>
                      </a:endParaRPr>
                    </a:p>
                  </a:txBody>
                  <a:tcPr marL="99060" marR="99060"/>
                </a:tc>
                <a:tc>
                  <a:txBody>
                    <a:bodyPr/>
                    <a:lstStyle/>
                    <a:p>
                      <a:pPr algn="ctr"/>
                      <a:endParaRPr lang="en-PH" sz="1100" b="1" dirty="0">
                        <a:solidFill>
                          <a:srgbClr val="000099"/>
                        </a:solidFill>
                        <a:latin typeface="Arial" pitchFamily="34" charset="0"/>
                        <a:ea typeface="Tahoma" pitchFamily="34" charset="0"/>
                        <a:cs typeface="Arial" pitchFamily="34" charset="0"/>
                      </a:endParaRPr>
                    </a:p>
                  </a:txBody>
                  <a:tcPr marL="99060" marR="99060"/>
                </a:tc>
              </a:tr>
              <a:tr h="280670">
                <a:tc>
                  <a:txBody>
                    <a:bodyPr/>
                    <a:lstStyle/>
                    <a:p>
                      <a:r>
                        <a:rPr lang="en-PH" sz="1100" b="1" dirty="0" err="1" smtClean="0">
                          <a:solidFill>
                            <a:schemeClr val="tx1"/>
                          </a:solidFill>
                          <a:latin typeface="Arial" pitchFamily="34" charset="0"/>
                          <a:ea typeface="Tahoma" pitchFamily="34" charset="0"/>
                          <a:cs typeface="Arial" pitchFamily="34" charset="0"/>
                        </a:rPr>
                        <a:t>Atchuete</a:t>
                      </a:r>
                      <a:r>
                        <a:rPr lang="en-PH" sz="1100" b="1" dirty="0" smtClean="0">
                          <a:solidFill>
                            <a:schemeClr val="tx1"/>
                          </a:solidFill>
                          <a:latin typeface="Arial" pitchFamily="34" charset="0"/>
                          <a:ea typeface="Tahoma" pitchFamily="34" charset="0"/>
                          <a:cs typeface="Arial" pitchFamily="34" charset="0"/>
                        </a:rPr>
                        <a:t> (pcs)</a:t>
                      </a:r>
                    </a:p>
                  </a:txBody>
                  <a:tcPr marL="99060" marR="99060"/>
                </a:tc>
                <a:tc>
                  <a:txBody>
                    <a:bodyPr/>
                    <a:lstStyle/>
                    <a:p>
                      <a:pPr algn="ctr"/>
                      <a:r>
                        <a:rPr lang="en-PH" sz="1050" b="1" dirty="0" smtClean="0">
                          <a:solidFill>
                            <a:schemeClr val="tx1"/>
                          </a:solidFill>
                          <a:latin typeface="Arial" pitchFamily="34" charset="0"/>
                          <a:ea typeface="Tahoma" pitchFamily="34" charset="0"/>
                          <a:cs typeface="Arial" pitchFamily="34" charset="0"/>
                        </a:rPr>
                        <a:t>20,000</a:t>
                      </a:r>
                      <a:endParaRPr lang="en-PH" sz="105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050" b="1" dirty="0" smtClean="0">
                          <a:solidFill>
                            <a:schemeClr val="tx1"/>
                          </a:solidFill>
                          <a:latin typeface="Arial" pitchFamily="34" charset="0"/>
                          <a:ea typeface="Tahoma" pitchFamily="34" charset="0"/>
                          <a:cs typeface="Arial" pitchFamily="34" charset="0"/>
                        </a:rPr>
                        <a:t>20,000</a:t>
                      </a:r>
                      <a:endParaRPr lang="en-PH" sz="105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050" b="1" dirty="0" smtClean="0">
                          <a:solidFill>
                            <a:schemeClr val="tx1"/>
                          </a:solidFill>
                          <a:latin typeface="Arial" pitchFamily="34" charset="0"/>
                          <a:ea typeface="Tahoma" pitchFamily="34" charset="0"/>
                          <a:cs typeface="Arial" pitchFamily="34" charset="0"/>
                        </a:rPr>
                        <a:t>100</a:t>
                      </a:r>
                      <a:endParaRPr lang="en-PH" sz="1050" b="1" dirty="0">
                        <a:solidFill>
                          <a:schemeClr val="tx1"/>
                        </a:solidFill>
                        <a:latin typeface="Arial" pitchFamily="34" charset="0"/>
                        <a:ea typeface="Tahoma" pitchFamily="34" charset="0"/>
                        <a:cs typeface="Arial" pitchFamily="34" charset="0"/>
                      </a:endParaRPr>
                    </a:p>
                  </a:txBody>
                  <a:tcPr marL="99060" marR="99060"/>
                </a:tc>
                <a:tc>
                  <a:txBody>
                    <a:bodyPr/>
                    <a:lstStyle/>
                    <a:p>
                      <a:pPr algn="ctr"/>
                      <a:endParaRPr lang="en-PH" sz="1050" b="1" dirty="0">
                        <a:solidFill>
                          <a:schemeClr val="tx1"/>
                        </a:solidFill>
                        <a:latin typeface="Arial" pitchFamily="34" charset="0"/>
                        <a:ea typeface="Tahoma" pitchFamily="34" charset="0"/>
                        <a:cs typeface="Arial" pitchFamily="34" charset="0"/>
                      </a:endParaRPr>
                    </a:p>
                  </a:txBody>
                  <a:tcPr marL="99060" marR="99060"/>
                </a:tc>
              </a:tr>
              <a:tr h="280670">
                <a:tc>
                  <a:txBody>
                    <a:bodyPr/>
                    <a:lstStyle/>
                    <a:p>
                      <a:r>
                        <a:rPr lang="en-PH" sz="1100" b="1" dirty="0" err="1" smtClean="0">
                          <a:solidFill>
                            <a:schemeClr val="tx1"/>
                          </a:solidFill>
                          <a:latin typeface="Arial" pitchFamily="34" charset="0"/>
                          <a:ea typeface="Tahoma" pitchFamily="34" charset="0"/>
                          <a:cs typeface="Arial" pitchFamily="34" charset="0"/>
                        </a:rPr>
                        <a:t>Blackpepper</a:t>
                      </a:r>
                      <a:r>
                        <a:rPr lang="en-PH" sz="1100" b="1" dirty="0" smtClean="0">
                          <a:solidFill>
                            <a:schemeClr val="tx1"/>
                          </a:solidFill>
                          <a:latin typeface="Arial" pitchFamily="34" charset="0"/>
                          <a:ea typeface="Tahoma" pitchFamily="34" charset="0"/>
                          <a:cs typeface="Arial" pitchFamily="34" charset="0"/>
                        </a:rPr>
                        <a:t> (pcs)</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050" b="1" dirty="0" smtClean="0">
                          <a:solidFill>
                            <a:schemeClr val="tx1"/>
                          </a:solidFill>
                          <a:latin typeface="Arial" pitchFamily="34" charset="0"/>
                          <a:ea typeface="Tahoma" pitchFamily="34" charset="0"/>
                          <a:cs typeface="Arial" pitchFamily="34" charset="0"/>
                        </a:rPr>
                        <a:t>223,625</a:t>
                      </a:r>
                      <a:endParaRPr lang="en-PH" sz="105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050" b="1" dirty="0" smtClean="0">
                          <a:solidFill>
                            <a:schemeClr val="tx1"/>
                          </a:solidFill>
                          <a:latin typeface="Arial" pitchFamily="34" charset="0"/>
                          <a:ea typeface="Tahoma" pitchFamily="34" charset="0"/>
                          <a:cs typeface="Arial" pitchFamily="34" charset="0"/>
                        </a:rPr>
                        <a:t>223,625</a:t>
                      </a:r>
                      <a:endParaRPr lang="en-PH" sz="105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050" b="1" dirty="0" smtClean="0">
                          <a:solidFill>
                            <a:schemeClr val="tx1"/>
                          </a:solidFill>
                          <a:latin typeface="Arial" pitchFamily="34" charset="0"/>
                          <a:ea typeface="Tahoma" pitchFamily="34" charset="0"/>
                          <a:cs typeface="Arial" pitchFamily="34" charset="0"/>
                        </a:rPr>
                        <a:t>100</a:t>
                      </a:r>
                      <a:endParaRPr lang="en-PH" sz="1050" b="1" dirty="0">
                        <a:solidFill>
                          <a:schemeClr val="tx1"/>
                        </a:solidFill>
                        <a:latin typeface="Arial" pitchFamily="34" charset="0"/>
                        <a:ea typeface="Tahoma" pitchFamily="34" charset="0"/>
                        <a:cs typeface="Arial" pitchFamily="34" charset="0"/>
                      </a:endParaRPr>
                    </a:p>
                  </a:txBody>
                  <a:tcPr marL="99060" marR="99060"/>
                </a:tc>
                <a:tc>
                  <a:txBody>
                    <a:bodyPr/>
                    <a:lstStyle/>
                    <a:p>
                      <a:pPr algn="ctr"/>
                      <a:endParaRPr lang="en-PH" sz="1050" b="1" dirty="0">
                        <a:solidFill>
                          <a:schemeClr val="tx1"/>
                        </a:solidFill>
                        <a:latin typeface="Arial" pitchFamily="34" charset="0"/>
                        <a:ea typeface="Tahoma" pitchFamily="34" charset="0"/>
                        <a:cs typeface="Arial" pitchFamily="34" charset="0"/>
                      </a:endParaRPr>
                    </a:p>
                  </a:txBody>
                  <a:tcPr marL="99060" marR="99060"/>
                </a:tc>
              </a:tr>
              <a:tr h="297180">
                <a:tc>
                  <a:txBody>
                    <a:bodyPr/>
                    <a:lstStyle/>
                    <a:p>
                      <a:r>
                        <a:rPr lang="en-PH" sz="1100" b="1" dirty="0" err="1" smtClean="0">
                          <a:solidFill>
                            <a:schemeClr val="tx1"/>
                          </a:solidFill>
                          <a:latin typeface="Arial" pitchFamily="34" charset="0"/>
                          <a:ea typeface="Tahoma" pitchFamily="34" charset="0"/>
                          <a:cs typeface="Arial" pitchFamily="34" charset="0"/>
                        </a:rPr>
                        <a:t>Lanzones</a:t>
                      </a:r>
                      <a:r>
                        <a:rPr lang="en-PH" sz="1100" b="1" dirty="0" smtClean="0">
                          <a:solidFill>
                            <a:schemeClr val="tx1"/>
                          </a:solidFill>
                          <a:latin typeface="Arial" pitchFamily="34" charset="0"/>
                          <a:ea typeface="Tahoma" pitchFamily="34" charset="0"/>
                          <a:cs typeface="Arial" pitchFamily="34" charset="0"/>
                        </a:rPr>
                        <a:t> (pcs)</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200" b="1" dirty="0" smtClean="0">
                          <a:solidFill>
                            <a:schemeClr val="tx1"/>
                          </a:solidFill>
                          <a:latin typeface="Arial" pitchFamily="34" charset="0"/>
                          <a:ea typeface="Tahoma" pitchFamily="34" charset="0"/>
                          <a:cs typeface="Arial" pitchFamily="34" charset="0"/>
                        </a:rPr>
                        <a:t>56,000</a:t>
                      </a:r>
                      <a:endParaRPr lang="en-PH" sz="12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200" b="1" dirty="0" smtClean="0">
                          <a:solidFill>
                            <a:schemeClr val="tx1"/>
                          </a:solidFill>
                          <a:latin typeface="Arial" pitchFamily="34" charset="0"/>
                          <a:ea typeface="Tahoma" pitchFamily="34" charset="0"/>
                          <a:cs typeface="Arial" pitchFamily="34" charset="0"/>
                        </a:rPr>
                        <a:t>56,000</a:t>
                      </a:r>
                      <a:endParaRPr lang="en-PH" sz="12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200" b="1" dirty="0" smtClean="0">
                          <a:solidFill>
                            <a:schemeClr val="tx1"/>
                          </a:solidFill>
                          <a:latin typeface="Arial" pitchFamily="34" charset="0"/>
                          <a:ea typeface="Tahoma" pitchFamily="34" charset="0"/>
                          <a:cs typeface="Arial" pitchFamily="34" charset="0"/>
                        </a:rPr>
                        <a:t>100</a:t>
                      </a:r>
                      <a:endParaRPr lang="en-PH" sz="12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tc>
              </a:tr>
              <a:tr h="280670">
                <a:tc>
                  <a:txBody>
                    <a:bodyPr/>
                    <a:lstStyle/>
                    <a:p>
                      <a:r>
                        <a:rPr lang="en-PH" sz="1100" b="1" dirty="0" err="1" smtClean="0">
                          <a:solidFill>
                            <a:schemeClr val="tx1"/>
                          </a:solidFill>
                          <a:latin typeface="Arial" pitchFamily="34" charset="0"/>
                          <a:ea typeface="Tahoma" pitchFamily="34" charset="0"/>
                          <a:cs typeface="Arial" pitchFamily="34" charset="0"/>
                        </a:rPr>
                        <a:t>Rambutan</a:t>
                      </a:r>
                      <a:r>
                        <a:rPr lang="en-PH" sz="1100" b="1" dirty="0" smtClean="0">
                          <a:solidFill>
                            <a:schemeClr val="tx1"/>
                          </a:solidFill>
                          <a:latin typeface="Arial" pitchFamily="34" charset="0"/>
                          <a:ea typeface="Tahoma" pitchFamily="34" charset="0"/>
                          <a:cs typeface="Arial" pitchFamily="34" charset="0"/>
                        </a:rPr>
                        <a:t> (pcs)</a:t>
                      </a:r>
                    </a:p>
                  </a:txBody>
                  <a:tcPr marL="99060" marR="99060"/>
                </a:tc>
                <a:tc>
                  <a:txBody>
                    <a:bodyPr/>
                    <a:lstStyle/>
                    <a:p>
                      <a:pPr algn="ctr"/>
                      <a:r>
                        <a:rPr lang="en-PH" sz="1100" b="1" dirty="0" smtClean="0">
                          <a:solidFill>
                            <a:schemeClr val="tx1"/>
                          </a:solidFill>
                          <a:latin typeface="Arial" pitchFamily="34" charset="0"/>
                          <a:ea typeface="Tahoma" pitchFamily="34" charset="0"/>
                          <a:cs typeface="Arial" pitchFamily="34" charset="0"/>
                        </a:rPr>
                        <a:t>35,000</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chemeClr val="tx1"/>
                          </a:solidFill>
                          <a:latin typeface="Arial" pitchFamily="34" charset="0"/>
                          <a:ea typeface="Tahoma" pitchFamily="34" charset="0"/>
                          <a:cs typeface="Arial" pitchFamily="34" charset="0"/>
                        </a:rPr>
                        <a:t>35,000</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chemeClr val="tx1"/>
                          </a:solidFill>
                          <a:latin typeface="Arial" pitchFamily="34" charset="0"/>
                          <a:ea typeface="Tahoma" pitchFamily="34" charset="0"/>
                          <a:cs typeface="Arial" pitchFamily="34" charset="0"/>
                        </a:rPr>
                        <a:t>100</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tc>
              </a:tr>
              <a:tr h="280670">
                <a:tc>
                  <a:txBody>
                    <a:bodyPr/>
                    <a:lstStyle/>
                    <a:p>
                      <a:r>
                        <a:rPr lang="en-PH" sz="1100" b="1" dirty="0" err="1" smtClean="0">
                          <a:solidFill>
                            <a:schemeClr val="tx1"/>
                          </a:solidFill>
                          <a:latin typeface="Arial" pitchFamily="34" charset="0"/>
                          <a:ea typeface="Tahoma" pitchFamily="34" charset="0"/>
                          <a:cs typeface="Arial" pitchFamily="34" charset="0"/>
                        </a:rPr>
                        <a:t>Mangosteen</a:t>
                      </a:r>
                      <a:r>
                        <a:rPr lang="en-PH" sz="1100" b="1" dirty="0" smtClean="0">
                          <a:solidFill>
                            <a:schemeClr val="tx1"/>
                          </a:solidFill>
                          <a:latin typeface="Arial" pitchFamily="34" charset="0"/>
                          <a:ea typeface="Tahoma" pitchFamily="34" charset="0"/>
                          <a:cs typeface="Arial" pitchFamily="34" charset="0"/>
                        </a:rPr>
                        <a:t> (pcs)</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chemeClr val="tx1"/>
                          </a:solidFill>
                          <a:latin typeface="Arial" pitchFamily="34" charset="0"/>
                          <a:ea typeface="Tahoma" pitchFamily="34" charset="0"/>
                          <a:cs typeface="Arial" pitchFamily="34" charset="0"/>
                        </a:rPr>
                        <a:t>10,000</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chemeClr val="tx1"/>
                          </a:solidFill>
                          <a:latin typeface="Arial" pitchFamily="34" charset="0"/>
                          <a:ea typeface="Tahoma" pitchFamily="34" charset="0"/>
                          <a:cs typeface="Arial" pitchFamily="34" charset="0"/>
                        </a:rPr>
                        <a:t>10,000</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chemeClr val="tx1"/>
                          </a:solidFill>
                          <a:latin typeface="Arial" pitchFamily="34" charset="0"/>
                          <a:ea typeface="Tahoma" pitchFamily="34" charset="0"/>
                          <a:cs typeface="Arial" pitchFamily="34" charset="0"/>
                        </a:rPr>
                        <a:t>100</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tc>
              </a:tr>
              <a:tr h="280670">
                <a:tc>
                  <a:txBody>
                    <a:bodyPr/>
                    <a:lstStyle/>
                    <a:p>
                      <a:r>
                        <a:rPr lang="en-PH" sz="1100" b="1" dirty="0" smtClean="0">
                          <a:solidFill>
                            <a:schemeClr val="tx1"/>
                          </a:solidFill>
                          <a:latin typeface="Arial" pitchFamily="34" charset="0"/>
                          <a:ea typeface="Tahoma" pitchFamily="34" charset="0"/>
                          <a:cs typeface="Arial" pitchFamily="34" charset="0"/>
                        </a:rPr>
                        <a:t>Jackfruit (pcs)</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chemeClr val="tx1"/>
                          </a:solidFill>
                          <a:latin typeface="Arial" pitchFamily="34" charset="0"/>
                          <a:ea typeface="Tahoma" pitchFamily="34" charset="0"/>
                          <a:cs typeface="Arial" pitchFamily="34" charset="0"/>
                        </a:rPr>
                        <a:t>20,000</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chemeClr val="tx1"/>
                          </a:solidFill>
                          <a:latin typeface="Arial" pitchFamily="34" charset="0"/>
                          <a:ea typeface="Tahoma" pitchFamily="34" charset="0"/>
                          <a:cs typeface="Arial" pitchFamily="34" charset="0"/>
                        </a:rPr>
                        <a:t>20,000</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chemeClr val="tx1"/>
                          </a:solidFill>
                          <a:latin typeface="Arial" pitchFamily="34" charset="0"/>
                          <a:ea typeface="Tahoma" pitchFamily="34" charset="0"/>
                          <a:cs typeface="Arial" pitchFamily="34" charset="0"/>
                        </a:rPr>
                        <a:t>100</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tc>
              </a:tr>
              <a:tr h="280670">
                <a:tc>
                  <a:txBody>
                    <a:bodyPr/>
                    <a:lstStyle/>
                    <a:p>
                      <a:r>
                        <a:rPr lang="en-PH" sz="1100" b="1" dirty="0" smtClean="0">
                          <a:solidFill>
                            <a:srgbClr val="FF0000"/>
                          </a:solidFill>
                          <a:latin typeface="Arial" pitchFamily="34" charset="0"/>
                          <a:ea typeface="Tahoma" pitchFamily="34" charset="0"/>
                          <a:cs typeface="Arial" pitchFamily="34" charset="0"/>
                        </a:rPr>
                        <a:t>Coffee (pcs)</a:t>
                      </a:r>
                    </a:p>
                  </a:txBody>
                  <a:tcPr marL="99060" marR="99060"/>
                </a:tc>
                <a:tc>
                  <a:txBody>
                    <a:bodyPr/>
                    <a:lstStyle/>
                    <a:p>
                      <a:pPr algn="ctr"/>
                      <a:r>
                        <a:rPr lang="en-PH" sz="1100" b="1" dirty="0" smtClean="0">
                          <a:solidFill>
                            <a:srgbClr val="FF0000"/>
                          </a:solidFill>
                          <a:latin typeface="Arial" pitchFamily="34" charset="0"/>
                          <a:ea typeface="Tahoma" pitchFamily="34" charset="0"/>
                          <a:cs typeface="Arial" pitchFamily="34" charset="0"/>
                        </a:rPr>
                        <a:t>334,200</a:t>
                      </a:r>
                      <a:endParaRPr lang="en-PH" sz="1100" b="1" dirty="0">
                        <a:solidFill>
                          <a:srgbClr val="FF0000"/>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rgbClr val="FF0000"/>
                          </a:solidFill>
                          <a:latin typeface="Arial" pitchFamily="34" charset="0"/>
                          <a:ea typeface="Tahoma" pitchFamily="34" charset="0"/>
                          <a:cs typeface="Arial" pitchFamily="34" charset="0"/>
                        </a:rPr>
                        <a:t>75,000</a:t>
                      </a:r>
                      <a:endParaRPr lang="en-PH" sz="1100" b="1" dirty="0">
                        <a:solidFill>
                          <a:srgbClr val="FF0000"/>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rgbClr val="FF0000"/>
                          </a:solidFill>
                          <a:latin typeface="Arial" pitchFamily="34" charset="0"/>
                          <a:ea typeface="Tahoma" pitchFamily="34" charset="0"/>
                          <a:cs typeface="Arial" pitchFamily="34" charset="0"/>
                        </a:rPr>
                        <a:t>22</a:t>
                      </a:r>
                      <a:endParaRPr lang="en-PH" sz="1100" b="1" dirty="0">
                        <a:solidFill>
                          <a:srgbClr val="FF0000"/>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rgbClr val="FF0000"/>
                          </a:solidFill>
                          <a:latin typeface="Arial" pitchFamily="34" charset="0"/>
                          <a:ea typeface="Tahoma" pitchFamily="34" charset="0"/>
                          <a:cs typeface="Arial" pitchFamily="34" charset="0"/>
                        </a:rPr>
                        <a:t>May 30, 2018</a:t>
                      </a:r>
                      <a:endParaRPr lang="en-PH" sz="1100" b="1" dirty="0">
                        <a:solidFill>
                          <a:srgbClr val="FF0000"/>
                        </a:solidFill>
                        <a:latin typeface="Arial" pitchFamily="34" charset="0"/>
                        <a:ea typeface="Tahoma" pitchFamily="34" charset="0"/>
                        <a:cs typeface="Arial" pitchFamily="34" charset="0"/>
                      </a:endParaRPr>
                    </a:p>
                  </a:txBody>
                  <a:tcPr marL="99060" marR="99060"/>
                </a:tc>
              </a:tr>
              <a:tr h="280670">
                <a:tc>
                  <a:txBody>
                    <a:bodyPr/>
                    <a:lstStyle/>
                    <a:p>
                      <a:r>
                        <a:rPr lang="en-PH" sz="1100" b="1" dirty="0" smtClean="0">
                          <a:solidFill>
                            <a:srgbClr val="FF0000"/>
                          </a:solidFill>
                          <a:latin typeface="Arial" pitchFamily="34" charset="0"/>
                          <a:ea typeface="Tahoma" pitchFamily="34" charset="0"/>
                          <a:cs typeface="Arial" pitchFamily="34" charset="0"/>
                        </a:rPr>
                        <a:t>Cacao (pcs)</a:t>
                      </a:r>
                      <a:endParaRPr lang="en-PH" sz="1100" b="1" dirty="0">
                        <a:solidFill>
                          <a:srgbClr val="FF0000"/>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rgbClr val="FF0000"/>
                          </a:solidFill>
                          <a:latin typeface="Arial" pitchFamily="34" charset="0"/>
                          <a:ea typeface="Tahoma" pitchFamily="34" charset="0"/>
                          <a:cs typeface="Arial" pitchFamily="34" charset="0"/>
                        </a:rPr>
                        <a:t>791,400</a:t>
                      </a:r>
                      <a:endParaRPr lang="en-PH" sz="1100" b="1" dirty="0">
                        <a:solidFill>
                          <a:srgbClr val="FF0000"/>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rgbClr val="FF0000"/>
                          </a:solidFill>
                          <a:latin typeface="Arial" pitchFamily="34" charset="0"/>
                          <a:ea typeface="Tahoma" pitchFamily="34" charset="0"/>
                          <a:cs typeface="Arial" pitchFamily="34" charset="0"/>
                        </a:rPr>
                        <a:t>571,000</a:t>
                      </a:r>
                      <a:endParaRPr lang="en-PH" sz="1100" b="1" dirty="0">
                        <a:solidFill>
                          <a:srgbClr val="FF0000"/>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rgbClr val="FF0000"/>
                          </a:solidFill>
                          <a:latin typeface="Arial" pitchFamily="34" charset="0"/>
                          <a:ea typeface="Tahoma" pitchFamily="34" charset="0"/>
                          <a:cs typeface="Arial" pitchFamily="34" charset="0"/>
                        </a:rPr>
                        <a:t>72</a:t>
                      </a:r>
                      <a:endParaRPr lang="en-PH" sz="1100" b="1" dirty="0">
                        <a:solidFill>
                          <a:srgbClr val="FF0000"/>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rgbClr val="FF0000"/>
                          </a:solidFill>
                          <a:latin typeface="Arial" pitchFamily="34" charset="0"/>
                          <a:ea typeface="Tahoma" pitchFamily="34" charset="0"/>
                          <a:cs typeface="Arial" pitchFamily="34" charset="0"/>
                        </a:rPr>
                        <a:t>December</a:t>
                      </a:r>
                      <a:r>
                        <a:rPr lang="en-PH" sz="1100" b="1" baseline="0" dirty="0" smtClean="0">
                          <a:solidFill>
                            <a:srgbClr val="FF0000"/>
                          </a:solidFill>
                          <a:latin typeface="Arial" pitchFamily="34" charset="0"/>
                          <a:ea typeface="Tahoma" pitchFamily="34" charset="0"/>
                          <a:cs typeface="Arial" pitchFamily="34" charset="0"/>
                        </a:rPr>
                        <a:t> 31, 2017</a:t>
                      </a:r>
                      <a:endParaRPr lang="en-PH" sz="1100" b="1" dirty="0">
                        <a:solidFill>
                          <a:srgbClr val="FF0000"/>
                        </a:solidFill>
                        <a:latin typeface="Arial" pitchFamily="34" charset="0"/>
                        <a:ea typeface="Tahoma" pitchFamily="34" charset="0"/>
                        <a:cs typeface="Arial" pitchFamily="34" charset="0"/>
                      </a:endParaRPr>
                    </a:p>
                  </a:txBody>
                  <a:tcPr marL="99060" marR="99060"/>
                </a:tc>
              </a:tr>
              <a:tr h="280670">
                <a:tc>
                  <a:txBody>
                    <a:bodyPr/>
                    <a:lstStyle/>
                    <a:p>
                      <a:r>
                        <a:rPr lang="en-PH" sz="1100" b="1" dirty="0" smtClean="0">
                          <a:solidFill>
                            <a:schemeClr val="tx1"/>
                          </a:solidFill>
                          <a:latin typeface="Arial" pitchFamily="34" charset="0"/>
                          <a:ea typeface="Tahoma" pitchFamily="34" charset="0"/>
                          <a:cs typeface="Arial" pitchFamily="34" charset="0"/>
                        </a:rPr>
                        <a:t>Yam (pcs)</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chemeClr val="tx1"/>
                          </a:solidFill>
                          <a:latin typeface="Arial" pitchFamily="34" charset="0"/>
                          <a:ea typeface="Tahoma" pitchFamily="34" charset="0"/>
                          <a:cs typeface="Arial" pitchFamily="34" charset="0"/>
                        </a:rPr>
                        <a:t>200,000</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chemeClr val="tx1"/>
                          </a:solidFill>
                          <a:latin typeface="Arial" pitchFamily="34" charset="0"/>
                          <a:ea typeface="Tahoma" pitchFamily="34" charset="0"/>
                          <a:cs typeface="Arial" pitchFamily="34" charset="0"/>
                        </a:rPr>
                        <a:t>200,000</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r>
                        <a:rPr lang="en-PH" sz="1100" b="1" dirty="0" smtClean="0">
                          <a:solidFill>
                            <a:schemeClr val="tx1"/>
                          </a:solidFill>
                          <a:latin typeface="Arial" pitchFamily="34" charset="0"/>
                          <a:ea typeface="Tahoma" pitchFamily="34" charset="0"/>
                          <a:cs typeface="Arial" pitchFamily="34" charset="0"/>
                        </a:rPr>
                        <a:t>100</a:t>
                      </a:r>
                      <a:endParaRPr lang="en-PH" sz="1100" b="1" dirty="0">
                        <a:solidFill>
                          <a:schemeClr val="tx1"/>
                        </a:solidFill>
                        <a:latin typeface="Arial" pitchFamily="34" charset="0"/>
                        <a:ea typeface="Tahoma" pitchFamily="34" charset="0"/>
                        <a:cs typeface="Arial" pitchFamily="34" charset="0"/>
                      </a:endParaRPr>
                    </a:p>
                  </a:txBody>
                  <a:tcPr marL="99060" marR="99060"/>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tc>
              </a:tr>
            </a:tbl>
          </a:graphicData>
        </a:graphic>
      </p:graphicFrame>
      <p:sp>
        <p:nvSpPr>
          <p:cNvPr id="14" name="TextBox 13"/>
          <p:cNvSpPr txBox="1"/>
          <p:nvPr/>
        </p:nvSpPr>
        <p:spPr>
          <a:xfrm>
            <a:off x="838200" y="882134"/>
            <a:ext cx="7772400" cy="369332"/>
          </a:xfrm>
          <a:prstGeom prst="rect">
            <a:avLst/>
          </a:prstGeom>
          <a:noFill/>
        </p:spPr>
        <p:txBody>
          <a:bodyPr wrap="square" rtlCol="0">
            <a:spAutoFit/>
          </a:bodyPr>
          <a:lstStyle/>
          <a:p>
            <a:r>
              <a:rPr lang="en-PH" b="1" dirty="0">
                <a:latin typeface="Arial" pitchFamily="34" charset="0"/>
                <a:cs typeface="Arial" pitchFamily="34" charset="0"/>
              </a:rPr>
              <a:t>FY 2017 Physical Accomplishment Report as of November 30, 2017</a:t>
            </a:r>
          </a:p>
        </p:txBody>
      </p:sp>
      <p:sp>
        <p:nvSpPr>
          <p:cNvPr id="4" name="TextBox 3"/>
          <p:cNvSpPr txBox="1"/>
          <p:nvPr/>
        </p:nvSpPr>
        <p:spPr>
          <a:xfrm>
            <a:off x="381000" y="5486400"/>
            <a:ext cx="4343400" cy="369332"/>
          </a:xfrm>
          <a:prstGeom prst="rect">
            <a:avLst/>
          </a:prstGeom>
          <a:noFill/>
        </p:spPr>
        <p:txBody>
          <a:bodyPr wrap="square" rtlCol="0">
            <a:spAutoFit/>
          </a:bodyPr>
          <a:lstStyle/>
          <a:p>
            <a:r>
              <a:rPr lang="en-PH" dirty="0"/>
              <a:t> </a:t>
            </a:r>
          </a:p>
        </p:txBody>
      </p:sp>
      <p:pic>
        <p:nvPicPr>
          <p:cNvPr id="6"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85737" y="857251"/>
            <a:ext cx="590527" cy="56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0970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152400" y="1447799"/>
          <a:ext cx="8839200" cy="4447540"/>
        </p:xfrm>
        <a:graphic>
          <a:graphicData uri="http://schemas.openxmlformats.org/drawingml/2006/table">
            <a:tbl>
              <a:tblPr firstRow="1" bandRow="1">
                <a:tableStyleId>{5940675A-B579-460E-94D1-54222C63F5DA}</a:tableStyleId>
              </a:tblPr>
              <a:tblGrid>
                <a:gridCol w="3094284"/>
                <a:gridCol w="1096716"/>
                <a:gridCol w="1447800"/>
                <a:gridCol w="990600"/>
                <a:gridCol w="2209800"/>
              </a:tblGrid>
              <a:tr h="664259">
                <a:tc>
                  <a:txBody>
                    <a:bodyPr/>
                    <a:lstStyle/>
                    <a:p>
                      <a:pPr algn="ctr"/>
                      <a:r>
                        <a:rPr lang="en-PH" sz="1400" b="1" dirty="0" smtClean="0">
                          <a:latin typeface="Arial" pitchFamily="34" charset="0"/>
                          <a:cs typeface="Arial" pitchFamily="34" charset="0"/>
                        </a:rPr>
                        <a:t>MFO / PERFORMANCE</a:t>
                      </a:r>
                      <a:r>
                        <a:rPr lang="en-PH" sz="1400" b="1" baseline="0" dirty="0" smtClean="0">
                          <a:latin typeface="Arial" pitchFamily="34" charset="0"/>
                          <a:cs typeface="Arial" pitchFamily="34" charset="0"/>
                        </a:rPr>
                        <a:t> INDICATOR</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Annual Target</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err="1" smtClean="0">
                          <a:solidFill>
                            <a:schemeClr val="tx1"/>
                          </a:solidFill>
                          <a:latin typeface="Arial" pitchFamily="34" charset="0"/>
                          <a:ea typeface="Tahoma" pitchFamily="34" charset="0"/>
                          <a:cs typeface="Arial" pitchFamily="34" charset="0"/>
                        </a:rPr>
                        <a:t>Accomp</a:t>
                      </a:r>
                      <a:r>
                        <a:rPr lang="en-PH" sz="1400" b="1" dirty="0" smtClean="0">
                          <a:solidFill>
                            <a:schemeClr val="tx1"/>
                          </a:solidFill>
                          <a:latin typeface="Arial" pitchFamily="34" charset="0"/>
                          <a:ea typeface="Tahoma" pitchFamily="34" charset="0"/>
                          <a:cs typeface="Arial" pitchFamily="34" charset="0"/>
                        </a:rPr>
                        <a:t> as of Nov. 30, 2017</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 </a:t>
                      </a:r>
                      <a:r>
                        <a:rPr lang="en-PH" sz="1400" b="1" dirty="0" err="1" smtClean="0">
                          <a:solidFill>
                            <a:schemeClr val="tx1"/>
                          </a:solidFill>
                          <a:latin typeface="Arial" pitchFamily="34" charset="0"/>
                          <a:ea typeface="Tahoma" pitchFamily="34" charset="0"/>
                          <a:cs typeface="Arial" pitchFamily="34" charset="0"/>
                        </a:rPr>
                        <a:t>Accomp</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Remarks/ </a:t>
                      </a:r>
                    </a:p>
                    <a:p>
                      <a:pPr algn="ctr"/>
                      <a:r>
                        <a:rPr lang="en-PH" sz="1400" b="1" dirty="0" smtClean="0">
                          <a:solidFill>
                            <a:schemeClr val="tx1"/>
                          </a:solidFill>
                          <a:latin typeface="Arial" pitchFamily="34" charset="0"/>
                          <a:ea typeface="Tahoma" pitchFamily="34" charset="0"/>
                          <a:cs typeface="Arial" pitchFamily="34" charset="0"/>
                        </a:rPr>
                        <a:t>Target</a:t>
                      </a:r>
                      <a:r>
                        <a:rPr lang="en-PH" sz="1400" b="1" baseline="0" dirty="0" smtClean="0">
                          <a:solidFill>
                            <a:schemeClr val="tx1"/>
                          </a:solidFill>
                          <a:latin typeface="Arial" pitchFamily="34" charset="0"/>
                          <a:ea typeface="Tahoma" pitchFamily="34" charset="0"/>
                          <a:cs typeface="Arial" pitchFamily="34" charset="0"/>
                        </a:rPr>
                        <a:t> Date of Delivery/</a:t>
                      </a:r>
                    </a:p>
                    <a:p>
                      <a:pPr algn="ctr"/>
                      <a:r>
                        <a:rPr lang="en-PH" sz="1400" b="1" baseline="0" dirty="0" smtClean="0">
                          <a:solidFill>
                            <a:schemeClr val="tx1"/>
                          </a:solidFill>
                          <a:latin typeface="Arial" pitchFamily="34" charset="0"/>
                          <a:ea typeface="Tahoma" pitchFamily="34" charset="0"/>
                          <a:cs typeface="Arial" pitchFamily="34" charset="0"/>
                        </a:rPr>
                        <a:t>Completion</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r>
              <a:tr h="304452">
                <a:tc>
                  <a:txBody>
                    <a:bodyPr/>
                    <a:lstStyle/>
                    <a:p>
                      <a:r>
                        <a:rPr lang="en-PH" sz="1200" b="1" dirty="0" smtClean="0">
                          <a:solidFill>
                            <a:schemeClr val="tx1"/>
                          </a:solidFill>
                          <a:latin typeface="Arial" pitchFamily="34" charset="0"/>
                          <a:ea typeface="Tahoma" pitchFamily="34" charset="0"/>
                          <a:cs typeface="Arial" pitchFamily="34" charset="0"/>
                        </a:rPr>
                        <a:t>School Garden /</a:t>
                      </a:r>
                      <a:r>
                        <a:rPr lang="en-PH" sz="1200" b="1" dirty="0" err="1" smtClean="0">
                          <a:solidFill>
                            <a:schemeClr val="tx1"/>
                          </a:solidFill>
                          <a:latin typeface="Arial" pitchFamily="34" charset="0"/>
                          <a:ea typeface="Tahoma" pitchFamily="34" charset="0"/>
                          <a:cs typeface="Arial" pitchFamily="34" charset="0"/>
                        </a:rPr>
                        <a:t>Gulayan</a:t>
                      </a:r>
                      <a:r>
                        <a:rPr lang="en-PH" sz="1200" b="1" baseline="0" dirty="0" smtClean="0">
                          <a:solidFill>
                            <a:schemeClr val="tx1"/>
                          </a:solidFill>
                          <a:latin typeface="Arial" pitchFamily="34" charset="0"/>
                          <a:ea typeface="Tahoma" pitchFamily="34" charset="0"/>
                          <a:cs typeface="Arial" pitchFamily="34" charset="0"/>
                        </a:rPr>
                        <a:t> </a:t>
                      </a:r>
                      <a:r>
                        <a:rPr lang="en-PH" sz="1200" b="1" baseline="0" dirty="0" err="1" smtClean="0">
                          <a:solidFill>
                            <a:schemeClr val="tx1"/>
                          </a:solidFill>
                          <a:latin typeface="Arial" pitchFamily="34" charset="0"/>
                          <a:ea typeface="Tahoma" pitchFamily="34" charset="0"/>
                          <a:cs typeface="Arial" pitchFamily="34" charset="0"/>
                        </a:rPr>
                        <a:t>sa</a:t>
                      </a:r>
                      <a:r>
                        <a:rPr lang="en-PH" sz="1200" b="1" baseline="0" dirty="0" smtClean="0">
                          <a:solidFill>
                            <a:schemeClr val="tx1"/>
                          </a:solidFill>
                          <a:latin typeface="Arial" pitchFamily="34" charset="0"/>
                          <a:ea typeface="Tahoma" pitchFamily="34" charset="0"/>
                          <a:cs typeface="Arial" pitchFamily="34" charset="0"/>
                        </a:rPr>
                        <a:t> </a:t>
                      </a:r>
                      <a:r>
                        <a:rPr lang="en-PH" sz="1200" b="1" baseline="0" dirty="0" err="1" smtClean="0">
                          <a:solidFill>
                            <a:schemeClr val="tx1"/>
                          </a:solidFill>
                          <a:latin typeface="Arial" pitchFamily="34" charset="0"/>
                          <a:ea typeface="Tahoma" pitchFamily="34" charset="0"/>
                          <a:cs typeface="Arial" pitchFamily="34" charset="0"/>
                        </a:rPr>
                        <a:t>Paaralan</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1,500</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1,500</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100</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r>
              <a:tr h="304452">
                <a:tc>
                  <a:txBody>
                    <a:bodyPr/>
                    <a:lstStyle/>
                    <a:p>
                      <a:pPr algn="l" fontAlgn="t"/>
                      <a:r>
                        <a:rPr lang="en-PH" sz="1200" b="1" i="0" u="none" strike="noStrike" dirty="0">
                          <a:solidFill>
                            <a:srgbClr val="000000"/>
                          </a:solidFill>
                          <a:latin typeface="Arial" pitchFamily="34" charset="0"/>
                          <a:cs typeface="Arial" pitchFamily="34" charset="0"/>
                        </a:rPr>
                        <a:t> Production facilities maintained  </a:t>
                      </a:r>
                    </a:p>
                  </a:txBody>
                  <a:tcPr marL="381000" marR="6350" marT="6350" marB="0" anchor="ctr"/>
                </a:tc>
                <a:tc>
                  <a:txBody>
                    <a:bodyPr/>
                    <a:lstStyle/>
                    <a:p>
                      <a:pPr algn="ct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249097">
                <a:tc>
                  <a:txBody>
                    <a:bodyPr/>
                    <a:lstStyle/>
                    <a:p>
                      <a:pPr algn="l" fontAlgn="t"/>
                      <a:r>
                        <a:rPr lang="en-PH" sz="1100" b="0" i="0" u="none" strike="noStrike" dirty="0">
                          <a:solidFill>
                            <a:srgbClr val="000000"/>
                          </a:solidFill>
                          <a:latin typeface="Arial" pitchFamily="34" charset="0"/>
                          <a:cs typeface="Arial" pitchFamily="34" charset="0"/>
                        </a:rPr>
                        <a:t> Nursery </a:t>
                      </a:r>
                      <a:r>
                        <a:rPr lang="en-PH" sz="1100" b="0" i="0" u="none" strike="noStrike" dirty="0" smtClean="0">
                          <a:solidFill>
                            <a:srgbClr val="000000"/>
                          </a:solidFill>
                          <a:latin typeface="Arial" pitchFamily="34" charset="0"/>
                          <a:cs typeface="Arial" pitchFamily="34" charset="0"/>
                        </a:rPr>
                        <a:t>( units</a:t>
                      </a:r>
                      <a:endParaRPr lang="en-PH" sz="1100" b="0" i="0" u="none" strike="noStrike" dirty="0">
                        <a:solidFill>
                          <a:srgbClr val="000000"/>
                        </a:solidFill>
                        <a:latin typeface="Arial" pitchFamily="34" charset="0"/>
                        <a:cs typeface="Arial" pitchFamily="34" charset="0"/>
                      </a:endParaRPr>
                    </a:p>
                  </a:txBody>
                  <a:tcPr marL="571500" marR="6350" marT="6350" marB="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)3</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3</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100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050" b="1" dirty="0">
                        <a:solidFill>
                          <a:schemeClr val="tx1"/>
                        </a:solidFill>
                        <a:latin typeface="Arial" pitchFamily="34" charset="0"/>
                        <a:ea typeface="Tahoma" pitchFamily="34" charset="0"/>
                        <a:cs typeface="Arial" pitchFamily="34" charset="0"/>
                      </a:endParaRPr>
                    </a:p>
                  </a:txBody>
                  <a:tcPr marL="99060" marR="99060" anchor="ctr"/>
                </a:tc>
              </a:tr>
              <a:tr h="249097">
                <a:tc>
                  <a:txBody>
                    <a:bodyPr/>
                    <a:lstStyle/>
                    <a:p>
                      <a:pPr algn="l" fontAlgn="t"/>
                      <a:r>
                        <a:rPr lang="en-PH" sz="1100" b="0" i="0" u="none" strike="noStrike" dirty="0">
                          <a:solidFill>
                            <a:srgbClr val="000000"/>
                          </a:solidFill>
                          <a:latin typeface="Arial" pitchFamily="34" charset="0"/>
                          <a:cs typeface="Arial" pitchFamily="34" charset="0"/>
                        </a:rPr>
                        <a:t> Seed storage </a:t>
                      </a:r>
                      <a:r>
                        <a:rPr lang="en-PH" sz="1100" b="0" i="0" u="none" strike="noStrike" dirty="0" smtClean="0">
                          <a:solidFill>
                            <a:srgbClr val="000000"/>
                          </a:solidFill>
                          <a:latin typeface="Arial" pitchFamily="34" charset="0"/>
                          <a:cs typeface="Arial" pitchFamily="34" charset="0"/>
                        </a:rPr>
                        <a:t> (units)</a:t>
                      </a:r>
                      <a:endParaRPr lang="en-PH" sz="1100" b="0" i="0" u="none" strike="noStrike" dirty="0">
                        <a:solidFill>
                          <a:srgbClr val="000000"/>
                        </a:solidFill>
                        <a:latin typeface="Arial" pitchFamily="34" charset="0"/>
                        <a:cs typeface="Arial" pitchFamily="34" charset="0"/>
                      </a:endParaRPr>
                    </a:p>
                  </a:txBody>
                  <a:tcPr marL="571500" marR="6350" marT="6350" marB="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2</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2</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100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050" b="1" dirty="0">
                        <a:solidFill>
                          <a:schemeClr val="tx1"/>
                        </a:solidFill>
                        <a:latin typeface="Arial" pitchFamily="34" charset="0"/>
                        <a:ea typeface="Tahoma" pitchFamily="34" charset="0"/>
                        <a:cs typeface="Arial" pitchFamily="34" charset="0"/>
                      </a:endParaRPr>
                    </a:p>
                  </a:txBody>
                  <a:tcPr marL="99060" marR="99060" anchor="ctr"/>
                </a:tc>
              </a:tr>
              <a:tr h="249097">
                <a:tc>
                  <a:txBody>
                    <a:bodyPr/>
                    <a:lstStyle/>
                    <a:p>
                      <a:pPr algn="l" fontAlgn="t"/>
                      <a:r>
                        <a:rPr lang="en-PH" sz="1200" b="1" i="0" u="none" strike="noStrike" dirty="0">
                          <a:solidFill>
                            <a:srgbClr val="000000"/>
                          </a:solidFill>
                          <a:latin typeface="Cambria"/>
                        </a:rPr>
                        <a:t> Production facilities established </a:t>
                      </a:r>
                    </a:p>
                  </a:txBody>
                  <a:tcPr marL="381000" marR="6350" marT="6350" marB="0" anchor="ct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050" b="1" dirty="0">
                        <a:solidFill>
                          <a:schemeClr val="tx1"/>
                        </a:solidFill>
                        <a:latin typeface="Arial" pitchFamily="34" charset="0"/>
                        <a:ea typeface="Tahoma" pitchFamily="34" charset="0"/>
                        <a:cs typeface="Arial" pitchFamily="34" charset="0"/>
                      </a:endParaRPr>
                    </a:p>
                  </a:txBody>
                  <a:tcPr marL="99060" marR="99060" anchor="ctr"/>
                </a:tc>
              </a:tr>
              <a:tr h="373646">
                <a:tc>
                  <a:txBody>
                    <a:bodyPr/>
                    <a:lstStyle/>
                    <a:p>
                      <a:pPr algn="l" fontAlgn="t"/>
                      <a:r>
                        <a:rPr lang="en-PH" sz="1600" b="0" i="0" u="none" strike="noStrike" dirty="0">
                          <a:solidFill>
                            <a:srgbClr val="FF0000"/>
                          </a:solidFill>
                          <a:latin typeface="Cambria"/>
                        </a:rPr>
                        <a:t> Greenhouse </a:t>
                      </a:r>
                      <a:r>
                        <a:rPr lang="en-PH" sz="1600" b="0" i="0" u="none" strike="noStrike" dirty="0" smtClean="0">
                          <a:solidFill>
                            <a:srgbClr val="FF0000"/>
                          </a:solidFill>
                          <a:latin typeface="Cambria"/>
                        </a:rPr>
                        <a:t>(units)</a:t>
                      </a:r>
                      <a:endParaRPr lang="en-PH" sz="1600" b="0" i="0" u="none" strike="noStrike" dirty="0">
                        <a:solidFill>
                          <a:srgbClr val="FF0000"/>
                        </a:solidFill>
                        <a:latin typeface="Cambria"/>
                      </a:endParaRPr>
                    </a:p>
                  </a:txBody>
                  <a:tcPr marL="571500" marR="6350" marT="6350" marB="0" anchor="ctr"/>
                </a:tc>
                <a:tc>
                  <a:txBody>
                    <a:bodyPr/>
                    <a:lstStyle/>
                    <a:p>
                      <a:pPr algn="ctr"/>
                      <a:r>
                        <a:rPr lang="en-PH" sz="1200" b="1" dirty="0" smtClean="0">
                          <a:solidFill>
                            <a:srgbClr val="FF0000"/>
                          </a:solidFill>
                          <a:latin typeface="Arial" pitchFamily="34" charset="0"/>
                          <a:ea typeface="Tahoma" pitchFamily="34" charset="0"/>
                          <a:cs typeface="Arial" pitchFamily="34" charset="0"/>
                        </a:rPr>
                        <a:t>38</a:t>
                      </a:r>
                      <a:endParaRPr lang="en-PH" sz="1200" b="1" dirty="0">
                        <a:solidFill>
                          <a:srgbClr val="FF0000"/>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rgbClr val="FF0000"/>
                          </a:solidFill>
                          <a:latin typeface="Arial" pitchFamily="34" charset="0"/>
                          <a:ea typeface="Tahoma" pitchFamily="34" charset="0"/>
                          <a:cs typeface="Arial" pitchFamily="34" charset="0"/>
                        </a:rPr>
                        <a:t>24</a:t>
                      </a:r>
                      <a:endParaRPr lang="en-PH" sz="1200" b="1" dirty="0">
                        <a:solidFill>
                          <a:srgbClr val="FF0000"/>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rgbClr val="FF0000"/>
                          </a:solidFill>
                          <a:latin typeface="Arial" pitchFamily="34" charset="0"/>
                          <a:ea typeface="Tahoma" pitchFamily="34" charset="0"/>
                          <a:cs typeface="Arial" pitchFamily="34" charset="0"/>
                        </a:rPr>
                        <a:t>63</a:t>
                      </a:r>
                      <a:endParaRPr lang="en-PH" sz="1200" b="1" dirty="0">
                        <a:solidFill>
                          <a:srgbClr val="FF0000"/>
                        </a:solidFill>
                        <a:latin typeface="Arial" pitchFamily="34" charset="0"/>
                        <a:ea typeface="Tahoma" pitchFamily="34" charset="0"/>
                        <a:cs typeface="Arial" pitchFamily="34" charset="0"/>
                      </a:endParaRPr>
                    </a:p>
                  </a:txBody>
                  <a:tcPr marL="99060" marR="99060" anchor="ctr"/>
                </a:tc>
                <a:tc>
                  <a:txBody>
                    <a:bodyPr/>
                    <a:lstStyle/>
                    <a:p>
                      <a:r>
                        <a:rPr lang="en-PH" sz="1050" b="1" dirty="0" smtClean="0">
                          <a:solidFill>
                            <a:srgbClr val="FF0000"/>
                          </a:solidFill>
                          <a:latin typeface="Arial" pitchFamily="34" charset="0"/>
                          <a:ea typeface="Tahoma" pitchFamily="34" charset="0"/>
                          <a:cs typeface="Arial" pitchFamily="34" charset="0"/>
                        </a:rPr>
                        <a:t>60 % Completed; December 31, 2017</a:t>
                      </a:r>
                      <a:endParaRPr lang="en-PH" sz="1050" b="1" dirty="0">
                        <a:solidFill>
                          <a:srgbClr val="FF0000"/>
                        </a:solidFill>
                        <a:latin typeface="Arial" pitchFamily="34" charset="0"/>
                        <a:ea typeface="Tahoma" pitchFamily="34" charset="0"/>
                        <a:cs typeface="Arial" pitchFamily="34" charset="0"/>
                      </a:endParaRPr>
                    </a:p>
                  </a:txBody>
                  <a:tcPr marL="99060" marR="99060" anchor="ctr"/>
                </a:tc>
              </a:tr>
              <a:tr h="337896">
                <a:tc>
                  <a:txBody>
                    <a:bodyPr/>
                    <a:lstStyle/>
                    <a:p>
                      <a:pPr algn="l" fontAlgn="t"/>
                      <a:r>
                        <a:rPr lang="en-PH" sz="1200" b="1" i="0" u="none" strike="noStrike" dirty="0" smtClean="0">
                          <a:solidFill>
                            <a:srgbClr val="000000"/>
                          </a:solidFill>
                          <a:latin typeface="Arial" pitchFamily="34" charset="0"/>
                          <a:cs typeface="Arial" pitchFamily="34" charset="0"/>
                        </a:rPr>
                        <a:t>Fertilizers and other soil ameliorants distributed </a:t>
                      </a:r>
                      <a:endParaRPr lang="en-PH" sz="1200" b="1" i="0" u="none" strike="noStrike" dirty="0">
                        <a:solidFill>
                          <a:srgbClr val="000000"/>
                        </a:solidFill>
                        <a:latin typeface="Arial" pitchFamily="34" charset="0"/>
                        <a:cs typeface="Arial" pitchFamily="34" charset="0"/>
                      </a:endParaRPr>
                    </a:p>
                  </a:txBody>
                  <a:tcPr marL="381000" marR="6350" marT="6350" marB="0" anchor="ct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050" b="1" dirty="0">
                        <a:solidFill>
                          <a:schemeClr val="tx1"/>
                        </a:solidFill>
                        <a:latin typeface="Arial" pitchFamily="34" charset="0"/>
                        <a:ea typeface="Tahoma" pitchFamily="34" charset="0"/>
                        <a:cs typeface="Arial" pitchFamily="34" charset="0"/>
                      </a:endParaRPr>
                    </a:p>
                  </a:txBody>
                  <a:tcPr marL="99060" marR="99060" anchor="ctr"/>
                </a:tc>
              </a:tr>
              <a:tr h="249097">
                <a:tc>
                  <a:txBody>
                    <a:bodyPr/>
                    <a:lstStyle/>
                    <a:p>
                      <a:pPr algn="l" fontAlgn="t"/>
                      <a:r>
                        <a:rPr lang="en-PH" sz="1100" b="0" i="0" u="none" strike="noStrike" dirty="0">
                          <a:solidFill>
                            <a:srgbClr val="000000"/>
                          </a:solidFill>
                          <a:latin typeface="Arial" pitchFamily="34" charset="0"/>
                          <a:cs typeface="Arial" pitchFamily="34" charset="0"/>
                        </a:rPr>
                        <a:t> Flower inducer </a:t>
                      </a:r>
                      <a:r>
                        <a:rPr lang="en-PH" sz="1100" b="0" i="0" u="none" strike="noStrike" dirty="0" smtClean="0">
                          <a:solidFill>
                            <a:srgbClr val="000000"/>
                          </a:solidFill>
                          <a:latin typeface="Arial" pitchFamily="34" charset="0"/>
                          <a:cs typeface="Arial" pitchFamily="34" charset="0"/>
                        </a:rPr>
                        <a:t> (liters)</a:t>
                      </a:r>
                      <a:endParaRPr lang="en-PH" sz="1100" b="0" i="0" u="none" strike="noStrike" dirty="0">
                        <a:solidFill>
                          <a:srgbClr val="000000"/>
                        </a:solidFill>
                        <a:latin typeface="Arial" pitchFamily="34" charset="0"/>
                        <a:cs typeface="Arial" pitchFamily="34" charset="0"/>
                      </a:endParaRPr>
                    </a:p>
                  </a:txBody>
                  <a:tcPr marL="571500" marR="6350" marT="6350" marB="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250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250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100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050" b="1" dirty="0">
                        <a:solidFill>
                          <a:schemeClr val="tx1"/>
                        </a:solidFill>
                        <a:latin typeface="Arial" pitchFamily="34" charset="0"/>
                        <a:ea typeface="Tahoma" pitchFamily="34" charset="0"/>
                        <a:cs typeface="Arial" pitchFamily="34" charset="0"/>
                      </a:endParaRPr>
                    </a:p>
                  </a:txBody>
                  <a:tcPr marL="99060" marR="99060" anchor="ctr"/>
                </a:tc>
              </a:tr>
              <a:tr h="310218">
                <a:tc>
                  <a:txBody>
                    <a:bodyPr/>
                    <a:lstStyle/>
                    <a:p>
                      <a:pPr algn="l" fontAlgn="ctr"/>
                      <a:r>
                        <a:rPr lang="en-PH" sz="1100" b="1" i="0" u="none" strike="noStrike" dirty="0">
                          <a:solidFill>
                            <a:srgbClr val="000000"/>
                          </a:solidFill>
                          <a:latin typeface="Arial" pitchFamily="34" charset="0"/>
                          <a:cs typeface="Arial" pitchFamily="34" charset="0"/>
                        </a:rPr>
                        <a:t> Programs and projects evaluated and monitored </a:t>
                      </a:r>
                    </a:p>
                  </a:txBody>
                  <a:tcPr marL="381000" marR="6350" marT="6350" marB="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35</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35</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100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050" b="1" dirty="0">
                        <a:solidFill>
                          <a:schemeClr val="tx1"/>
                        </a:solidFill>
                        <a:latin typeface="Arial" pitchFamily="34" charset="0"/>
                        <a:ea typeface="Tahoma" pitchFamily="34" charset="0"/>
                        <a:cs typeface="Arial" pitchFamily="34" charset="0"/>
                      </a:endParaRPr>
                    </a:p>
                  </a:txBody>
                  <a:tcPr marL="99060" marR="99060" anchor="ctr"/>
                </a:tc>
              </a:tr>
              <a:tr h="249097">
                <a:tc>
                  <a:txBody>
                    <a:bodyPr/>
                    <a:lstStyle/>
                    <a:p>
                      <a:pPr algn="l" fontAlgn="t"/>
                      <a:r>
                        <a:rPr lang="en-PH" sz="1100" b="1" i="0" u="none" strike="noStrike" dirty="0">
                          <a:solidFill>
                            <a:srgbClr val="000000"/>
                          </a:solidFill>
                          <a:latin typeface="Arial" pitchFamily="34" charset="0"/>
                          <a:cs typeface="Arial" pitchFamily="34" charset="0"/>
                        </a:rPr>
                        <a:t> Meetings and consultations conducted </a:t>
                      </a:r>
                    </a:p>
                  </a:txBody>
                  <a:tcPr marL="381000" marR="6350" marT="6350" marB="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30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35</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116</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050" b="1" dirty="0">
                        <a:solidFill>
                          <a:schemeClr val="tx1"/>
                        </a:solidFill>
                        <a:latin typeface="Arial" pitchFamily="34" charset="0"/>
                        <a:ea typeface="Tahoma" pitchFamily="34" charset="0"/>
                        <a:cs typeface="Arial" pitchFamily="34" charset="0"/>
                      </a:endParaRPr>
                    </a:p>
                  </a:txBody>
                  <a:tcPr marL="99060" marR="99060" anchor="ctr"/>
                </a:tc>
              </a:tr>
              <a:tr h="249097">
                <a:tc>
                  <a:txBody>
                    <a:bodyPr/>
                    <a:lstStyle/>
                    <a:p>
                      <a:pPr algn="l" fontAlgn="t"/>
                      <a:r>
                        <a:rPr lang="en-PH" sz="1100" b="1" i="0" u="none" strike="noStrike" dirty="0">
                          <a:solidFill>
                            <a:srgbClr val="000000"/>
                          </a:solidFill>
                          <a:latin typeface="Arial" pitchFamily="34" charset="0"/>
                          <a:cs typeface="Arial" pitchFamily="34" charset="0"/>
                        </a:rPr>
                        <a:t> Workshop conducted </a:t>
                      </a:r>
                    </a:p>
                  </a:txBody>
                  <a:tcPr marL="381000" marR="6350" marT="6350" marB="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5</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5</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100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050" b="1" dirty="0">
                        <a:solidFill>
                          <a:schemeClr val="tx1"/>
                        </a:solidFill>
                        <a:latin typeface="Arial" pitchFamily="34" charset="0"/>
                        <a:ea typeface="Tahoma" pitchFamily="34" charset="0"/>
                        <a:cs typeface="Arial" pitchFamily="34" charset="0"/>
                      </a:endParaRPr>
                    </a:p>
                  </a:txBody>
                  <a:tcPr marL="99060" marR="99060" anchor="ctr"/>
                </a:tc>
              </a:tr>
              <a:tr h="249097">
                <a:tc>
                  <a:txBody>
                    <a:bodyPr/>
                    <a:lstStyle/>
                    <a:p>
                      <a:pPr algn="l" fontAlgn="t"/>
                      <a:r>
                        <a:rPr lang="en-PH" sz="1100" b="1" i="0" u="none" strike="noStrike" dirty="0">
                          <a:solidFill>
                            <a:srgbClr val="000000"/>
                          </a:solidFill>
                          <a:latin typeface="Arial" pitchFamily="34" charset="0"/>
                          <a:cs typeface="Arial" pitchFamily="34" charset="0"/>
                        </a:rPr>
                        <a:t> Support to Integrated Laboratory </a:t>
                      </a:r>
                    </a:p>
                  </a:txBody>
                  <a:tcPr marL="381000" marR="6350" marT="6350" marB="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2</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2</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100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050" b="1" dirty="0">
                        <a:solidFill>
                          <a:schemeClr val="tx1"/>
                        </a:solidFill>
                        <a:latin typeface="Arial" pitchFamily="34" charset="0"/>
                        <a:ea typeface="Tahoma" pitchFamily="34" charset="0"/>
                        <a:cs typeface="Arial" pitchFamily="34" charset="0"/>
                      </a:endParaRPr>
                    </a:p>
                  </a:txBody>
                  <a:tcPr marL="99060" marR="99060" anchor="ctr"/>
                </a:tc>
              </a:tr>
            </a:tbl>
          </a:graphicData>
        </a:graphic>
      </p:graphicFrame>
      <p:sp>
        <p:nvSpPr>
          <p:cNvPr id="14" name="TextBox 13"/>
          <p:cNvSpPr txBox="1"/>
          <p:nvPr/>
        </p:nvSpPr>
        <p:spPr>
          <a:xfrm>
            <a:off x="838200" y="882134"/>
            <a:ext cx="7772400" cy="369332"/>
          </a:xfrm>
          <a:prstGeom prst="rect">
            <a:avLst/>
          </a:prstGeom>
          <a:noFill/>
        </p:spPr>
        <p:txBody>
          <a:bodyPr wrap="square" rtlCol="0">
            <a:spAutoFit/>
          </a:bodyPr>
          <a:lstStyle/>
          <a:p>
            <a:r>
              <a:rPr lang="en-PH" b="1" dirty="0">
                <a:latin typeface="Arial" pitchFamily="34" charset="0"/>
                <a:cs typeface="Arial" pitchFamily="34" charset="0"/>
              </a:rPr>
              <a:t>FY 2017 Physical Accomplishment Report as of November 30, 2017</a:t>
            </a:r>
          </a:p>
        </p:txBody>
      </p:sp>
      <p:sp>
        <p:nvSpPr>
          <p:cNvPr id="4" name="TextBox 3"/>
          <p:cNvSpPr txBox="1"/>
          <p:nvPr/>
        </p:nvSpPr>
        <p:spPr>
          <a:xfrm>
            <a:off x="381000" y="5486400"/>
            <a:ext cx="4343400" cy="369332"/>
          </a:xfrm>
          <a:prstGeom prst="rect">
            <a:avLst/>
          </a:prstGeom>
          <a:noFill/>
        </p:spPr>
        <p:txBody>
          <a:bodyPr wrap="square" rtlCol="0">
            <a:spAutoFit/>
          </a:bodyPr>
          <a:lstStyle/>
          <a:p>
            <a:r>
              <a:rPr lang="en-PH" dirty="0"/>
              <a:t> </a:t>
            </a:r>
          </a:p>
        </p:txBody>
      </p:sp>
      <p:pic>
        <p:nvPicPr>
          <p:cNvPr id="6"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85737" y="857251"/>
            <a:ext cx="590527" cy="56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0257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152400" y="1447799"/>
          <a:ext cx="8839200" cy="4138742"/>
        </p:xfrm>
        <a:graphic>
          <a:graphicData uri="http://schemas.openxmlformats.org/drawingml/2006/table">
            <a:tbl>
              <a:tblPr firstRow="1" bandRow="1">
                <a:tableStyleId>{5940675A-B579-460E-94D1-54222C63F5DA}</a:tableStyleId>
              </a:tblPr>
              <a:tblGrid>
                <a:gridCol w="3094284"/>
                <a:gridCol w="1096716"/>
                <a:gridCol w="1447800"/>
                <a:gridCol w="990600"/>
                <a:gridCol w="2209800"/>
              </a:tblGrid>
              <a:tr h="784992">
                <a:tc>
                  <a:txBody>
                    <a:bodyPr/>
                    <a:lstStyle/>
                    <a:p>
                      <a:pPr algn="ctr"/>
                      <a:r>
                        <a:rPr lang="en-PH" sz="1400" b="1" dirty="0" smtClean="0">
                          <a:latin typeface="Arial" pitchFamily="34" charset="0"/>
                          <a:cs typeface="Arial" pitchFamily="34" charset="0"/>
                        </a:rPr>
                        <a:t>MFO / PERFORMANCE</a:t>
                      </a:r>
                      <a:r>
                        <a:rPr lang="en-PH" sz="1400" b="1" baseline="0" dirty="0" smtClean="0">
                          <a:latin typeface="Arial" pitchFamily="34" charset="0"/>
                          <a:cs typeface="Arial" pitchFamily="34" charset="0"/>
                        </a:rPr>
                        <a:t> INDICATOR</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Annual Target</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err="1" smtClean="0">
                          <a:solidFill>
                            <a:schemeClr val="tx1"/>
                          </a:solidFill>
                          <a:latin typeface="Arial" pitchFamily="34" charset="0"/>
                          <a:ea typeface="Tahoma" pitchFamily="34" charset="0"/>
                          <a:cs typeface="Arial" pitchFamily="34" charset="0"/>
                        </a:rPr>
                        <a:t>Accomp</a:t>
                      </a:r>
                      <a:r>
                        <a:rPr lang="en-PH" sz="1400" b="1" dirty="0" smtClean="0">
                          <a:solidFill>
                            <a:schemeClr val="tx1"/>
                          </a:solidFill>
                          <a:latin typeface="Arial" pitchFamily="34" charset="0"/>
                          <a:ea typeface="Tahoma" pitchFamily="34" charset="0"/>
                          <a:cs typeface="Arial" pitchFamily="34" charset="0"/>
                        </a:rPr>
                        <a:t> as of Nov. 30, 2017</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 </a:t>
                      </a:r>
                      <a:r>
                        <a:rPr lang="en-PH" sz="1400" b="1" dirty="0" err="1" smtClean="0">
                          <a:solidFill>
                            <a:schemeClr val="tx1"/>
                          </a:solidFill>
                          <a:latin typeface="Arial" pitchFamily="34" charset="0"/>
                          <a:ea typeface="Tahoma" pitchFamily="34" charset="0"/>
                          <a:cs typeface="Arial" pitchFamily="34" charset="0"/>
                        </a:rPr>
                        <a:t>Accomp</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Remarks/ </a:t>
                      </a:r>
                    </a:p>
                    <a:p>
                      <a:pPr algn="ctr"/>
                      <a:r>
                        <a:rPr lang="en-PH" sz="1400" b="1" dirty="0" smtClean="0">
                          <a:solidFill>
                            <a:schemeClr val="tx1"/>
                          </a:solidFill>
                          <a:latin typeface="Arial" pitchFamily="34" charset="0"/>
                          <a:ea typeface="Tahoma" pitchFamily="34" charset="0"/>
                          <a:cs typeface="Arial" pitchFamily="34" charset="0"/>
                        </a:rPr>
                        <a:t>Target</a:t>
                      </a:r>
                      <a:r>
                        <a:rPr lang="en-PH" sz="1400" b="1" baseline="0" dirty="0" smtClean="0">
                          <a:solidFill>
                            <a:schemeClr val="tx1"/>
                          </a:solidFill>
                          <a:latin typeface="Arial" pitchFamily="34" charset="0"/>
                          <a:ea typeface="Tahoma" pitchFamily="34" charset="0"/>
                          <a:cs typeface="Arial" pitchFamily="34" charset="0"/>
                        </a:rPr>
                        <a:t> Date of Delivery/</a:t>
                      </a:r>
                    </a:p>
                    <a:p>
                      <a:pPr algn="ctr"/>
                      <a:r>
                        <a:rPr lang="en-PH" sz="1400" b="1" baseline="0" dirty="0" smtClean="0">
                          <a:solidFill>
                            <a:schemeClr val="tx1"/>
                          </a:solidFill>
                          <a:latin typeface="Arial" pitchFamily="34" charset="0"/>
                          <a:ea typeface="Tahoma" pitchFamily="34" charset="0"/>
                          <a:cs typeface="Arial" pitchFamily="34" charset="0"/>
                        </a:rPr>
                        <a:t>Completion</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r>
              <a:tr h="305275">
                <a:tc>
                  <a:txBody>
                    <a:bodyPr/>
                    <a:lstStyle/>
                    <a:p>
                      <a:pPr algn="l" fontAlgn="ctr"/>
                      <a:r>
                        <a:rPr lang="en-PH" sz="1200" b="1" i="1" u="none" strike="noStrike" dirty="0">
                          <a:solidFill>
                            <a:srgbClr val="000000"/>
                          </a:solidFill>
                          <a:latin typeface="Arial" pitchFamily="34" charset="0"/>
                          <a:cs typeface="Arial" pitchFamily="34" charset="0"/>
                        </a:rPr>
                        <a:t> 2.2 Market Development Services </a:t>
                      </a:r>
                    </a:p>
                  </a:txBody>
                  <a:tcPr marL="190500" marR="6350" marT="6350" marB="0" anchor="ctr">
                    <a:solidFill>
                      <a:schemeClr val="accent2">
                        <a:lumMod val="20000"/>
                        <a:lumOff val="80000"/>
                      </a:schemeClr>
                    </a:solidFill>
                  </a:tcP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solidFill>
                      <a:schemeClr val="accent2">
                        <a:lumMod val="20000"/>
                        <a:lumOff val="80000"/>
                      </a:schemeClr>
                    </a:solidFill>
                  </a:tcP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solidFill>
                      <a:schemeClr val="accent2">
                        <a:lumMod val="20000"/>
                        <a:lumOff val="80000"/>
                      </a:schemeClr>
                    </a:solidFill>
                  </a:tcP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solidFill>
                      <a:schemeClr val="accent2">
                        <a:lumMod val="20000"/>
                        <a:lumOff val="80000"/>
                      </a:schemeClr>
                    </a:solidFill>
                  </a:tcP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solidFill>
                      <a:schemeClr val="accent2">
                        <a:lumMod val="20000"/>
                        <a:lumOff val="80000"/>
                      </a:schemeClr>
                    </a:solidFill>
                  </a:tcPr>
                </a:tc>
              </a:tr>
              <a:tr h="357534">
                <a:tc>
                  <a:txBody>
                    <a:bodyPr/>
                    <a:lstStyle/>
                    <a:p>
                      <a:pPr algn="l" fontAlgn="t"/>
                      <a:r>
                        <a:rPr lang="en-PH" sz="1400" b="1" i="0" u="none" strike="noStrike" dirty="0">
                          <a:solidFill>
                            <a:srgbClr val="000000"/>
                          </a:solidFill>
                          <a:latin typeface="Arial" pitchFamily="34" charset="0"/>
                          <a:cs typeface="Arial" pitchFamily="34" charset="0"/>
                        </a:rPr>
                        <a:t> Market related events </a:t>
                      </a:r>
                    </a:p>
                  </a:txBody>
                  <a:tcPr marL="381000" marR="6350" marT="6350" marB="0" anchor="ctr"/>
                </a:tc>
                <a:tc>
                  <a:txBody>
                    <a:bodyPr/>
                    <a:lstStyle/>
                    <a:p>
                      <a:pPr algn="ctr"/>
                      <a:endParaRPr lang="en-PH" sz="18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20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20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305275">
                <a:tc>
                  <a:txBody>
                    <a:bodyPr/>
                    <a:lstStyle/>
                    <a:p>
                      <a:pPr algn="l" fontAlgn="t"/>
                      <a:r>
                        <a:rPr lang="en-PH" sz="1400" b="0" i="0" u="none" strike="noStrike" dirty="0">
                          <a:solidFill>
                            <a:srgbClr val="000000"/>
                          </a:solidFill>
                          <a:latin typeface="Arial" pitchFamily="34" charset="0"/>
                          <a:cs typeface="Arial" pitchFamily="34" charset="0"/>
                        </a:rPr>
                        <a:t>       Funded </a:t>
                      </a:r>
                    </a:p>
                  </a:txBody>
                  <a:tcPr marL="190500" marR="6350" marT="6350" marB="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2</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2</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100</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050" b="1" dirty="0">
                        <a:solidFill>
                          <a:schemeClr val="tx1"/>
                        </a:solidFill>
                        <a:latin typeface="Arial" pitchFamily="34" charset="0"/>
                        <a:ea typeface="Tahoma" pitchFamily="34" charset="0"/>
                        <a:cs typeface="Arial" pitchFamily="34" charset="0"/>
                      </a:endParaRPr>
                    </a:p>
                  </a:txBody>
                  <a:tcPr marL="99060" marR="99060" anchor="ctr"/>
                </a:tc>
              </a:tr>
              <a:tr h="380525">
                <a:tc>
                  <a:txBody>
                    <a:bodyPr/>
                    <a:lstStyle/>
                    <a:p>
                      <a:pPr algn="l" fontAlgn="t"/>
                      <a:r>
                        <a:rPr lang="en-PH" sz="1400" b="0" i="0" u="none" strike="noStrike" dirty="0">
                          <a:solidFill>
                            <a:srgbClr val="000000"/>
                          </a:solidFill>
                          <a:latin typeface="Arial" pitchFamily="34" charset="0"/>
                          <a:cs typeface="Arial" pitchFamily="34" charset="0"/>
                        </a:rPr>
                        <a:t>       Participated/attended </a:t>
                      </a:r>
                    </a:p>
                  </a:txBody>
                  <a:tcPr marL="190500" marR="6350" marT="6350" marB="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3</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4</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133</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050" b="1" dirty="0">
                        <a:solidFill>
                          <a:schemeClr val="tx1"/>
                        </a:solidFill>
                        <a:latin typeface="Arial" pitchFamily="34" charset="0"/>
                        <a:ea typeface="Tahoma" pitchFamily="34" charset="0"/>
                        <a:cs typeface="Arial" pitchFamily="34" charset="0"/>
                      </a:endParaRPr>
                    </a:p>
                  </a:txBody>
                  <a:tcPr marL="99060" marR="99060" anchor="ctr"/>
                </a:tc>
              </a:tr>
              <a:tr h="279909">
                <a:tc>
                  <a:txBody>
                    <a:bodyPr/>
                    <a:lstStyle/>
                    <a:p>
                      <a:pPr algn="l" fontAlgn="ctr"/>
                      <a:r>
                        <a:rPr lang="en-PH" sz="1200" b="1" i="1" u="none" strike="noStrike" dirty="0">
                          <a:solidFill>
                            <a:srgbClr val="000000"/>
                          </a:solidFill>
                          <a:latin typeface="Arial" pitchFamily="34" charset="0"/>
                          <a:cs typeface="Arial" pitchFamily="34" charset="0"/>
                        </a:rPr>
                        <a:t> 2.3 Extension Support, Education and Training Services </a:t>
                      </a:r>
                    </a:p>
                  </a:txBody>
                  <a:tcPr marL="190500" marR="6350" marT="6350" marB="0" anchor="ctr">
                    <a:solidFill>
                      <a:schemeClr val="accent2">
                        <a:lumMod val="20000"/>
                        <a:lumOff val="80000"/>
                      </a:schemeClr>
                    </a:solidFill>
                  </a:tcPr>
                </a:tc>
                <a:tc>
                  <a:txBody>
                    <a:bodyPr/>
                    <a:lstStyle/>
                    <a:p>
                      <a:pPr algn="ctr"/>
                      <a:endParaRPr lang="en-PH" sz="1600" b="1" dirty="0">
                        <a:solidFill>
                          <a:schemeClr val="tx1"/>
                        </a:solidFill>
                        <a:latin typeface="Arial" pitchFamily="34" charset="0"/>
                        <a:ea typeface="Tahoma" pitchFamily="34" charset="0"/>
                        <a:cs typeface="Arial" pitchFamily="34" charset="0"/>
                      </a:endParaRPr>
                    </a:p>
                  </a:txBody>
                  <a:tcPr marL="99060" marR="99060" anchor="ctr">
                    <a:solidFill>
                      <a:schemeClr val="accent2">
                        <a:lumMod val="20000"/>
                        <a:lumOff val="80000"/>
                      </a:schemeClr>
                    </a:solidFill>
                  </a:tcPr>
                </a:tc>
                <a:tc>
                  <a:txBody>
                    <a:bodyPr/>
                    <a:lstStyle/>
                    <a:p>
                      <a:pPr algn="ctr"/>
                      <a:endParaRPr lang="en-PH" sz="1600" b="1" dirty="0">
                        <a:solidFill>
                          <a:schemeClr val="tx1"/>
                        </a:solidFill>
                        <a:latin typeface="Arial" pitchFamily="34" charset="0"/>
                        <a:ea typeface="Tahoma" pitchFamily="34" charset="0"/>
                        <a:cs typeface="Arial" pitchFamily="34" charset="0"/>
                      </a:endParaRPr>
                    </a:p>
                  </a:txBody>
                  <a:tcPr marL="99060" marR="99060" anchor="ctr">
                    <a:solidFill>
                      <a:schemeClr val="accent2">
                        <a:lumMod val="20000"/>
                        <a:lumOff val="80000"/>
                      </a:schemeClr>
                    </a:solidFill>
                  </a:tcPr>
                </a:tc>
                <a:tc>
                  <a:txBody>
                    <a:bodyPr/>
                    <a:lstStyle/>
                    <a:p>
                      <a:pPr algn="ctr"/>
                      <a:endParaRPr lang="en-PH" sz="1600" b="1" dirty="0">
                        <a:solidFill>
                          <a:schemeClr val="tx1"/>
                        </a:solidFill>
                        <a:latin typeface="Arial" pitchFamily="34" charset="0"/>
                        <a:ea typeface="Tahoma" pitchFamily="34" charset="0"/>
                        <a:cs typeface="Arial" pitchFamily="34" charset="0"/>
                      </a:endParaRPr>
                    </a:p>
                  </a:txBody>
                  <a:tcPr marL="99060" marR="99060" anchor="ctr">
                    <a:solidFill>
                      <a:schemeClr val="accent2">
                        <a:lumMod val="20000"/>
                        <a:lumOff val="80000"/>
                      </a:schemeClr>
                    </a:solidFill>
                  </a:tcPr>
                </a:tc>
                <a:tc>
                  <a:txBody>
                    <a:bodyPr/>
                    <a:lstStyle/>
                    <a:p>
                      <a:endParaRPr lang="en-PH" sz="1050" b="1" dirty="0">
                        <a:solidFill>
                          <a:schemeClr val="tx1"/>
                        </a:solidFill>
                        <a:latin typeface="Arial" pitchFamily="34" charset="0"/>
                        <a:ea typeface="Tahoma" pitchFamily="34" charset="0"/>
                        <a:cs typeface="Arial" pitchFamily="34" charset="0"/>
                      </a:endParaRPr>
                    </a:p>
                  </a:txBody>
                  <a:tcPr marL="99060" marR="99060" anchor="ctr">
                    <a:solidFill>
                      <a:schemeClr val="accent2">
                        <a:lumMod val="20000"/>
                        <a:lumOff val="80000"/>
                      </a:schemeClr>
                    </a:solidFill>
                  </a:tcPr>
                </a:tc>
              </a:tr>
              <a:tr h="305275">
                <a:tc>
                  <a:txBody>
                    <a:bodyPr/>
                    <a:lstStyle/>
                    <a:p>
                      <a:pPr algn="l" fontAlgn="t"/>
                      <a:r>
                        <a:rPr lang="en-PH" sz="1200" b="1" i="1" u="none" strike="noStrike" dirty="0">
                          <a:solidFill>
                            <a:srgbClr val="000099"/>
                          </a:solidFill>
                          <a:latin typeface="Arial" pitchFamily="34" charset="0"/>
                          <a:cs typeface="Arial" pitchFamily="34" charset="0"/>
                        </a:rPr>
                        <a:t> Participants trained </a:t>
                      </a:r>
                    </a:p>
                  </a:txBody>
                  <a:tcPr marL="285750" marR="6350" marT="6350" marB="0" anchor="ctr"/>
                </a:tc>
                <a:tc>
                  <a:txBody>
                    <a:bodyPr/>
                    <a:lstStyle/>
                    <a:p>
                      <a:pPr algn="ctr"/>
                      <a:endParaRPr lang="en-PH" sz="1400" b="1" dirty="0">
                        <a:solidFill>
                          <a:srgbClr val="000099"/>
                        </a:solidFill>
                        <a:latin typeface="Arial" pitchFamily="34" charset="0"/>
                        <a:ea typeface="Tahoma" pitchFamily="34" charset="0"/>
                        <a:cs typeface="Arial" pitchFamily="34" charset="0"/>
                      </a:endParaRPr>
                    </a:p>
                  </a:txBody>
                  <a:tcPr marL="99060" marR="99060" anchor="ctr"/>
                </a:tc>
                <a:tc>
                  <a:txBody>
                    <a:bodyPr/>
                    <a:lstStyle/>
                    <a:p>
                      <a:pPr algn="ctr"/>
                      <a:endParaRPr lang="en-PH" sz="1400" b="1" dirty="0">
                        <a:solidFill>
                          <a:srgbClr val="000099"/>
                        </a:solidFill>
                        <a:latin typeface="Arial" pitchFamily="34" charset="0"/>
                        <a:ea typeface="Tahoma" pitchFamily="34" charset="0"/>
                        <a:cs typeface="Arial" pitchFamily="34" charset="0"/>
                      </a:endParaRPr>
                    </a:p>
                  </a:txBody>
                  <a:tcPr marL="99060" marR="99060" anchor="ctr"/>
                </a:tc>
                <a:tc>
                  <a:txBody>
                    <a:bodyPr/>
                    <a:lstStyle/>
                    <a:p>
                      <a:pPr algn="ctr"/>
                      <a:endParaRPr lang="en-PH" sz="1400" b="1" dirty="0">
                        <a:solidFill>
                          <a:srgbClr val="000099"/>
                        </a:solidFill>
                        <a:latin typeface="Arial" pitchFamily="34" charset="0"/>
                        <a:ea typeface="Tahoma" pitchFamily="34" charset="0"/>
                        <a:cs typeface="Arial" pitchFamily="34" charset="0"/>
                      </a:endParaRPr>
                    </a:p>
                  </a:txBody>
                  <a:tcPr marL="99060" marR="99060" anchor="ctr"/>
                </a:tc>
                <a:tc>
                  <a:txBody>
                    <a:bodyPr/>
                    <a:lstStyle/>
                    <a:p>
                      <a:endParaRPr lang="en-PH" sz="1000" b="1" dirty="0">
                        <a:solidFill>
                          <a:srgbClr val="000099"/>
                        </a:solidFill>
                        <a:latin typeface="Arial" pitchFamily="34" charset="0"/>
                        <a:ea typeface="Tahoma" pitchFamily="34" charset="0"/>
                        <a:cs typeface="Arial" pitchFamily="34" charset="0"/>
                      </a:endParaRPr>
                    </a:p>
                  </a:txBody>
                  <a:tcPr marL="99060" marR="99060" anchor="ctr"/>
                </a:tc>
              </a:tr>
              <a:tr h="313215">
                <a:tc>
                  <a:txBody>
                    <a:bodyPr/>
                    <a:lstStyle/>
                    <a:p>
                      <a:pPr algn="l" fontAlgn="t"/>
                      <a:r>
                        <a:rPr lang="en-PH" sz="1200" b="1" i="1" u="none" strike="noStrike" dirty="0">
                          <a:solidFill>
                            <a:srgbClr val="000099"/>
                          </a:solidFill>
                          <a:latin typeface="Arial" pitchFamily="34" charset="0"/>
                          <a:cs typeface="Arial" pitchFamily="34" charset="0"/>
                        </a:rPr>
                        <a:t>  Farmers </a:t>
                      </a:r>
                    </a:p>
                  </a:txBody>
                  <a:tcPr marL="476250" marR="6350" marT="6350" marB="0" anchor="ctr"/>
                </a:tc>
                <a:tc>
                  <a:txBody>
                    <a:bodyPr/>
                    <a:lstStyle/>
                    <a:p>
                      <a:pPr algn="ctr"/>
                      <a:r>
                        <a:rPr lang="en-PH" sz="1400" b="1" i="1" dirty="0" smtClean="0">
                          <a:solidFill>
                            <a:srgbClr val="000099"/>
                          </a:solidFill>
                          <a:latin typeface="Arial" pitchFamily="34" charset="0"/>
                          <a:ea typeface="Tahoma" pitchFamily="34" charset="0"/>
                          <a:cs typeface="Arial" pitchFamily="34" charset="0"/>
                        </a:rPr>
                        <a:t>680</a:t>
                      </a:r>
                      <a:endParaRPr lang="en-PH" sz="1400" b="1" i="1" dirty="0">
                        <a:solidFill>
                          <a:srgbClr val="000099"/>
                        </a:solidFill>
                        <a:latin typeface="Arial" pitchFamily="34" charset="0"/>
                        <a:ea typeface="Tahoma" pitchFamily="34" charset="0"/>
                        <a:cs typeface="Arial" pitchFamily="34" charset="0"/>
                      </a:endParaRPr>
                    </a:p>
                  </a:txBody>
                  <a:tcPr marL="99060" marR="99060" anchor="ctr"/>
                </a:tc>
                <a:tc>
                  <a:txBody>
                    <a:bodyPr/>
                    <a:lstStyle/>
                    <a:p>
                      <a:pPr algn="ctr"/>
                      <a:r>
                        <a:rPr lang="en-PH" sz="1400" b="1" i="1" dirty="0" smtClean="0">
                          <a:solidFill>
                            <a:srgbClr val="000099"/>
                          </a:solidFill>
                          <a:latin typeface="Arial" pitchFamily="34" charset="0"/>
                          <a:ea typeface="Tahoma" pitchFamily="34" charset="0"/>
                          <a:cs typeface="Arial" pitchFamily="34" charset="0"/>
                        </a:rPr>
                        <a:t>740</a:t>
                      </a:r>
                      <a:endParaRPr lang="en-PH" sz="1400" b="1" i="1" dirty="0">
                        <a:solidFill>
                          <a:srgbClr val="000099"/>
                        </a:solidFill>
                        <a:latin typeface="Arial" pitchFamily="34" charset="0"/>
                        <a:ea typeface="Tahoma" pitchFamily="34" charset="0"/>
                        <a:cs typeface="Arial" pitchFamily="34" charset="0"/>
                      </a:endParaRPr>
                    </a:p>
                  </a:txBody>
                  <a:tcPr marL="99060" marR="99060" anchor="ctr"/>
                </a:tc>
                <a:tc>
                  <a:txBody>
                    <a:bodyPr/>
                    <a:lstStyle/>
                    <a:p>
                      <a:pPr algn="ctr"/>
                      <a:r>
                        <a:rPr lang="en-PH" sz="1400" b="1" i="1" dirty="0" smtClean="0">
                          <a:solidFill>
                            <a:srgbClr val="000099"/>
                          </a:solidFill>
                          <a:latin typeface="Arial" pitchFamily="34" charset="0"/>
                          <a:ea typeface="Tahoma" pitchFamily="34" charset="0"/>
                          <a:cs typeface="Arial" pitchFamily="34" charset="0"/>
                        </a:rPr>
                        <a:t>108</a:t>
                      </a:r>
                      <a:endParaRPr lang="en-PH" sz="1400" b="1" i="1" dirty="0">
                        <a:solidFill>
                          <a:srgbClr val="000099"/>
                        </a:solidFill>
                        <a:latin typeface="Arial" pitchFamily="34" charset="0"/>
                        <a:ea typeface="Tahoma" pitchFamily="34" charset="0"/>
                        <a:cs typeface="Arial" pitchFamily="34" charset="0"/>
                      </a:endParaRPr>
                    </a:p>
                  </a:txBody>
                  <a:tcPr marL="99060" marR="99060" anchor="ctr"/>
                </a:tc>
                <a:tc>
                  <a:txBody>
                    <a:bodyPr/>
                    <a:lstStyle/>
                    <a:p>
                      <a:endParaRPr lang="en-PH" sz="1000" b="1" i="1" dirty="0">
                        <a:solidFill>
                          <a:srgbClr val="000099"/>
                        </a:solidFill>
                        <a:latin typeface="Arial" pitchFamily="34" charset="0"/>
                        <a:ea typeface="Tahoma" pitchFamily="34" charset="0"/>
                        <a:cs typeface="Arial" pitchFamily="34" charset="0"/>
                      </a:endParaRPr>
                    </a:p>
                  </a:txBody>
                  <a:tcPr marL="99060" marR="99060" anchor="ctr"/>
                </a:tc>
              </a:tr>
              <a:tr h="305275">
                <a:tc>
                  <a:txBody>
                    <a:bodyPr/>
                    <a:lstStyle/>
                    <a:p>
                      <a:pPr algn="l" fontAlgn="t"/>
                      <a:r>
                        <a:rPr lang="en-PH" sz="1200" b="1" i="1" u="none" strike="noStrike">
                          <a:solidFill>
                            <a:srgbClr val="000099"/>
                          </a:solidFill>
                          <a:latin typeface="Arial" pitchFamily="34" charset="0"/>
                          <a:cs typeface="Arial" pitchFamily="34" charset="0"/>
                        </a:rPr>
                        <a:t>           Female </a:t>
                      </a:r>
                    </a:p>
                  </a:txBody>
                  <a:tcPr marL="190500" marR="6350" marT="6350" marB="0" anchor="ctr"/>
                </a:tc>
                <a:tc>
                  <a:txBody>
                    <a:bodyPr/>
                    <a:lstStyle/>
                    <a:p>
                      <a:pPr algn="ctr"/>
                      <a:r>
                        <a:rPr lang="en-PH" sz="1400" b="1" i="1" dirty="0" smtClean="0">
                          <a:solidFill>
                            <a:srgbClr val="000099"/>
                          </a:solidFill>
                          <a:latin typeface="Arial" pitchFamily="34" charset="0"/>
                          <a:ea typeface="Tahoma" pitchFamily="34" charset="0"/>
                          <a:cs typeface="Arial" pitchFamily="34" charset="0"/>
                        </a:rPr>
                        <a:t>170</a:t>
                      </a:r>
                      <a:endParaRPr lang="en-PH" sz="1400" b="1" i="1" dirty="0">
                        <a:solidFill>
                          <a:srgbClr val="000099"/>
                        </a:solidFill>
                        <a:latin typeface="Arial" pitchFamily="34" charset="0"/>
                        <a:ea typeface="Tahoma" pitchFamily="34" charset="0"/>
                        <a:cs typeface="Arial" pitchFamily="34" charset="0"/>
                      </a:endParaRPr>
                    </a:p>
                  </a:txBody>
                  <a:tcPr marL="99060" marR="99060" anchor="ctr"/>
                </a:tc>
                <a:tc>
                  <a:txBody>
                    <a:bodyPr/>
                    <a:lstStyle/>
                    <a:p>
                      <a:pPr algn="ctr"/>
                      <a:r>
                        <a:rPr lang="en-PH" sz="1400" b="1" i="1" dirty="0" smtClean="0">
                          <a:solidFill>
                            <a:srgbClr val="000099"/>
                          </a:solidFill>
                          <a:latin typeface="Arial" pitchFamily="34" charset="0"/>
                          <a:ea typeface="Tahoma" pitchFamily="34" charset="0"/>
                          <a:cs typeface="Arial" pitchFamily="34" charset="0"/>
                        </a:rPr>
                        <a:t>230</a:t>
                      </a:r>
                      <a:endParaRPr lang="en-PH" sz="1400" b="1" i="1" dirty="0">
                        <a:solidFill>
                          <a:srgbClr val="000099"/>
                        </a:solidFill>
                        <a:latin typeface="Arial" pitchFamily="34" charset="0"/>
                        <a:ea typeface="Tahoma" pitchFamily="34" charset="0"/>
                        <a:cs typeface="Arial" pitchFamily="34" charset="0"/>
                      </a:endParaRPr>
                    </a:p>
                  </a:txBody>
                  <a:tcPr marL="99060" marR="99060" anchor="ctr"/>
                </a:tc>
                <a:tc>
                  <a:txBody>
                    <a:bodyPr/>
                    <a:lstStyle/>
                    <a:p>
                      <a:pPr algn="ctr"/>
                      <a:r>
                        <a:rPr lang="en-PH" sz="1400" b="1" i="1" dirty="0" smtClean="0">
                          <a:solidFill>
                            <a:srgbClr val="000099"/>
                          </a:solidFill>
                          <a:latin typeface="Arial" pitchFamily="34" charset="0"/>
                          <a:ea typeface="Tahoma" pitchFamily="34" charset="0"/>
                          <a:cs typeface="Arial" pitchFamily="34" charset="0"/>
                        </a:rPr>
                        <a:t>135</a:t>
                      </a:r>
                      <a:endParaRPr lang="en-PH" sz="1400" b="1" i="1" dirty="0">
                        <a:solidFill>
                          <a:srgbClr val="000099"/>
                        </a:solidFill>
                        <a:latin typeface="Arial" pitchFamily="34" charset="0"/>
                        <a:ea typeface="Tahoma" pitchFamily="34" charset="0"/>
                        <a:cs typeface="Arial" pitchFamily="34" charset="0"/>
                      </a:endParaRPr>
                    </a:p>
                  </a:txBody>
                  <a:tcPr marL="99060" marR="99060" anchor="ctr"/>
                </a:tc>
                <a:tc>
                  <a:txBody>
                    <a:bodyPr/>
                    <a:lstStyle/>
                    <a:p>
                      <a:endParaRPr lang="en-PH" sz="1000" b="1" i="1" dirty="0">
                        <a:solidFill>
                          <a:srgbClr val="000099"/>
                        </a:solidFill>
                        <a:latin typeface="Arial" pitchFamily="34" charset="0"/>
                        <a:ea typeface="Tahoma" pitchFamily="34" charset="0"/>
                        <a:cs typeface="Arial" pitchFamily="34" charset="0"/>
                      </a:endParaRPr>
                    </a:p>
                  </a:txBody>
                  <a:tcPr marL="99060" marR="99060" anchor="ctr"/>
                </a:tc>
              </a:tr>
              <a:tr h="305275">
                <a:tc>
                  <a:txBody>
                    <a:bodyPr/>
                    <a:lstStyle/>
                    <a:p>
                      <a:pPr algn="l" fontAlgn="t"/>
                      <a:r>
                        <a:rPr lang="en-PH" sz="1200" b="1" i="1" u="none" strike="noStrike" dirty="0">
                          <a:solidFill>
                            <a:srgbClr val="000099"/>
                          </a:solidFill>
                          <a:latin typeface="Arial" pitchFamily="34" charset="0"/>
                          <a:cs typeface="Arial" pitchFamily="34" charset="0"/>
                        </a:rPr>
                        <a:t>           Male </a:t>
                      </a:r>
                    </a:p>
                  </a:txBody>
                  <a:tcPr marL="190500" marR="6350" marT="6350" marB="0" anchor="ctr"/>
                </a:tc>
                <a:tc>
                  <a:txBody>
                    <a:bodyPr/>
                    <a:lstStyle/>
                    <a:p>
                      <a:pPr algn="ctr"/>
                      <a:r>
                        <a:rPr lang="en-PH" sz="1400" b="1" i="1" dirty="0" smtClean="0">
                          <a:solidFill>
                            <a:srgbClr val="000099"/>
                          </a:solidFill>
                          <a:latin typeface="Arial" pitchFamily="34" charset="0"/>
                          <a:ea typeface="Tahoma" pitchFamily="34" charset="0"/>
                          <a:cs typeface="Arial" pitchFamily="34" charset="0"/>
                        </a:rPr>
                        <a:t>510</a:t>
                      </a:r>
                      <a:endParaRPr lang="en-PH" sz="1400" b="1" i="1" dirty="0">
                        <a:solidFill>
                          <a:srgbClr val="000099"/>
                        </a:solidFill>
                        <a:latin typeface="Arial" pitchFamily="34" charset="0"/>
                        <a:ea typeface="Tahoma" pitchFamily="34" charset="0"/>
                        <a:cs typeface="Arial" pitchFamily="34" charset="0"/>
                      </a:endParaRPr>
                    </a:p>
                  </a:txBody>
                  <a:tcPr marL="99060" marR="99060" anchor="ctr"/>
                </a:tc>
                <a:tc>
                  <a:txBody>
                    <a:bodyPr/>
                    <a:lstStyle/>
                    <a:p>
                      <a:pPr algn="ctr"/>
                      <a:r>
                        <a:rPr lang="en-PH" sz="1400" b="1" i="1" dirty="0" smtClean="0">
                          <a:solidFill>
                            <a:srgbClr val="000099"/>
                          </a:solidFill>
                          <a:latin typeface="Arial" pitchFamily="34" charset="0"/>
                          <a:ea typeface="Tahoma" pitchFamily="34" charset="0"/>
                          <a:cs typeface="Arial" pitchFamily="34" charset="0"/>
                        </a:rPr>
                        <a:t>510</a:t>
                      </a:r>
                      <a:endParaRPr lang="en-PH" sz="1400" b="1" i="1" dirty="0">
                        <a:solidFill>
                          <a:srgbClr val="000099"/>
                        </a:solidFill>
                        <a:latin typeface="Arial" pitchFamily="34" charset="0"/>
                        <a:ea typeface="Tahoma" pitchFamily="34" charset="0"/>
                        <a:cs typeface="Arial" pitchFamily="34" charset="0"/>
                      </a:endParaRPr>
                    </a:p>
                  </a:txBody>
                  <a:tcPr marL="99060" marR="99060" anchor="ctr"/>
                </a:tc>
                <a:tc>
                  <a:txBody>
                    <a:bodyPr/>
                    <a:lstStyle/>
                    <a:p>
                      <a:pPr algn="ctr"/>
                      <a:r>
                        <a:rPr lang="en-PH" sz="1400" b="1" i="1" dirty="0" smtClean="0">
                          <a:solidFill>
                            <a:srgbClr val="000099"/>
                          </a:solidFill>
                          <a:latin typeface="Arial" pitchFamily="34" charset="0"/>
                          <a:ea typeface="Tahoma" pitchFamily="34" charset="0"/>
                          <a:cs typeface="Arial" pitchFamily="34" charset="0"/>
                        </a:rPr>
                        <a:t>100</a:t>
                      </a:r>
                      <a:endParaRPr lang="en-PH" sz="1400" b="1" i="1" dirty="0">
                        <a:solidFill>
                          <a:srgbClr val="000099"/>
                        </a:solidFill>
                        <a:latin typeface="Arial" pitchFamily="34" charset="0"/>
                        <a:ea typeface="Tahoma" pitchFamily="34" charset="0"/>
                        <a:cs typeface="Arial" pitchFamily="34" charset="0"/>
                      </a:endParaRPr>
                    </a:p>
                  </a:txBody>
                  <a:tcPr marL="99060" marR="99060" anchor="ctr"/>
                </a:tc>
                <a:tc>
                  <a:txBody>
                    <a:bodyPr/>
                    <a:lstStyle/>
                    <a:p>
                      <a:endParaRPr lang="en-PH" sz="1000" b="1" i="1" dirty="0">
                        <a:solidFill>
                          <a:srgbClr val="000099"/>
                        </a:solidFill>
                        <a:latin typeface="Arial" pitchFamily="34" charset="0"/>
                        <a:ea typeface="Tahoma" pitchFamily="34" charset="0"/>
                        <a:cs typeface="Arial" pitchFamily="34" charset="0"/>
                      </a:endParaRPr>
                    </a:p>
                  </a:txBody>
                  <a:tcPr marL="99060" marR="99060" anchor="ctr"/>
                </a:tc>
              </a:tr>
              <a:tr h="303850">
                <a:tc>
                  <a:txBody>
                    <a:bodyPr/>
                    <a:lstStyle/>
                    <a:p>
                      <a:pPr algn="l" fontAlgn="t"/>
                      <a:r>
                        <a:rPr lang="en-PH" sz="1400" b="0" i="0" u="none" strike="noStrike" dirty="0">
                          <a:solidFill>
                            <a:srgbClr val="000000"/>
                          </a:solidFill>
                          <a:latin typeface="Arial" pitchFamily="34" charset="0"/>
                          <a:cs typeface="Arial" pitchFamily="34" charset="0"/>
                        </a:rPr>
                        <a:t> Package of Technology (POT) </a:t>
                      </a:r>
                    </a:p>
                  </a:txBody>
                  <a:tcPr marL="666750" marR="6350" marT="6350" marB="0"/>
                </a:tc>
                <a:tc>
                  <a:txBody>
                    <a:bodyPr/>
                    <a:lstStyle/>
                    <a:p>
                      <a:pPr algn="ctr"/>
                      <a:r>
                        <a:rPr lang="en-PH" sz="1600" b="1" dirty="0" smtClean="0">
                          <a:solidFill>
                            <a:schemeClr val="tx1"/>
                          </a:solidFill>
                          <a:latin typeface="Arial" pitchFamily="34" charset="0"/>
                          <a:ea typeface="Tahoma" pitchFamily="34" charset="0"/>
                          <a:cs typeface="Arial" pitchFamily="34" charset="0"/>
                        </a:rPr>
                        <a:t>17</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21</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142</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050" b="1" dirty="0">
                        <a:solidFill>
                          <a:schemeClr val="tx1"/>
                        </a:solidFill>
                        <a:latin typeface="Arial" pitchFamily="34" charset="0"/>
                        <a:ea typeface="Tahoma" pitchFamily="34" charset="0"/>
                        <a:cs typeface="Arial" pitchFamily="34" charset="0"/>
                      </a:endParaRPr>
                    </a:p>
                  </a:txBody>
                  <a:tcPr marL="99060" marR="99060" anchor="ctr"/>
                </a:tc>
              </a:tr>
            </a:tbl>
          </a:graphicData>
        </a:graphic>
      </p:graphicFrame>
      <p:sp>
        <p:nvSpPr>
          <p:cNvPr id="14" name="TextBox 13"/>
          <p:cNvSpPr txBox="1"/>
          <p:nvPr/>
        </p:nvSpPr>
        <p:spPr>
          <a:xfrm>
            <a:off x="838200" y="882134"/>
            <a:ext cx="7772400" cy="369332"/>
          </a:xfrm>
          <a:prstGeom prst="rect">
            <a:avLst/>
          </a:prstGeom>
          <a:noFill/>
        </p:spPr>
        <p:txBody>
          <a:bodyPr wrap="square" rtlCol="0">
            <a:spAutoFit/>
          </a:bodyPr>
          <a:lstStyle/>
          <a:p>
            <a:r>
              <a:rPr lang="en-PH" b="1" dirty="0">
                <a:latin typeface="Arial" pitchFamily="34" charset="0"/>
                <a:cs typeface="Arial" pitchFamily="34" charset="0"/>
              </a:rPr>
              <a:t>FY 2017 Physical Accomplishment Report as of November 30, 2017</a:t>
            </a:r>
          </a:p>
        </p:txBody>
      </p:sp>
      <p:sp>
        <p:nvSpPr>
          <p:cNvPr id="4" name="TextBox 3"/>
          <p:cNvSpPr txBox="1"/>
          <p:nvPr/>
        </p:nvSpPr>
        <p:spPr>
          <a:xfrm>
            <a:off x="381000" y="5486400"/>
            <a:ext cx="4343400" cy="369332"/>
          </a:xfrm>
          <a:prstGeom prst="rect">
            <a:avLst/>
          </a:prstGeom>
          <a:noFill/>
        </p:spPr>
        <p:txBody>
          <a:bodyPr wrap="square" rtlCol="0">
            <a:spAutoFit/>
          </a:bodyPr>
          <a:lstStyle/>
          <a:p>
            <a:r>
              <a:rPr lang="en-PH" dirty="0"/>
              <a:t> </a:t>
            </a:r>
          </a:p>
        </p:txBody>
      </p:sp>
      <p:pic>
        <p:nvPicPr>
          <p:cNvPr id="6"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85737" y="857251"/>
            <a:ext cx="590527" cy="56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9895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8153401" y="5105401"/>
            <a:ext cx="742927" cy="71269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152400" y="1066801"/>
            <a:ext cx="8839200" cy="533400"/>
          </a:xfrm>
        </p:spPr>
        <p:style>
          <a:lnRef idx="1">
            <a:schemeClr val="accent2"/>
          </a:lnRef>
          <a:fillRef idx="2">
            <a:schemeClr val="accent2"/>
          </a:fillRef>
          <a:effectRef idx="1">
            <a:schemeClr val="accent2"/>
          </a:effectRef>
          <a:fontRef idx="minor">
            <a:schemeClr val="dk1"/>
          </a:fontRef>
        </p:style>
        <p:txBody>
          <a:bodyPr anchor="ctr">
            <a:normAutofit/>
          </a:bodyPr>
          <a:lstStyle/>
          <a:p>
            <a:pPr algn="ctr">
              <a:buNone/>
            </a:pPr>
            <a:r>
              <a:rPr lang="en-PH" sz="2400" b="1" dirty="0">
                <a:solidFill>
                  <a:schemeClr val="accent2">
                    <a:lumMod val="75000"/>
                  </a:schemeClr>
                </a:solidFill>
                <a:latin typeface="Cambria" pitchFamily="18" charset="0"/>
              </a:rPr>
              <a:t>COFFEE: </a:t>
            </a:r>
            <a:endParaRPr lang="en-PH" sz="2400" b="1" dirty="0">
              <a:solidFill>
                <a:schemeClr val="accent2">
                  <a:lumMod val="75000"/>
                </a:schemeClr>
              </a:solidFill>
              <a:latin typeface="Cambria" pitchFamily="18" charset="0"/>
            </a:endParaRPr>
          </a:p>
        </p:txBody>
      </p:sp>
      <p:sp>
        <p:nvSpPr>
          <p:cNvPr id="2" name="Rectangle 1"/>
          <p:cNvSpPr/>
          <p:nvPr/>
        </p:nvSpPr>
        <p:spPr>
          <a:xfrm>
            <a:off x="-381000" y="1981201"/>
            <a:ext cx="9067800" cy="2923877"/>
          </a:xfrm>
          <a:prstGeom prst="rect">
            <a:avLst/>
          </a:prstGeom>
        </p:spPr>
        <p:txBody>
          <a:bodyPr wrap="square">
            <a:spAutoFit/>
          </a:bodyPr>
          <a:lstStyle/>
          <a:p>
            <a:pPr marL="914400" lvl="1" indent="457200" algn="just">
              <a:lnSpc>
                <a:spcPct val="115000"/>
              </a:lnSpc>
            </a:pPr>
            <a:r>
              <a:rPr lang="en-PH" sz="1600" dirty="0">
                <a:latin typeface="Cambria" panose="02040503050406030204" pitchFamily="18" charset="0"/>
                <a:ea typeface="Calibri" panose="020F0502020204030204" pitchFamily="34" charset="0"/>
                <a:cs typeface="Times New Roman" panose="02020603050405020304" pitchFamily="18" charset="0"/>
              </a:rPr>
              <a:t>       CALABARZON  </a:t>
            </a:r>
            <a:r>
              <a:rPr lang="en-PH" sz="1600" dirty="0">
                <a:latin typeface="Cambria" panose="02040503050406030204" pitchFamily="18" charset="0"/>
                <a:ea typeface="Calibri" panose="020F0502020204030204" pitchFamily="34" charset="0"/>
                <a:cs typeface="Times New Roman" panose="02020603050405020304" pitchFamily="18" charset="0"/>
              </a:rPr>
              <a:t>Region is one of the leading coffee producers of the country. Cavite and </a:t>
            </a:r>
            <a:r>
              <a:rPr lang="en-PH" sz="1600" dirty="0" err="1">
                <a:latin typeface="Cambria" panose="02040503050406030204" pitchFamily="18" charset="0"/>
                <a:ea typeface="Calibri" panose="020F0502020204030204" pitchFamily="34" charset="0"/>
                <a:cs typeface="Times New Roman" panose="02020603050405020304" pitchFamily="18" charset="0"/>
              </a:rPr>
              <a:t>Batangas</a:t>
            </a:r>
            <a:r>
              <a:rPr lang="en-PH" sz="1600" dirty="0">
                <a:latin typeface="Cambria" panose="02040503050406030204" pitchFamily="18" charset="0"/>
                <a:ea typeface="Calibri" panose="020F0502020204030204" pitchFamily="34" charset="0"/>
                <a:cs typeface="Times New Roman" panose="02020603050405020304" pitchFamily="18" charset="0"/>
              </a:rPr>
              <a:t>  more </a:t>
            </a:r>
            <a:r>
              <a:rPr lang="en-PH" sz="1600" dirty="0">
                <a:latin typeface="Cambria" panose="02040503050406030204" pitchFamily="18" charset="0"/>
                <a:ea typeface="Calibri" panose="020F0502020204030204" pitchFamily="34" charset="0"/>
                <a:cs typeface="Times New Roman" panose="02020603050405020304" pitchFamily="18" charset="0"/>
              </a:rPr>
              <a:t>often,  </a:t>
            </a:r>
            <a:r>
              <a:rPr lang="en-PH" sz="1600" dirty="0">
                <a:latin typeface="Cambria" panose="02040503050406030204" pitchFamily="18" charset="0"/>
                <a:ea typeface="Calibri" panose="020F0502020204030204" pitchFamily="34" charset="0"/>
                <a:cs typeface="Times New Roman" panose="02020603050405020304" pitchFamily="18" charset="0"/>
              </a:rPr>
              <a:t>remain in the top five (5) </a:t>
            </a:r>
            <a:r>
              <a:rPr lang="en-PH" sz="1600" dirty="0">
                <a:latin typeface="Cambria" panose="02040503050406030204" pitchFamily="18" charset="0"/>
                <a:ea typeface="Calibri" panose="020F0502020204030204" pitchFamily="34" charset="0"/>
                <a:cs typeface="Times New Roman" panose="02020603050405020304" pitchFamily="18" charset="0"/>
              </a:rPr>
              <a:t>producing</a:t>
            </a:r>
            <a:r>
              <a:rPr lang="en-PH" sz="1600" dirty="0">
                <a:latin typeface="Calibri" panose="020F0502020204030204" pitchFamily="34" charset="0"/>
                <a:ea typeface="Calibri" panose="020F0502020204030204" pitchFamily="34" charset="0"/>
                <a:cs typeface="Times New Roman" panose="02020603050405020304" pitchFamily="18" charset="0"/>
              </a:rPr>
              <a:t> </a:t>
            </a:r>
            <a:r>
              <a:rPr lang="en-PH" sz="1600" dirty="0">
                <a:latin typeface="Cambria" panose="02040503050406030204" pitchFamily="18" charset="0"/>
                <a:ea typeface="Calibri" panose="020F0502020204030204" pitchFamily="34" charset="0"/>
                <a:cs typeface="Times New Roman" panose="02020603050405020304" pitchFamily="18" charset="0"/>
              </a:rPr>
              <a:t>provinces </a:t>
            </a:r>
            <a:r>
              <a:rPr lang="en-PH" sz="1600" dirty="0">
                <a:latin typeface="Cambria" panose="02040503050406030204" pitchFamily="18" charset="0"/>
                <a:ea typeface="Calibri" panose="020F0502020204030204" pitchFamily="34" charset="0"/>
                <a:cs typeface="Times New Roman" panose="02020603050405020304" pitchFamily="18" charset="0"/>
              </a:rPr>
              <a:t>from </a:t>
            </a:r>
            <a:r>
              <a:rPr lang="en-PH" sz="1600" dirty="0">
                <a:latin typeface="Cambria" panose="02040503050406030204" pitchFamily="18" charset="0"/>
                <a:ea typeface="Calibri" panose="020F0502020204030204" pitchFamily="34" charset="0"/>
                <a:cs typeface="Times New Roman" panose="02020603050405020304" pitchFamily="18" charset="0"/>
              </a:rPr>
              <a:t>2010-2015. In 2016, CALABARZON contributed 11% of the coffee production of the whole country.  The </a:t>
            </a:r>
            <a:r>
              <a:rPr lang="en-PH" sz="1600" dirty="0">
                <a:latin typeface="Cambria" panose="02040503050406030204" pitchFamily="18" charset="0"/>
                <a:ea typeface="Calibri" panose="020F0502020204030204" pitchFamily="34" charset="0"/>
                <a:cs typeface="Times New Roman" panose="02020603050405020304" pitchFamily="18" charset="0"/>
              </a:rPr>
              <a:t>region had the highest production of 8,568 </a:t>
            </a:r>
            <a:r>
              <a:rPr lang="en-PH" sz="1600" dirty="0">
                <a:latin typeface="Cambria" panose="02040503050406030204" pitchFamily="18" charset="0"/>
                <a:ea typeface="Calibri" panose="020F0502020204030204" pitchFamily="34" charset="0"/>
                <a:cs typeface="Times New Roman" panose="02020603050405020304" pitchFamily="18" charset="0"/>
              </a:rPr>
              <a:t>metric </a:t>
            </a:r>
            <a:r>
              <a:rPr lang="en-PH" sz="1600" dirty="0">
                <a:latin typeface="Cambria" panose="02040503050406030204" pitchFamily="18" charset="0"/>
                <a:ea typeface="Calibri" panose="020F0502020204030204" pitchFamily="34" charset="0"/>
                <a:cs typeface="Times New Roman" panose="02020603050405020304" pitchFamily="18" charset="0"/>
              </a:rPr>
              <a:t>tons in 2012 and the lowest production of 2,272 </a:t>
            </a:r>
            <a:r>
              <a:rPr lang="en-PH" sz="1600" dirty="0" err="1">
                <a:latin typeface="Cambria" panose="02040503050406030204" pitchFamily="18" charset="0"/>
                <a:ea typeface="Calibri" panose="020F0502020204030204" pitchFamily="34" charset="0"/>
                <a:cs typeface="Times New Roman" panose="02020603050405020304" pitchFamily="18" charset="0"/>
              </a:rPr>
              <a:t>mt.</a:t>
            </a:r>
            <a:r>
              <a:rPr lang="en-PH" sz="1600" dirty="0">
                <a:latin typeface="Cambria" panose="02040503050406030204" pitchFamily="18" charset="0"/>
                <a:ea typeface="Calibri" panose="020F0502020204030204" pitchFamily="34" charset="0"/>
                <a:cs typeface="Times New Roman" panose="02020603050405020304" pitchFamily="18" charset="0"/>
              </a:rPr>
              <a:t> in </a:t>
            </a:r>
            <a:r>
              <a:rPr lang="en-PH" sz="1600" dirty="0">
                <a:latin typeface="Cambria" panose="02040503050406030204" pitchFamily="18" charset="0"/>
                <a:ea typeface="Calibri" panose="020F0502020204030204" pitchFamily="34" charset="0"/>
                <a:cs typeface="Times New Roman" panose="02020603050405020304" pitchFamily="18" charset="0"/>
              </a:rPr>
              <a:t>2015. The decrease were attributed </a:t>
            </a:r>
            <a:r>
              <a:rPr lang="en-PH" sz="1600" dirty="0">
                <a:latin typeface="Cambria" panose="02040503050406030204" pitchFamily="18" charset="0"/>
                <a:ea typeface="Calibri" panose="020F0502020204030204" pitchFamily="34" charset="0"/>
                <a:cs typeface="Times New Roman" panose="02020603050405020304" pitchFamily="18" charset="0"/>
              </a:rPr>
              <a:t>to </a:t>
            </a:r>
            <a:r>
              <a:rPr lang="en-PH" sz="1600" dirty="0">
                <a:latin typeface="Cambria" panose="02040503050406030204" pitchFamily="18" charset="0"/>
                <a:ea typeface="Calibri" panose="020F0502020204030204" pitchFamily="34" charset="0"/>
                <a:cs typeface="Times New Roman" panose="02020603050405020304" pitchFamily="18" charset="0"/>
              </a:rPr>
              <a:t>typhoon Glenda, marketing </a:t>
            </a:r>
            <a:r>
              <a:rPr lang="en-PH" sz="1600" dirty="0">
                <a:latin typeface="Cambria" panose="02040503050406030204" pitchFamily="18" charset="0"/>
                <a:ea typeface="Calibri" panose="020F0502020204030204" pitchFamily="34" charset="0"/>
                <a:cs typeface="Times New Roman" panose="02020603050405020304" pitchFamily="18" charset="0"/>
              </a:rPr>
              <a:t>problems and reluctance of </a:t>
            </a:r>
            <a:r>
              <a:rPr lang="en-PH" sz="1600" dirty="0">
                <a:latin typeface="Cambria" panose="02040503050406030204" pitchFamily="18" charset="0"/>
                <a:ea typeface="Calibri" panose="020F0502020204030204" pitchFamily="34" charset="0"/>
                <a:cs typeface="Times New Roman" panose="02020603050405020304" pitchFamily="18" charset="0"/>
              </a:rPr>
              <a:t>coffee growers to</a:t>
            </a:r>
            <a:r>
              <a:rPr lang="en-PH" sz="1600" dirty="0">
                <a:latin typeface="Calibri" panose="020F0502020204030204" pitchFamily="34" charset="0"/>
                <a:ea typeface="Calibri" panose="020F0502020204030204" pitchFamily="34" charset="0"/>
                <a:cs typeface="Times New Roman" panose="02020603050405020304" pitchFamily="18" charset="0"/>
              </a:rPr>
              <a:t> </a:t>
            </a:r>
            <a:r>
              <a:rPr lang="en-PH" sz="1600" dirty="0">
                <a:latin typeface="Cambria" panose="02040503050406030204" pitchFamily="18" charset="0"/>
                <a:ea typeface="Calibri" panose="020F0502020204030204" pitchFamily="34" charset="0"/>
                <a:cs typeface="Times New Roman" panose="02020603050405020304" pitchFamily="18" charset="0"/>
              </a:rPr>
              <a:t>rejuvenate the old trees and shifting  to other crops. </a:t>
            </a:r>
          </a:p>
          <a:p>
            <a:pPr lvl="1" algn="just">
              <a:lnSpc>
                <a:spcPct val="115000"/>
              </a:lnSpc>
            </a:pPr>
            <a:r>
              <a:rPr lang="en-PH" sz="1600" dirty="0">
                <a:latin typeface="Cambria" panose="02040503050406030204" pitchFamily="18" charset="0"/>
                <a:ea typeface="Calibri" panose="020F0502020204030204" pitchFamily="34" charset="0"/>
                <a:cs typeface="Times New Roman" panose="02020603050405020304" pitchFamily="18" charset="0"/>
              </a:rPr>
              <a:t>                       	Cavite </a:t>
            </a:r>
            <a:r>
              <a:rPr lang="en-PH" sz="1600" dirty="0">
                <a:latin typeface="Cambria" panose="02040503050406030204" pitchFamily="18" charset="0"/>
                <a:ea typeface="Calibri" panose="020F0502020204030204" pitchFamily="34" charset="0"/>
                <a:cs typeface="Times New Roman" panose="02020603050405020304" pitchFamily="18" charset="0"/>
              </a:rPr>
              <a:t>has the highest area planted of 8,250 hectares while Rizal </a:t>
            </a:r>
            <a:r>
              <a:rPr lang="en-PH" sz="1600" dirty="0">
                <a:latin typeface="Cambria" panose="02040503050406030204" pitchFamily="18" charset="0"/>
                <a:ea typeface="Calibri" panose="020F0502020204030204" pitchFamily="34" charset="0"/>
                <a:cs typeface="Times New Roman" panose="02020603050405020304" pitchFamily="18" charset="0"/>
              </a:rPr>
              <a:t>has lowest</a:t>
            </a:r>
          </a:p>
          <a:p>
            <a:pPr lvl="1" algn="just">
              <a:lnSpc>
                <a:spcPct val="115000"/>
              </a:lnSpc>
            </a:pPr>
            <a:r>
              <a:rPr lang="en-PH" sz="1600" dirty="0">
                <a:latin typeface="Cambria" panose="02040503050406030204" pitchFamily="18" charset="0"/>
                <a:ea typeface="Calibri" panose="020F0502020204030204" pitchFamily="34" charset="0"/>
                <a:cs typeface="Times New Roman" panose="02020603050405020304" pitchFamily="18" charset="0"/>
              </a:rPr>
              <a:t> </a:t>
            </a:r>
            <a:r>
              <a:rPr lang="en-PH" sz="1600" dirty="0">
                <a:latin typeface="Cambria" panose="02040503050406030204" pitchFamily="18" charset="0"/>
                <a:ea typeface="Calibri" panose="020F0502020204030204" pitchFamily="34" charset="0"/>
                <a:cs typeface="Times New Roman" panose="02020603050405020304" pitchFamily="18" charset="0"/>
              </a:rPr>
              <a:t>          area </a:t>
            </a:r>
            <a:r>
              <a:rPr lang="en-PH" sz="1600" dirty="0">
                <a:latin typeface="Cambria" panose="02040503050406030204" pitchFamily="18" charset="0"/>
                <a:ea typeface="Calibri" panose="020F0502020204030204" pitchFamily="34" charset="0"/>
                <a:cs typeface="Times New Roman" panose="02020603050405020304" pitchFamily="18" charset="0"/>
              </a:rPr>
              <a:t>of  60 hectares. Robusta variety dominates the coffee area </a:t>
            </a:r>
            <a:r>
              <a:rPr lang="en-PH" sz="1600" dirty="0">
                <a:latin typeface="Cambria" panose="02040503050406030204" pitchFamily="18" charset="0"/>
                <a:ea typeface="Calibri" panose="020F0502020204030204" pitchFamily="34" charset="0"/>
                <a:cs typeface="Times New Roman" panose="02020603050405020304" pitchFamily="18" charset="0"/>
              </a:rPr>
              <a:t>with</a:t>
            </a:r>
            <a:r>
              <a:rPr lang="en-PH" sz="1600" dirty="0">
                <a:latin typeface="Calibri" panose="020F0502020204030204" pitchFamily="34" charset="0"/>
                <a:ea typeface="Calibri" panose="020F0502020204030204" pitchFamily="34" charset="0"/>
                <a:cs typeface="Times New Roman" panose="02020603050405020304" pitchFamily="18" charset="0"/>
              </a:rPr>
              <a:t> 1</a:t>
            </a:r>
            <a:r>
              <a:rPr lang="en-PH" sz="1600" dirty="0">
                <a:latin typeface="Cambria" panose="02040503050406030204" pitchFamily="18" charset="0"/>
                <a:ea typeface="Calibri" panose="020F0502020204030204" pitchFamily="34" charset="0"/>
                <a:cs typeface="Times New Roman" panose="02020603050405020304" pitchFamily="18" charset="0"/>
              </a:rPr>
              <a:t>0,851 hectares</a:t>
            </a:r>
          </a:p>
          <a:p>
            <a:pPr lvl="1" algn="just">
              <a:lnSpc>
                <a:spcPct val="115000"/>
              </a:lnSpc>
            </a:pPr>
            <a:r>
              <a:rPr lang="en-PH" sz="1600" dirty="0">
                <a:latin typeface="Cambria" panose="02040503050406030204" pitchFamily="18" charset="0"/>
                <a:ea typeface="Calibri" panose="020F0502020204030204" pitchFamily="34" charset="0"/>
                <a:cs typeface="Times New Roman" panose="02020603050405020304" pitchFamily="18" charset="0"/>
              </a:rPr>
              <a:t> </a:t>
            </a:r>
            <a:r>
              <a:rPr lang="en-PH" sz="1600" dirty="0">
                <a:latin typeface="Cambria" panose="02040503050406030204" pitchFamily="18" charset="0"/>
                <a:ea typeface="Calibri" panose="020F0502020204030204" pitchFamily="34" charset="0"/>
                <a:cs typeface="Times New Roman" panose="02020603050405020304" pitchFamily="18" charset="0"/>
              </a:rPr>
              <a:t>          planted </a:t>
            </a:r>
            <a:r>
              <a:rPr lang="en-PH" sz="1600" dirty="0">
                <a:latin typeface="Cambria" panose="02040503050406030204" pitchFamily="18" charset="0"/>
                <a:ea typeface="Calibri" panose="020F0502020204030204" pitchFamily="34" charset="0"/>
                <a:cs typeface="Times New Roman" panose="02020603050405020304" pitchFamily="18" charset="0"/>
              </a:rPr>
              <a:t>followed by  </a:t>
            </a:r>
            <a:r>
              <a:rPr lang="en-PH" sz="1600" dirty="0" err="1">
                <a:latin typeface="Cambria" panose="02040503050406030204" pitchFamily="18" charset="0"/>
                <a:ea typeface="Calibri" panose="020F0502020204030204" pitchFamily="34" charset="0"/>
                <a:cs typeface="Times New Roman" panose="02020603050405020304" pitchFamily="18" charset="0"/>
              </a:rPr>
              <a:t>Excelsa</a:t>
            </a:r>
            <a:r>
              <a:rPr lang="en-PH" sz="1600" dirty="0">
                <a:latin typeface="Cambria" panose="02040503050406030204" pitchFamily="18" charset="0"/>
                <a:ea typeface="Calibri" panose="020F0502020204030204" pitchFamily="34" charset="0"/>
                <a:cs typeface="Times New Roman" panose="02020603050405020304" pitchFamily="18" charset="0"/>
              </a:rPr>
              <a:t>, </a:t>
            </a:r>
            <a:r>
              <a:rPr lang="en-PH" sz="1600" dirty="0" err="1">
                <a:latin typeface="Cambria" panose="02040503050406030204" pitchFamily="18" charset="0"/>
                <a:ea typeface="Calibri" panose="020F0502020204030204" pitchFamily="34" charset="0"/>
                <a:cs typeface="Times New Roman" panose="02020603050405020304" pitchFamily="18" charset="0"/>
              </a:rPr>
              <a:t>Liberica</a:t>
            </a:r>
            <a:r>
              <a:rPr lang="en-PH" sz="1600" dirty="0">
                <a:latin typeface="Cambria" panose="02040503050406030204" pitchFamily="18" charset="0"/>
                <a:ea typeface="Calibri" panose="020F0502020204030204" pitchFamily="34" charset="0"/>
                <a:cs typeface="Times New Roman" panose="02020603050405020304" pitchFamily="18" charset="0"/>
              </a:rPr>
              <a:t> and Arabica with 2,326, 197,and 35 hectares planted</a:t>
            </a:r>
            <a:r>
              <a:rPr lang="en-PH" sz="1600" dirty="0">
                <a:latin typeface="Cambria" panose="02040503050406030204" pitchFamily="18" charset="0"/>
                <a:ea typeface="Calibri" panose="020F0502020204030204" pitchFamily="34" charset="0"/>
                <a:cs typeface="Times New Roman" panose="02020603050405020304" pitchFamily="18" charset="0"/>
              </a:rPr>
              <a:t>                </a:t>
            </a:r>
          </a:p>
          <a:p>
            <a:pPr lvl="1" algn="just">
              <a:lnSpc>
                <a:spcPct val="115000"/>
              </a:lnSpc>
            </a:pPr>
            <a:r>
              <a:rPr lang="en-PH" sz="1600" dirty="0">
                <a:latin typeface="Cambria" panose="02040503050406030204" pitchFamily="18" charset="0"/>
                <a:ea typeface="Calibri" panose="020F0502020204030204" pitchFamily="34" charset="0"/>
                <a:cs typeface="Times New Roman" panose="02020603050405020304" pitchFamily="18" charset="0"/>
              </a:rPr>
              <a:t> </a:t>
            </a:r>
            <a:r>
              <a:rPr lang="en-PH" sz="1600" dirty="0">
                <a:latin typeface="Cambria" panose="02040503050406030204" pitchFamily="18" charset="0"/>
                <a:ea typeface="Calibri" panose="020F0502020204030204" pitchFamily="34" charset="0"/>
                <a:cs typeface="Times New Roman" panose="02020603050405020304" pitchFamily="18" charset="0"/>
              </a:rPr>
              <a:t>          respectively.</a:t>
            </a:r>
            <a:endParaRPr lang="en-PH"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descr="Image result for Coffee bean pictur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47536" y="4800601"/>
            <a:ext cx="1763064" cy="1017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9019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152400" y="1447799"/>
          <a:ext cx="8839200" cy="4204176"/>
        </p:xfrm>
        <a:graphic>
          <a:graphicData uri="http://schemas.openxmlformats.org/drawingml/2006/table">
            <a:tbl>
              <a:tblPr firstRow="1" bandRow="1">
                <a:tableStyleId>{5940675A-B579-460E-94D1-54222C63F5DA}</a:tableStyleId>
              </a:tblPr>
              <a:tblGrid>
                <a:gridCol w="3094284"/>
                <a:gridCol w="1096716"/>
                <a:gridCol w="1447800"/>
                <a:gridCol w="990600"/>
                <a:gridCol w="2209800"/>
              </a:tblGrid>
              <a:tr h="784992">
                <a:tc>
                  <a:txBody>
                    <a:bodyPr/>
                    <a:lstStyle/>
                    <a:p>
                      <a:pPr algn="ctr"/>
                      <a:r>
                        <a:rPr lang="en-PH" sz="1400" b="1" dirty="0" smtClean="0">
                          <a:latin typeface="Arial" pitchFamily="34" charset="0"/>
                          <a:cs typeface="Arial" pitchFamily="34" charset="0"/>
                        </a:rPr>
                        <a:t>MFO / PERFORMANCE</a:t>
                      </a:r>
                      <a:r>
                        <a:rPr lang="en-PH" sz="1400" b="1" baseline="0" dirty="0" smtClean="0">
                          <a:latin typeface="Arial" pitchFamily="34" charset="0"/>
                          <a:cs typeface="Arial" pitchFamily="34" charset="0"/>
                        </a:rPr>
                        <a:t> INDICATOR</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Annual Target</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err="1" smtClean="0">
                          <a:solidFill>
                            <a:schemeClr val="tx1"/>
                          </a:solidFill>
                          <a:latin typeface="Arial" pitchFamily="34" charset="0"/>
                          <a:ea typeface="Tahoma" pitchFamily="34" charset="0"/>
                          <a:cs typeface="Arial" pitchFamily="34" charset="0"/>
                        </a:rPr>
                        <a:t>Accomp</a:t>
                      </a:r>
                      <a:r>
                        <a:rPr lang="en-PH" sz="1400" b="1" dirty="0" smtClean="0">
                          <a:solidFill>
                            <a:schemeClr val="tx1"/>
                          </a:solidFill>
                          <a:latin typeface="Arial" pitchFamily="34" charset="0"/>
                          <a:ea typeface="Tahoma" pitchFamily="34" charset="0"/>
                          <a:cs typeface="Arial" pitchFamily="34" charset="0"/>
                        </a:rPr>
                        <a:t> as of Nov. 30, 2017</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 </a:t>
                      </a:r>
                      <a:r>
                        <a:rPr lang="en-PH" sz="1400" b="1" dirty="0" err="1" smtClean="0">
                          <a:solidFill>
                            <a:schemeClr val="tx1"/>
                          </a:solidFill>
                          <a:latin typeface="Arial" pitchFamily="34" charset="0"/>
                          <a:ea typeface="Tahoma" pitchFamily="34" charset="0"/>
                          <a:cs typeface="Arial" pitchFamily="34" charset="0"/>
                        </a:rPr>
                        <a:t>Accomp</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Remarks/ </a:t>
                      </a:r>
                    </a:p>
                    <a:p>
                      <a:pPr algn="ctr"/>
                      <a:r>
                        <a:rPr lang="en-PH" sz="1400" b="1" dirty="0" smtClean="0">
                          <a:solidFill>
                            <a:schemeClr val="tx1"/>
                          </a:solidFill>
                          <a:latin typeface="Arial" pitchFamily="34" charset="0"/>
                          <a:ea typeface="Tahoma" pitchFamily="34" charset="0"/>
                          <a:cs typeface="Arial" pitchFamily="34" charset="0"/>
                        </a:rPr>
                        <a:t>Target</a:t>
                      </a:r>
                      <a:r>
                        <a:rPr lang="en-PH" sz="1400" b="1" baseline="0" dirty="0" smtClean="0">
                          <a:solidFill>
                            <a:schemeClr val="tx1"/>
                          </a:solidFill>
                          <a:latin typeface="Arial" pitchFamily="34" charset="0"/>
                          <a:ea typeface="Tahoma" pitchFamily="34" charset="0"/>
                          <a:cs typeface="Arial" pitchFamily="34" charset="0"/>
                        </a:rPr>
                        <a:t> Date of Delivery/</a:t>
                      </a:r>
                    </a:p>
                    <a:p>
                      <a:pPr algn="ctr"/>
                      <a:r>
                        <a:rPr lang="en-PH" sz="1400" b="1" baseline="0" dirty="0" smtClean="0">
                          <a:solidFill>
                            <a:schemeClr val="tx1"/>
                          </a:solidFill>
                          <a:latin typeface="Arial" pitchFamily="34" charset="0"/>
                          <a:ea typeface="Tahoma" pitchFamily="34" charset="0"/>
                          <a:cs typeface="Arial" pitchFamily="34" charset="0"/>
                        </a:rPr>
                        <a:t>Completion</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r>
              <a:tr h="305275">
                <a:tc>
                  <a:txBody>
                    <a:bodyPr/>
                    <a:lstStyle/>
                    <a:p>
                      <a:pPr algn="l" fontAlgn="ctr"/>
                      <a:r>
                        <a:rPr lang="en-PH" sz="1200" b="0" i="0" u="none" strike="noStrike" dirty="0">
                          <a:solidFill>
                            <a:srgbClr val="000000"/>
                          </a:solidFill>
                          <a:latin typeface="Arial" pitchFamily="34" charset="0"/>
                          <a:cs typeface="Arial" pitchFamily="34" charset="0"/>
                        </a:rPr>
                        <a:t> IEC materials produced/reprinted </a:t>
                      </a:r>
                    </a:p>
                  </a:txBody>
                  <a:tcPr marL="666750" marR="6350" marT="6350" marB="0" anchor="ctr">
                    <a:solidFill>
                      <a:schemeClr val="bg1"/>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3,000</a:t>
                      </a:r>
                      <a:endParaRPr lang="en-PH" sz="14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3,000</a:t>
                      </a:r>
                      <a:endParaRPr lang="en-PH" sz="14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100</a:t>
                      </a:r>
                      <a:endParaRPr lang="en-PH" sz="14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r>
              <a:tr h="357534">
                <a:tc>
                  <a:txBody>
                    <a:bodyPr/>
                    <a:lstStyle/>
                    <a:p>
                      <a:pPr algn="l" fontAlgn="ctr"/>
                      <a:r>
                        <a:rPr lang="en-PH" sz="1200" b="0" i="0" u="none" strike="noStrike" dirty="0">
                          <a:solidFill>
                            <a:srgbClr val="000000"/>
                          </a:solidFill>
                          <a:latin typeface="Arial" pitchFamily="34" charset="0"/>
                          <a:cs typeface="Arial" pitchFamily="34" charset="0"/>
                        </a:rPr>
                        <a:t> Radio plugs aired </a:t>
                      </a:r>
                    </a:p>
                  </a:txBody>
                  <a:tcPr marL="666750" marR="6350" marT="6350" marB="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3</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4</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133</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305275">
                <a:tc>
                  <a:txBody>
                    <a:bodyPr/>
                    <a:lstStyle/>
                    <a:p>
                      <a:pPr algn="l" fontAlgn="t"/>
                      <a:r>
                        <a:rPr lang="en-PH" sz="1200" b="1" i="0" u="none" strike="noStrike" dirty="0">
                          <a:solidFill>
                            <a:srgbClr val="000000"/>
                          </a:solidFill>
                          <a:latin typeface="Arial" pitchFamily="34" charset="0"/>
                          <a:cs typeface="Arial" pitchFamily="34" charset="0"/>
                        </a:rPr>
                        <a:t> Technology demonstration established </a:t>
                      </a:r>
                    </a:p>
                  </a:txBody>
                  <a:tcPr marL="381000" marR="6350" marT="6350" marB="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96</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96</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100</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380525">
                <a:tc>
                  <a:txBody>
                    <a:bodyPr/>
                    <a:lstStyle/>
                    <a:p>
                      <a:pPr algn="l" fontAlgn="t"/>
                      <a:r>
                        <a:rPr lang="en-PH" sz="1200" b="1" i="0" u="none" strike="noStrike" dirty="0">
                          <a:solidFill>
                            <a:srgbClr val="000000"/>
                          </a:solidFill>
                          <a:latin typeface="Arial" pitchFamily="34" charset="0"/>
                          <a:cs typeface="Arial" pitchFamily="34" charset="0"/>
                        </a:rPr>
                        <a:t> Technology demonstration on rehabilitation of </a:t>
                      </a:r>
                      <a:r>
                        <a:rPr lang="en-PH" sz="1200" b="1" i="0" u="none" strike="noStrike" dirty="0" err="1">
                          <a:solidFill>
                            <a:srgbClr val="000000"/>
                          </a:solidFill>
                          <a:latin typeface="Arial" pitchFamily="34" charset="0"/>
                          <a:cs typeface="Arial" pitchFamily="34" charset="0"/>
                        </a:rPr>
                        <a:t>coffee,cacao</a:t>
                      </a:r>
                      <a:r>
                        <a:rPr lang="en-PH" sz="1200" b="1" i="0" u="none" strike="noStrike" dirty="0">
                          <a:solidFill>
                            <a:srgbClr val="000000"/>
                          </a:solidFill>
                          <a:latin typeface="Arial" pitchFamily="34" charset="0"/>
                          <a:cs typeface="Arial" pitchFamily="34" charset="0"/>
                        </a:rPr>
                        <a:t> and </a:t>
                      </a:r>
                      <a:r>
                        <a:rPr lang="en-PH" sz="1200" b="1" i="0" u="none" strike="noStrike" dirty="0" err="1">
                          <a:solidFill>
                            <a:srgbClr val="000000"/>
                          </a:solidFill>
                          <a:latin typeface="Arial" pitchFamily="34" charset="0"/>
                          <a:cs typeface="Arial" pitchFamily="34" charset="0"/>
                        </a:rPr>
                        <a:t>pili</a:t>
                      </a:r>
                      <a:r>
                        <a:rPr lang="en-PH" sz="1200" b="1" i="0" u="none" strike="noStrike" dirty="0">
                          <a:solidFill>
                            <a:srgbClr val="000000"/>
                          </a:solidFill>
                          <a:latin typeface="Arial" pitchFamily="34" charset="0"/>
                          <a:cs typeface="Arial" pitchFamily="34" charset="0"/>
                        </a:rPr>
                        <a:t> trees </a:t>
                      </a:r>
                    </a:p>
                  </a:txBody>
                  <a:tcPr marL="381000" marR="6350" marT="6350" marB="0" anchor="ctr"/>
                </a:tc>
                <a:tc>
                  <a:txBody>
                    <a:bodyPr/>
                    <a:lstStyle/>
                    <a:p>
                      <a:pPr algn="ct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279909">
                <a:tc>
                  <a:txBody>
                    <a:bodyPr/>
                    <a:lstStyle/>
                    <a:p>
                      <a:pPr algn="l" fontAlgn="t"/>
                      <a:r>
                        <a:rPr lang="en-PH" sz="1200" b="1" i="0" u="none" strike="noStrike" dirty="0">
                          <a:solidFill>
                            <a:srgbClr val="000000"/>
                          </a:solidFill>
                          <a:latin typeface="Arial" pitchFamily="34" charset="0"/>
                          <a:cs typeface="Arial" pitchFamily="34" charset="0"/>
                        </a:rPr>
                        <a:t> Coffee </a:t>
                      </a:r>
                    </a:p>
                  </a:txBody>
                  <a:tcPr marL="571500" marR="6350" marT="6350" marB="0" anchor="ctr">
                    <a:solidFill>
                      <a:schemeClr val="bg1"/>
                    </a:solidFill>
                  </a:tcPr>
                </a:tc>
                <a:tc>
                  <a:txBody>
                    <a:bodyPr/>
                    <a:lstStyle/>
                    <a:p>
                      <a:pPr algn="ctr"/>
                      <a:endParaRPr lang="en-PH" sz="14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4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4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r>
              <a:tr h="240791">
                <a:tc>
                  <a:txBody>
                    <a:bodyPr/>
                    <a:lstStyle/>
                    <a:p>
                      <a:pPr algn="l" fontAlgn="t"/>
                      <a:r>
                        <a:rPr lang="en-PH" sz="1200" b="0" i="0" u="none" strike="noStrike" dirty="0">
                          <a:solidFill>
                            <a:srgbClr val="000000"/>
                          </a:solidFill>
                          <a:latin typeface="Arial" pitchFamily="34" charset="0"/>
                          <a:cs typeface="Arial" pitchFamily="34" charset="0"/>
                        </a:rPr>
                        <a:t> Number of site </a:t>
                      </a:r>
                    </a:p>
                  </a:txBody>
                  <a:tcPr marL="857250" marR="6350" marT="6350" marB="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40</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40</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100</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240316">
                <a:tc>
                  <a:txBody>
                    <a:bodyPr/>
                    <a:lstStyle/>
                    <a:p>
                      <a:pPr algn="l" fontAlgn="t"/>
                      <a:r>
                        <a:rPr lang="en-PH" sz="1200" b="1" i="1" u="none" strike="noStrike" dirty="0">
                          <a:solidFill>
                            <a:srgbClr val="000099"/>
                          </a:solidFill>
                          <a:latin typeface="Arial" pitchFamily="34" charset="0"/>
                          <a:cs typeface="Arial" pitchFamily="34" charset="0"/>
                        </a:rPr>
                        <a:t> Number of trees fertilized </a:t>
                      </a:r>
                    </a:p>
                  </a:txBody>
                  <a:tcPr marL="857250" marR="6350" marT="6350" marB="0" anchor="ctr"/>
                </a:tc>
                <a:tc>
                  <a:txBody>
                    <a:bodyPr/>
                    <a:lstStyle/>
                    <a:p>
                      <a:pPr algn="ctr"/>
                      <a:r>
                        <a:rPr lang="en-PH" sz="1400" b="1" i="1" dirty="0" smtClean="0">
                          <a:solidFill>
                            <a:srgbClr val="000099"/>
                          </a:solidFill>
                          <a:latin typeface="Arial" pitchFamily="34" charset="0"/>
                          <a:ea typeface="Tahoma" pitchFamily="34" charset="0"/>
                          <a:cs typeface="Arial" pitchFamily="34" charset="0"/>
                        </a:rPr>
                        <a:t>725,694</a:t>
                      </a:r>
                      <a:endParaRPr lang="en-PH" sz="1400" b="1" i="1" dirty="0">
                        <a:solidFill>
                          <a:srgbClr val="000099"/>
                        </a:solidFill>
                        <a:latin typeface="Arial" pitchFamily="34" charset="0"/>
                        <a:ea typeface="Tahoma" pitchFamily="34" charset="0"/>
                        <a:cs typeface="Arial" pitchFamily="34" charset="0"/>
                      </a:endParaRPr>
                    </a:p>
                  </a:txBody>
                  <a:tcPr marL="99060" marR="99060" anchor="ctr"/>
                </a:tc>
                <a:tc>
                  <a:txBody>
                    <a:bodyPr/>
                    <a:lstStyle/>
                    <a:p>
                      <a:pPr algn="ctr"/>
                      <a:r>
                        <a:rPr lang="en-PH" sz="1400" b="1" i="1" dirty="0" smtClean="0">
                          <a:solidFill>
                            <a:srgbClr val="000099"/>
                          </a:solidFill>
                          <a:latin typeface="Arial" pitchFamily="34" charset="0"/>
                          <a:ea typeface="Tahoma" pitchFamily="34" charset="0"/>
                          <a:cs typeface="Arial" pitchFamily="34" charset="0"/>
                        </a:rPr>
                        <a:t>725,694</a:t>
                      </a:r>
                      <a:endParaRPr lang="en-PH" sz="1400" b="1" i="1" dirty="0">
                        <a:solidFill>
                          <a:srgbClr val="000099"/>
                        </a:solidFill>
                        <a:latin typeface="Arial" pitchFamily="34" charset="0"/>
                        <a:ea typeface="Tahoma" pitchFamily="34" charset="0"/>
                        <a:cs typeface="Arial" pitchFamily="34" charset="0"/>
                      </a:endParaRPr>
                    </a:p>
                  </a:txBody>
                  <a:tcPr marL="99060" marR="99060" anchor="ctr"/>
                </a:tc>
                <a:tc>
                  <a:txBody>
                    <a:bodyPr/>
                    <a:lstStyle/>
                    <a:p>
                      <a:pPr algn="ctr"/>
                      <a:r>
                        <a:rPr lang="en-PH" sz="1400" b="1" i="1" dirty="0" smtClean="0">
                          <a:solidFill>
                            <a:srgbClr val="000099"/>
                          </a:solidFill>
                          <a:latin typeface="Arial" pitchFamily="34" charset="0"/>
                          <a:ea typeface="Tahoma" pitchFamily="34" charset="0"/>
                          <a:cs typeface="Arial" pitchFamily="34" charset="0"/>
                        </a:rPr>
                        <a:t>100</a:t>
                      </a:r>
                      <a:endParaRPr lang="en-PH" sz="1400" b="1" i="1" dirty="0">
                        <a:solidFill>
                          <a:srgbClr val="000099"/>
                        </a:solidFill>
                        <a:latin typeface="Arial" pitchFamily="34" charset="0"/>
                        <a:ea typeface="Tahoma" pitchFamily="34" charset="0"/>
                        <a:cs typeface="Arial" pitchFamily="34" charset="0"/>
                      </a:endParaRPr>
                    </a:p>
                  </a:txBody>
                  <a:tcPr marL="99060" marR="99060" anchor="ctr"/>
                </a:tc>
                <a:tc>
                  <a:txBody>
                    <a:bodyPr/>
                    <a:lstStyle/>
                    <a:p>
                      <a:endParaRPr lang="en-PH" sz="1200" b="1" i="1" dirty="0">
                        <a:solidFill>
                          <a:srgbClr val="000099"/>
                        </a:solidFill>
                        <a:latin typeface="Arial" pitchFamily="34" charset="0"/>
                        <a:ea typeface="Tahoma" pitchFamily="34" charset="0"/>
                        <a:cs typeface="Arial" pitchFamily="34" charset="0"/>
                      </a:endParaRPr>
                    </a:p>
                  </a:txBody>
                  <a:tcPr marL="99060" marR="99060" anchor="ctr"/>
                </a:tc>
              </a:tr>
              <a:tr h="256506">
                <a:tc>
                  <a:txBody>
                    <a:bodyPr/>
                    <a:lstStyle/>
                    <a:p>
                      <a:pPr algn="l" fontAlgn="t"/>
                      <a:r>
                        <a:rPr lang="en-PH" sz="1200" b="1" i="0" u="none" strike="noStrike" dirty="0">
                          <a:solidFill>
                            <a:srgbClr val="000000"/>
                          </a:solidFill>
                          <a:latin typeface="Arial" pitchFamily="34" charset="0"/>
                          <a:cs typeface="Arial" pitchFamily="34" charset="0"/>
                        </a:rPr>
                        <a:t> Cacao </a:t>
                      </a:r>
                    </a:p>
                  </a:txBody>
                  <a:tcPr marL="571500" marR="6350" marT="6350" marB="0" anchor="ctr"/>
                </a:tc>
                <a:tc>
                  <a:txBody>
                    <a:bodyPr/>
                    <a:lstStyle/>
                    <a:p>
                      <a:pPr algn="ct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305275">
                <a:tc>
                  <a:txBody>
                    <a:bodyPr/>
                    <a:lstStyle/>
                    <a:p>
                      <a:pPr algn="l" fontAlgn="t"/>
                      <a:r>
                        <a:rPr lang="en-PH" sz="1200" b="0" i="0" u="none" strike="noStrike" dirty="0">
                          <a:solidFill>
                            <a:srgbClr val="000000"/>
                          </a:solidFill>
                          <a:latin typeface="Arial" pitchFamily="34" charset="0"/>
                          <a:cs typeface="Arial" pitchFamily="34" charset="0"/>
                        </a:rPr>
                        <a:t> Number of site </a:t>
                      </a:r>
                    </a:p>
                  </a:txBody>
                  <a:tcPr marL="857250" marR="6350" marT="6350" marB="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4</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4</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100</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303850">
                <a:tc>
                  <a:txBody>
                    <a:bodyPr/>
                    <a:lstStyle/>
                    <a:p>
                      <a:pPr algn="l" fontAlgn="t"/>
                      <a:r>
                        <a:rPr lang="en-PH" sz="1200" b="1" i="1" u="none" strike="noStrike" dirty="0">
                          <a:solidFill>
                            <a:srgbClr val="000099"/>
                          </a:solidFill>
                          <a:latin typeface="Arial" pitchFamily="34" charset="0"/>
                          <a:cs typeface="Arial" pitchFamily="34" charset="0"/>
                        </a:rPr>
                        <a:t> Number of trees fertilized </a:t>
                      </a:r>
                    </a:p>
                  </a:txBody>
                  <a:tcPr marL="857250" marR="6350" marT="6350" marB="0" anchor="ctr"/>
                </a:tc>
                <a:tc>
                  <a:txBody>
                    <a:bodyPr/>
                    <a:lstStyle/>
                    <a:p>
                      <a:pPr algn="ctr"/>
                      <a:r>
                        <a:rPr lang="en-PH" sz="1400" b="1" i="1" dirty="0" smtClean="0">
                          <a:solidFill>
                            <a:schemeClr val="tx1"/>
                          </a:solidFill>
                          <a:latin typeface="Arial" pitchFamily="34" charset="0"/>
                          <a:ea typeface="Tahoma" pitchFamily="34" charset="0"/>
                          <a:cs typeface="Arial" pitchFamily="34" charset="0"/>
                        </a:rPr>
                        <a:t>112,000</a:t>
                      </a:r>
                      <a:endParaRPr lang="en-PH" sz="1400" b="1" i="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400" b="1" i="1" dirty="0" smtClean="0">
                          <a:solidFill>
                            <a:schemeClr val="tx1"/>
                          </a:solidFill>
                          <a:latin typeface="Arial" pitchFamily="34" charset="0"/>
                          <a:ea typeface="Tahoma" pitchFamily="34" charset="0"/>
                          <a:cs typeface="Arial" pitchFamily="34" charset="0"/>
                        </a:rPr>
                        <a:t>112,000</a:t>
                      </a:r>
                      <a:endParaRPr lang="en-PH" sz="1400" b="1" i="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400" b="1" i="1" dirty="0" smtClean="0">
                          <a:solidFill>
                            <a:schemeClr val="tx1"/>
                          </a:solidFill>
                          <a:latin typeface="Arial" pitchFamily="34" charset="0"/>
                          <a:ea typeface="Tahoma" pitchFamily="34" charset="0"/>
                          <a:cs typeface="Arial" pitchFamily="34" charset="0"/>
                        </a:rPr>
                        <a:t>100</a:t>
                      </a:r>
                      <a:endParaRPr lang="en-PH" sz="1400" b="1" i="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i="1" dirty="0">
                        <a:solidFill>
                          <a:schemeClr val="tx1"/>
                        </a:solidFill>
                        <a:latin typeface="Arial" pitchFamily="34" charset="0"/>
                        <a:ea typeface="Tahoma" pitchFamily="34" charset="0"/>
                        <a:cs typeface="Arial" pitchFamily="34" charset="0"/>
                      </a:endParaRPr>
                    </a:p>
                  </a:txBody>
                  <a:tcPr marL="99060" marR="99060" anchor="ctr"/>
                </a:tc>
              </a:tr>
            </a:tbl>
          </a:graphicData>
        </a:graphic>
      </p:graphicFrame>
      <p:sp>
        <p:nvSpPr>
          <p:cNvPr id="14" name="TextBox 13"/>
          <p:cNvSpPr txBox="1"/>
          <p:nvPr/>
        </p:nvSpPr>
        <p:spPr>
          <a:xfrm>
            <a:off x="838200" y="882134"/>
            <a:ext cx="7772400" cy="369332"/>
          </a:xfrm>
          <a:prstGeom prst="rect">
            <a:avLst/>
          </a:prstGeom>
          <a:noFill/>
        </p:spPr>
        <p:txBody>
          <a:bodyPr wrap="square" rtlCol="0">
            <a:spAutoFit/>
          </a:bodyPr>
          <a:lstStyle/>
          <a:p>
            <a:r>
              <a:rPr lang="en-PH" b="1" dirty="0">
                <a:latin typeface="Arial" pitchFamily="34" charset="0"/>
                <a:cs typeface="Arial" pitchFamily="34" charset="0"/>
              </a:rPr>
              <a:t>FY 2017 Physical Accomplishment Report as of November 30, 2017</a:t>
            </a:r>
          </a:p>
        </p:txBody>
      </p:sp>
      <p:sp>
        <p:nvSpPr>
          <p:cNvPr id="4" name="TextBox 3"/>
          <p:cNvSpPr txBox="1"/>
          <p:nvPr/>
        </p:nvSpPr>
        <p:spPr>
          <a:xfrm>
            <a:off x="381000" y="5486400"/>
            <a:ext cx="4343400" cy="369332"/>
          </a:xfrm>
          <a:prstGeom prst="rect">
            <a:avLst/>
          </a:prstGeom>
          <a:noFill/>
        </p:spPr>
        <p:txBody>
          <a:bodyPr wrap="square" rtlCol="0">
            <a:spAutoFit/>
          </a:bodyPr>
          <a:lstStyle/>
          <a:p>
            <a:r>
              <a:rPr lang="en-PH" dirty="0"/>
              <a:t> </a:t>
            </a:r>
          </a:p>
        </p:txBody>
      </p:sp>
      <p:pic>
        <p:nvPicPr>
          <p:cNvPr id="6"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85737" y="857251"/>
            <a:ext cx="590527" cy="56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9631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152400" y="1447799"/>
          <a:ext cx="8839200" cy="4038602"/>
        </p:xfrm>
        <a:graphic>
          <a:graphicData uri="http://schemas.openxmlformats.org/drawingml/2006/table">
            <a:tbl>
              <a:tblPr firstRow="1" bandRow="1">
                <a:tableStyleId>{5940675A-B579-460E-94D1-54222C63F5DA}</a:tableStyleId>
              </a:tblPr>
              <a:tblGrid>
                <a:gridCol w="3094284"/>
                <a:gridCol w="1096716"/>
                <a:gridCol w="1447800"/>
                <a:gridCol w="990600"/>
                <a:gridCol w="2209800"/>
              </a:tblGrid>
              <a:tr h="998708">
                <a:tc>
                  <a:txBody>
                    <a:bodyPr/>
                    <a:lstStyle/>
                    <a:p>
                      <a:pPr algn="ctr"/>
                      <a:r>
                        <a:rPr lang="en-PH" sz="1400" b="1" dirty="0" smtClean="0">
                          <a:latin typeface="Arial" pitchFamily="34" charset="0"/>
                          <a:cs typeface="Arial" pitchFamily="34" charset="0"/>
                        </a:rPr>
                        <a:t>MFO / PERFORMANCE</a:t>
                      </a:r>
                      <a:r>
                        <a:rPr lang="en-PH" sz="1400" b="1" baseline="0" dirty="0" smtClean="0">
                          <a:latin typeface="Arial" pitchFamily="34" charset="0"/>
                          <a:cs typeface="Arial" pitchFamily="34" charset="0"/>
                        </a:rPr>
                        <a:t> INDICATOR</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Annual Target</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err="1" smtClean="0">
                          <a:solidFill>
                            <a:schemeClr val="tx1"/>
                          </a:solidFill>
                          <a:latin typeface="Arial" pitchFamily="34" charset="0"/>
                          <a:ea typeface="Tahoma" pitchFamily="34" charset="0"/>
                          <a:cs typeface="Arial" pitchFamily="34" charset="0"/>
                        </a:rPr>
                        <a:t>Accomp</a:t>
                      </a:r>
                      <a:r>
                        <a:rPr lang="en-PH" sz="1400" b="1" dirty="0" smtClean="0">
                          <a:solidFill>
                            <a:schemeClr val="tx1"/>
                          </a:solidFill>
                          <a:latin typeface="Arial" pitchFamily="34" charset="0"/>
                          <a:ea typeface="Tahoma" pitchFamily="34" charset="0"/>
                          <a:cs typeface="Arial" pitchFamily="34" charset="0"/>
                        </a:rPr>
                        <a:t> as of Nov. 30, 2017</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 </a:t>
                      </a:r>
                      <a:r>
                        <a:rPr lang="en-PH" sz="1400" b="1" dirty="0" err="1" smtClean="0">
                          <a:solidFill>
                            <a:schemeClr val="tx1"/>
                          </a:solidFill>
                          <a:latin typeface="Arial" pitchFamily="34" charset="0"/>
                          <a:ea typeface="Tahoma" pitchFamily="34" charset="0"/>
                          <a:cs typeface="Arial" pitchFamily="34" charset="0"/>
                        </a:rPr>
                        <a:t>Accomp</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Remarks/ </a:t>
                      </a:r>
                    </a:p>
                    <a:p>
                      <a:pPr algn="ctr"/>
                      <a:r>
                        <a:rPr lang="en-PH" sz="1400" b="1" dirty="0" smtClean="0">
                          <a:solidFill>
                            <a:schemeClr val="tx1"/>
                          </a:solidFill>
                          <a:latin typeface="Arial" pitchFamily="34" charset="0"/>
                          <a:ea typeface="Tahoma" pitchFamily="34" charset="0"/>
                          <a:cs typeface="Arial" pitchFamily="34" charset="0"/>
                        </a:rPr>
                        <a:t>Target</a:t>
                      </a:r>
                      <a:r>
                        <a:rPr lang="en-PH" sz="1400" b="1" baseline="0" dirty="0" smtClean="0">
                          <a:solidFill>
                            <a:schemeClr val="tx1"/>
                          </a:solidFill>
                          <a:latin typeface="Arial" pitchFamily="34" charset="0"/>
                          <a:ea typeface="Tahoma" pitchFamily="34" charset="0"/>
                          <a:cs typeface="Arial" pitchFamily="34" charset="0"/>
                        </a:rPr>
                        <a:t> Date of Delivery/</a:t>
                      </a:r>
                    </a:p>
                    <a:p>
                      <a:pPr algn="ctr"/>
                      <a:r>
                        <a:rPr lang="en-PH" sz="1400" b="1" baseline="0" dirty="0" smtClean="0">
                          <a:solidFill>
                            <a:schemeClr val="tx1"/>
                          </a:solidFill>
                          <a:latin typeface="Arial" pitchFamily="34" charset="0"/>
                          <a:ea typeface="Tahoma" pitchFamily="34" charset="0"/>
                          <a:cs typeface="Arial" pitchFamily="34" charset="0"/>
                        </a:rPr>
                        <a:t>Completion</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r>
              <a:tr h="550974">
                <a:tc>
                  <a:txBody>
                    <a:bodyPr/>
                    <a:lstStyle/>
                    <a:p>
                      <a:pPr algn="l" fontAlgn="ctr"/>
                      <a:r>
                        <a:rPr lang="en-PH" sz="1400" b="1" i="1" u="none" strike="noStrike" dirty="0">
                          <a:solidFill>
                            <a:srgbClr val="000000"/>
                          </a:solidFill>
                          <a:latin typeface="Arial" pitchFamily="34" charset="0"/>
                          <a:cs typeface="Arial" pitchFamily="34" charset="0"/>
                        </a:rPr>
                        <a:t> MFO 3. IRRIGATION NETWORK SERVICES  </a:t>
                      </a:r>
                    </a:p>
                  </a:txBody>
                  <a:tcPr marL="95250" marR="6350" marT="6350" marB="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r>
              <a:tr h="473418">
                <a:tc>
                  <a:txBody>
                    <a:bodyPr/>
                    <a:lstStyle/>
                    <a:p>
                      <a:pPr algn="l" fontAlgn="t"/>
                      <a:r>
                        <a:rPr lang="en-PH" sz="1200" b="1" i="1" u="none" strike="noStrike" dirty="0">
                          <a:solidFill>
                            <a:srgbClr val="000099"/>
                          </a:solidFill>
                          <a:latin typeface="Arial" pitchFamily="34" charset="0"/>
                          <a:cs typeface="Arial" pitchFamily="34" charset="0"/>
                        </a:rPr>
                        <a:t> Beneficiaries of small scale irrigation projects </a:t>
                      </a:r>
                    </a:p>
                  </a:txBody>
                  <a:tcPr marL="285750" marR="6350" marT="6350" marB="0"/>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388387">
                <a:tc>
                  <a:txBody>
                    <a:bodyPr/>
                    <a:lstStyle/>
                    <a:p>
                      <a:pPr algn="l" fontAlgn="t"/>
                      <a:r>
                        <a:rPr lang="en-PH" sz="1200" b="1" i="1" u="none" strike="noStrike" dirty="0">
                          <a:solidFill>
                            <a:srgbClr val="000099"/>
                          </a:solidFill>
                          <a:latin typeface="Arial" pitchFamily="34" charset="0"/>
                          <a:cs typeface="Arial" pitchFamily="34" charset="0"/>
                        </a:rPr>
                        <a:t> Groups </a:t>
                      </a:r>
                    </a:p>
                  </a:txBody>
                  <a:tcPr marL="285750" marR="6350" marT="6350" marB="0"/>
                </a:tc>
                <a:tc>
                  <a:txBody>
                    <a:bodyPr/>
                    <a:lstStyle/>
                    <a:p>
                      <a:pPr algn="ctr"/>
                      <a:r>
                        <a:rPr lang="en-PH" sz="1200" b="1" dirty="0" smtClean="0">
                          <a:solidFill>
                            <a:schemeClr val="tx1"/>
                          </a:solidFill>
                          <a:latin typeface="Arial" pitchFamily="34" charset="0"/>
                          <a:ea typeface="Tahoma" pitchFamily="34" charset="0"/>
                          <a:cs typeface="Arial" pitchFamily="34" charset="0"/>
                        </a:rPr>
                        <a:t>29</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32</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110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484124">
                <a:tc>
                  <a:txBody>
                    <a:bodyPr/>
                    <a:lstStyle/>
                    <a:p>
                      <a:pPr algn="l" fontAlgn="t"/>
                      <a:r>
                        <a:rPr lang="en-PH" sz="1200" b="1" i="1" u="none" strike="noStrike" dirty="0">
                          <a:solidFill>
                            <a:srgbClr val="000099"/>
                          </a:solidFill>
                          <a:latin typeface="Arial" pitchFamily="34" charset="0"/>
                          <a:cs typeface="Arial" pitchFamily="34" charset="0"/>
                        </a:rPr>
                        <a:t> Service area </a:t>
                      </a:r>
                    </a:p>
                  </a:txBody>
                  <a:tcPr marL="190500" marR="6350" marT="6350" marB="0"/>
                </a:tc>
                <a:tc>
                  <a:txBody>
                    <a:bodyPr/>
                    <a:lstStyle/>
                    <a:p>
                      <a:pPr algn="ctr"/>
                      <a:r>
                        <a:rPr lang="en-PH" sz="1200" b="1" dirty="0" smtClean="0">
                          <a:solidFill>
                            <a:schemeClr val="tx1"/>
                          </a:solidFill>
                          <a:latin typeface="Arial" pitchFamily="34" charset="0"/>
                          <a:ea typeface="Tahoma" pitchFamily="34" charset="0"/>
                          <a:cs typeface="Arial" pitchFamily="34" charset="0"/>
                        </a:rPr>
                        <a:t>37</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37</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100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356115">
                <a:tc>
                  <a:txBody>
                    <a:bodyPr/>
                    <a:lstStyle/>
                    <a:p>
                      <a:pPr algn="l" fontAlgn="t"/>
                      <a:r>
                        <a:rPr lang="en-PH" sz="1200" b="0" i="0" u="none" strike="noStrike" dirty="0">
                          <a:solidFill>
                            <a:srgbClr val="000000"/>
                          </a:solidFill>
                          <a:latin typeface="Arial" pitchFamily="34" charset="0"/>
                          <a:cs typeface="Arial" pitchFamily="34" charset="0"/>
                        </a:rPr>
                        <a:t>        Spring development </a:t>
                      </a:r>
                      <a:r>
                        <a:rPr lang="en-PH" sz="1200" b="0" i="0" u="none" strike="noStrike" dirty="0" smtClean="0">
                          <a:solidFill>
                            <a:srgbClr val="000000"/>
                          </a:solidFill>
                          <a:latin typeface="Arial" pitchFamily="34" charset="0"/>
                          <a:cs typeface="Arial" pitchFamily="34" charset="0"/>
                        </a:rPr>
                        <a:t> (units)</a:t>
                      </a:r>
                      <a:endParaRPr lang="en-PH" sz="1200" b="0" i="0" u="none" strike="noStrike" dirty="0">
                        <a:solidFill>
                          <a:srgbClr val="000000"/>
                        </a:solidFill>
                        <a:latin typeface="Arial" pitchFamily="34" charset="0"/>
                        <a:cs typeface="Arial" pitchFamily="34" charset="0"/>
                      </a:endParaRPr>
                    </a:p>
                  </a:txBody>
                  <a:tcPr marL="381000" marR="6350" marT="6350" marB="0">
                    <a:solidFill>
                      <a:schemeClr val="bg1"/>
                    </a:solidFill>
                  </a:tcPr>
                </a:tc>
                <a:tc>
                  <a:txBody>
                    <a:bodyPr/>
                    <a:lstStyle/>
                    <a:p>
                      <a:pPr algn="ctr"/>
                      <a:r>
                        <a:rPr lang="en-PH" sz="1200" b="1" dirty="0" smtClean="0">
                          <a:solidFill>
                            <a:schemeClr val="tx1"/>
                          </a:solidFill>
                          <a:latin typeface="Arial" pitchFamily="34" charset="0"/>
                          <a:ea typeface="Tahoma" pitchFamily="34" charset="0"/>
                          <a:cs typeface="Arial" pitchFamily="34" charset="0"/>
                        </a:rPr>
                        <a:t>4</a:t>
                      </a:r>
                      <a:endParaRPr lang="en-PH" sz="12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r>
                        <a:rPr lang="en-PH" sz="1200" b="1" dirty="0" smtClean="0">
                          <a:solidFill>
                            <a:schemeClr val="tx1"/>
                          </a:solidFill>
                          <a:latin typeface="Arial" pitchFamily="34" charset="0"/>
                          <a:ea typeface="Tahoma" pitchFamily="34" charset="0"/>
                          <a:cs typeface="Arial" pitchFamily="34" charset="0"/>
                        </a:rPr>
                        <a:t>4</a:t>
                      </a:r>
                      <a:endParaRPr lang="en-PH" sz="12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r>
                        <a:rPr lang="en-PH" sz="1200" b="1" dirty="0" smtClean="0">
                          <a:solidFill>
                            <a:schemeClr val="tx1"/>
                          </a:solidFill>
                          <a:latin typeface="Arial" pitchFamily="34" charset="0"/>
                          <a:ea typeface="Tahoma" pitchFamily="34" charset="0"/>
                          <a:cs typeface="Arial" pitchFamily="34" charset="0"/>
                        </a:rPr>
                        <a:t>100</a:t>
                      </a:r>
                      <a:endParaRPr lang="en-PH" sz="12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r>
              <a:tr h="388387">
                <a:tc>
                  <a:txBody>
                    <a:bodyPr/>
                    <a:lstStyle/>
                    <a:p>
                      <a:pPr algn="l" fontAlgn="t"/>
                      <a:r>
                        <a:rPr lang="en-PH" sz="1200" b="0" i="0" u="none" strike="noStrike" dirty="0">
                          <a:solidFill>
                            <a:srgbClr val="000000"/>
                          </a:solidFill>
                          <a:latin typeface="Arial" pitchFamily="34" charset="0"/>
                          <a:cs typeface="Arial" pitchFamily="34" charset="0"/>
                        </a:rPr>
                        <a:t>        Pump Set (STW/PISOS) </a:t>
                      </a:r>
                      <a:r>
                        <a:rPr lang="en-PH" sz="1200" b="0" i="0" u="none" strike="noStrike" dirty="0" smtClean="0">
                          <a:solidFill>
                            <a:srgbClr val="000000"/>
                          </a:solidFill>
                          <a:latin typeface="Arial" pitchFamily="34" charset="0"/>
                          <a:cs typeface="Arial" pitchFamily="34" charset="0"/>
                        </a:rPr>
                        <a:t>(units)</a:t>
                      </a:r>
                      <a:endParaRPr lang="en-PH" sz="1200" b="0" i="0" u="none" strike="noStrike" dirty="0">
                        <a:solidFill>
                          <a:srgbClr val="000000"/>
                        </a:solidFill>
                        <a:latin typeface="Arial" pitchFamily="34" charset="0"/>
                        <a:cs typeface="Arial" pitchFamily="34" charset="0"/>
                      </a:endParaRPr>
                    </a:p>
                  </a:txBody>
                  <a:tcPr marL="381000" marR="6350" marT="6350" marB="0"/>
                </a:tc>
                <a:tc>
                  <a:txBody>
                    <a:bodyPr/>
                    <a:lstStyle/>
                    <a:p>
                      <a:pPr algn="ctr"/>
                      <a:r>
                        <a:rPr lang="en-PH" sz="1200" b="1" dirty="0" smtClean="0">
                          <a:solidFill>
                            <a:schemeClr val="tx1"/>
                          </a:solidFill>
                          <a:latin typeface="Arial" pitchFamily="34" charset="0"/>
                          <a:ea typeface="Tahoma" pitchFamily="34" charset="0"/>
                          <a:cs typeface="Arial" pitchFamily="34" charset="0"/>
                        </a:rPr>
                        <a:t>25</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25</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100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398489">
                <a:tc>
                  <a:txBody>
                    <a:bodyPr/>
                    <a:lstStyle/>
                    <a:p>
                      <a:pPr algn="l" fontAlgn="t"/>
                      <a:r>
                        <a:rPr lang="en-PH" sz="1200" b="1" i="0" u="none" strike="noStrike" dirty="0">
                          <a:solidFill>
                            <a:srgbClr val="000000"/>
                          </a:solidFill>
                          <a:latin typeface="Arial" pitchFamily="34" charset="0"/>
                          <a:cs typeface="Arial" pitchFamily="34" charset="0"/>
                        </a:rPr>
                        <a:t> HDPE Pipe </a:t>
                      </a:r>
                      <a:r>
                        <a:rPr lang="en-PH" sz="1200" b="1" i="0" u="none" strike="noStrike" dirty="0" smtClean="0">
                          <a:solidFill>
                            <a:srgbClr val="000000"/>
                          </a:solidFill>
                          <a:latin typeface="Arial" pitchFamily="34" charset="0"/>
                          <a:cs typeface="Arial" pitchFamily="34" charset="0"/>
                        </a:rPr>
                        <a:t>(meters)</a:t>
                      </a:r>
                      <a:endParaRPr lang="en-PH" sz="1200" b="1" i="0" u="none" strike="noStrike" dirty="0">
                        <a:solidFill>
                          <a:srgbClr val="000000"/>
                        </a:solidFill>
                        <a:latin typeface="Arial" pitchFamily="34" charset="0"/>
                        <a:cs typeface="Arial" pitchFamily="34" charset="0"/>
                      </a:endParaRPr>
                    </a:p>
                  </a:txBody>
                  <a:tcPr marL="381000" marR="6350" marT="6350" marB="0"/>
                </a:tc>
                <a:tc>
                  <a:txBody>
                    <a:bodyPr/>
                    <a:lstStyle/>
                    <a:p>
                      <a:pPr algn="ctr"/>
                      <a:r>
                        <a:rPr lang="en-PH" sz="1200" b="1" dirty="0" smtClean="0">
                          <a:solidFill>
                            <a:schemeClr val="tx1"/>
                          </a:solidFill>
                          <a:latin typeface="Arial" pitchFamily="34" charset="0"/>
                          <a:ea typeface="Tahoma" pitchFamily="34" charset="0"/>
                          <a:cs typeface="Arial" pitchFamily="34" charset="0"/>
                        </a:rPr>
                        <a:t>8,000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8,500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106</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bl>
          </a:graphicData>
        </a:graphic>
      </p:graphicFrame>
      <p:sp>
        <p:nvSpPr>
          <p:cNvPr id="14" name="TextBox 13"/>
          <p:cNvSpPr txBox="1"/>
          <p:nvPr/>
        </p:nvSpPr>
        <p:spPr>
          <a:xfrm>
            <a:off x="838200" y="882134"/>
            <a:ext cx="7772400" cy="369332"/>
          </a:xfrm>
          <a:prstGeom prst="rect">
            <a:avLst/>
          </a:prstGeom>
          <a:noFill/>
        </p:spPr>
        <p:txBody>
          <a:bodyPr wrap="square" rtlCol="0">
            <a:spAutoFit/>
          </a:bodyPr>
          <a:lstStyle/>
          <a:p>
            <a:r>
              <a:rPr lang="en-PH" b="1" dirty="0">
                <a:latin typeface="Arial" pitchFamily="34" charset="0"/>
                <a:cs typeface="Arial" pitchFamily="34" charset="0"/>
              </a:rPr>
              <a:t>FY 2017 Physical Accomplishment Report as of November 30, 2017</a:t>
            </a:r>
          </a:p>
        </p:txBody>
      </p:sp>
      <p:sp>
        <p:nvSpPr>
          <p:cNvPr id="4" name="TextBox 3"/>
          <p:cNvSpPr txBox="1"/>
          <p:nvPr/>
        </p:nvSpPr>
        <p:spPr>
          <a:xfrm>
            <a:off x="381000" y="5486400"/>
            <a:ext cx="4343400" cy="369332"/>
          </a:xfrm>
          <a:prstGeom prst="rect">
            <a:avLst/>
          </a:prstGeom>
          <a:noFill/>
        </p:spPr>
        <p:txBody>
          <a:bodyPr wrap="square" rtlCol="0">
            <a:spAutoFit/>
          </a:bodyPr>
          <a:lstStyle/>
          <a:p>
            <a:r>
              <a:rPr lang="en-PH" dirty="0"/>
              <a:t> </a:t>
            </a:r>
          </a:p>
        </p:txBody>
      </p:sp>
      <p:pic>
        <p:nvPicPr>
          <p:cNvPr id="6"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85737" y="857251"/>
            <a:ext cx="590527" cy="56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0001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152400" y="1447799"/>
          <a:ext cx="8839200" cy="4541920"/>
        </p:xfrm>
        <a:graphic>
          <a:graphicData uri="http://schemas.openxmlformats.org/drawingml/2006/table">
            <a:tbl>
              <a:tblPr firstRow="1" bandRow="1">
                <a:tableStyleId>{5940675A-B579-460E-94D1-54222C63F5DA}</a:tableStyleId>
              </a:tblPr>
              <a:tblGrid>
                <a:gridCol w="3094284"/>
                <a:gridCol w="1096716"/>
                <a:gridCol w="1447800"/>
                <a:gridCol w="990600"/>
                <a:gridCol w="2209800"/>
              </a:tblGrid>
              <a:tr h="829116">
                <a:tc>
                  <a:txBody>
                    <a:bodyPr/>
                    <a:lstStyle/>
                    <a:p>
                      <a:pPr algn="ctr"/>
                      <a:r>
                        <a:rPr lang="en-PH" sz="1400" b="1" dirty="0" smtClean="0">
                          <a:latin typeface="Arial" pitchFamily="34" charset="0"/>
                          <a:cs typeface="Arial" pitchFamily="34" charset="0"/>
                        </a:rPr>
                        <a:t>MFO / PERFORMANCE</a:t>
                      </a:r>
                      <a:r>
                        <a:rPr lang="en-PH" sz="1400" b="1" baseline="0" dirty="0" smtClean="0">
                          <a:latin typeface="Arial" pitchFamily="34" charset="0"/>
                          <a:cs typeface="Arial" pitchFamily="34" charset="0"/>
                        </a:rPr>
                        <a:t> INDICATOR</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Annual Target</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err="1" smtClean="0">
                          <a:solidFill>
                            <a:schemeClr val="tx1"/>
                          </a:solidFill>
                          <a:latin typeface="Arial" pitchFamily="34" charset="0"/>
                          <a:ea typeface="Tahoma" pitchFamily="34" charset="0"/>
                          <a:cs typeface="Arial" pitchFamily="34" charset="0"/>
                        </a:rPr>
                        <a:t>Accomp</a:t>
                      </a:r>
                      <a:r>
                        <a:rPr lang="en-PH" sz="1400" b="1" dirty="0" smtClean="0">
                          <a:solidFill>
                            <a:schemeClr val="tx1"/>
                          </a:solidFill>
                          <a:latin typeface="Arial" pitchFamily="34" charset="0"/>
                          <a:ea typeface="Tahoma" pitchFamily="34" charset="0"/>
                          <a:cs typeface="Arial" pitchFamily="34" charset="0"/>
                        </a:rPr>
                        <a:t> as of Nov. 30, 2017</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 </a:t>
                      </a:r>
                      <a:r>
                        <a:rPr lang="en-PH" sz="1400" b="1" dirty="0" err="1" smtClean="0">
                          <a:solidFill>
                            <a:schemeClr val="tx1"/>
                          </a:solidFill>
                          <a:latin typeface="Arial" pitchFamily="34" charset="0"/>
                          <a:ea typeface="Tahoma" pitchFamily="34" charset="0"/>
                          <a:cs typeface="Arial" pitchFamily="34" charset="0"/>
                        </a:rPr>
                        <a:t>Accomp</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Remarks/ </a:t>
                      </a:r>
                    </a:p>
                    <a:p>
                      <a:pPr algn="ctr"/>
                      <a:r>
                        <a:rPr lang="en-PH" sz="1400" b="1" dirty="0" smtClean="0">
                          <a:solidFill>
                            <a:schemeClr val="tx1"/>
                          </a:solidFill>
                          <a:latin typeface="Arial" pitchFamily="34" charset="0"/>
                          <a:ea typeface="Tahoma" pitchFamily="34" charset="0"/>
                          <a:cs typeface="Arial" pitchFamily="34" charset="0"/>
                        </a:rPr>
                        <a:t>Target</a:t>
                      </a:r>
                      <a:r>
                        <a:rPr lang="en-PH" sz="1400" b="1" baseline="0" dirty="0" smtClean="0">
                          <a:solidFill>
                            <a:schemeClr val="tx1"/>
                          </a:solidFill>
                          <a:latin typeface="Arial" pitchFamily="34" charset="0"/>
                          <a:ea typeface="Tahoma" pitchFamily="34" charset="0"/>
                          <a:cs typeface="Arial" pitchFamily="34" charset="0"/>
                        </a:rPr>
                        <a:t> Date of Delivery/</a:t>
                      </a:r>
                    </a:p>
                    <a:p>
                      <a:pPr algn="ctr"/>
                      <a:r>
                        <a:rPr lang="en-PH" sz="1400" b="1" baseline="0" dirty="0" smtClean="0">
                          <a:solidFill>
                            <a:schemeClr val="tx1"/>
                          </a:solidFill>
                          <a:latin typeface="Arial" pitchFamily="34" charset="0"/>
                          <a:ea typeface="Tahoma" pitchFamily="34" charset="0"/>
                          <a:cs typeface="Arial" pitchFamily="34" charset="0"/>
                        </a:rPr>
                        <a:t>Completion</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r>
              <a:tr h="457412">
                <a:tc>
                  <a:txBody>
                    <a:bodyPr/>
                    <a:lstStyle/>
                    <a:p>
                      <a:pPr algn="l" fontAlgn="t"/>
                      <a:r>
                        <a:rPr lang="en-PH" sz="1400" b="1" i="1" u="none" strike="noStrike" dirty="0">
                          <a:solidFill>
                            <a:srgbClr val="000000"/>
                          </a:solidFill>
                          <a:latin typeface="Arial" pitchFamily="34" charset="0"/>
                          <a:cs typeface="Arial" pitchFamily="34" charset="0"/>
                        </a:rPr>
                        <a:t> MFO 5. AGRICULTURAL AND FISHERY MACHINERY, EQUIPMENT, AND FACILITIES SUPPORT SERVICES  </a:t>
                      </a:r>
                    </a:p>
                  </a:txBody>
                  <a:tcPr marL="95250" marR="6350" marT="6350" marB="0">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r>
              <a:tr h="393026">
                <a:tc>
                  <a:txBody>
                    <a:bodyPr/>
                    <a:lstStyle/>
                    <a:p>
                      <a:pPr algn="l" fontAlgn="t"/>
                      <a:r>
                        <a:rPr lang="en-PH" sz="1400" b="1" i="1" u="none" strike="noStrike" dirty="0">
                          <a:solidFill>
                            <a:srgbClr val="000099"/>
                          </a:solidFill>
                          <a:latin typeface="Arial" pitchFamily="34" charset="0"/>
                          <a:cs typeface="Arial" pitchFamily="34" charset="0"/>
                        </a:rPr>
                        <a:t> Beneficiaries of production machinery,  equipment and facilities </a:t>
                      </a:r>
                    </a:p>
                  </a:txBody>
                  <a:tcPr marL="285750" marR="6350" marT="6350" marB="0"/>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322434">
                <a:tc>
                  <a:txBody>
                    <a:bodyPr/>
                    <a:lstStyle/>
                    <a:p>
                      <a:pPr algn="l" fontAlgn="t"/>
                      <a:r>
                        <a:rPr lang="en-PH" sz="1400" b="1" i="1" u="none" strike="noStrike" dirty="0">
                          <a:solidFill>
                            <a:srgbClr val="000099"/>
                          </a:solidFill>
                          <a:latin typeface="Arial" pitchFamily="34" charset="0"/>
                          <a:cs typeface="Arial" pitchFamily="34" charset="0"/>
                        </a:rPr>
                        <a:t> Groups </a:t>
                      </a:r>
                    </a:p>
                  </a:txBody>
                  <a:tcPr marL="476250" marR="6350" marT="6350" marB="0"/>
                </a:tc>
                <a:tc>
                  <a:txBody>
                    <a:bodyPr/>
                    <a:lstStyle/>
                    <a:p>
                      <a:pPr algn="ctr"/>
                      <a:r>
                        <a:rPr lang="en-PH" sz="1800" b="1" dirty="0" smtClean="0">
                          <a:solidFill>
                            <a:schemeClr val="tx1"/>
                          </a:solidFill>
                          <a:latin typeface="Arial" pitchFamily="34" charset="0"/>
                          <a:ea typeface="Tahoma" pitchFamily="34" charset="0"/>
                          <a:cs typeface="Arial" pitchFamily="34" charset="0"/>
                        </a:rPr>
                        <a:t>173</a:t>
                      </a:r>
                      <a:endParaRPr lang="en-PH" sz="18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800" b="1" dirty="0" smtClean="0">
                          <a:solidFill>
                            <a:schemeClr val="tx1"/>
                          </a:solidFill>
                          <a:latin typeface="Arial" pitchFamily="34" charset="0"/>
                          <a:ea typeface="Tahoma" pitchFamily="34" charset="0"/>
                          <a:cs typeface="Arial" pitchFamily="34" charset="0"/>
                        </a:rPr>
                        <a:t>193</a:t>
                      </a:r>
                      <a:endParaRPr lang="en-PH" sz="18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800" b="1" dirty="0" smtClean="0">
                          <a:solidFill>
                            <a:schemeClr val="tx1"/>
                          </a:solidFill>
                          <a:latin typeface="Arial" pitchFamily="34" charset="0"/>
                          <a:ea typeface="Tahoma" pitchFamily="34" charset="0"/>
                          <a:cs typeface="Arial" pitchFamily="34" charset="0"/>
                        </a:rPr>
                        <a:t>111</a:t>
                      </a:r>
                      <a:endParaRPr lang="en-PH" sz="18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401914">
                <a:tc>
                  <a:txBody>
                    <a:bodyPr/>
                    <a:lstStyle/>
                    <a:p>
                      <a:pPr algn="l" fontAlgn="t"/>
                      <a:r>
                        <a:rPr lang="en-PH" sz="1400" b="0" i="0" u="none" strike="noStrike" dirty="0">
                          <a:solidFill>
                            <a:srgbClr val="000000"/>
                          </a:solidFill>
                          <a:latin typeface="Arial" pitchFamily="34" charset="0"/>
                          <a:cs typeface="Arial" pitchFamily="34" charset="0"/>
                        </a:rPr>
                        <a:t> Tractors </a:t>
                      </a:r>
                      <a:r>
                        <a:rPr lang="en-PH" sz="1400" b="0" i="0" u="none" strike="noStrike" dirty="0" smtClean="0">
                          <a:solidFill>
                            <a:srgbClr val="000000"/>
                          </a:solidFill>
                          <a:latin typeface="Arial" pitchFamily="34" charset="0"/>
                          <a:cs typeface="Arial" pitchFamily="34" charset="0"/>
                        </a:rPr>
                        <a:t>(unit)</a:t>
                      </a:r>
                      <a:endParaRPr lang="en-PH" sz="1400" b="0" i="0" u="none" strike="noStrike" dirty="0">
                        <a:solidFill>
                          <a:srgbClr val="000000"/>
                        </a:solidFill>
                        <a:latin typeface="Arial" pitchFamily="34" charset="0"/>
                        <a:cs typeface="Arial" pitchFamily="34" charset="0"/>
                      </a:endParaRPr>
                    </a:p>
                  </a:txBody>
                  <a:tcPr marL="571500" marR="6350" marT="6350" marB="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5</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5</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100</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100" b="1" dirty="0">
                        <a:solidFill>
                          <a:schemeClr val="tx1"/>
                        </a:solidFill>
                        <a:latin typeface="Arial" pitchFamily="34" charset="0"/>
                        <a:ea typeface="Tahoma" pitchFamily="34" charset="0"/>
                        <a:cs typeface="Arial" pitchFamily="34" charset="0"/>
                      </a:endParaRPr>
                    </a:p>
                  </a:txBody>
                  <a:tcPr marL="99060" marR="99060" anchor="ctr"/>
                </a:tc>
              </a:tr>
              <a:tr h="295643">
                <a:tc>
                  <a:txBody>
                    <a:bodyPr/>
                    <a:lstStyle/>
                    <a:p>
                      <a:pPr algn="l" fontAlgn="t"/>
                      <a:r>
                        <a:rPr lang="en-PH" sz="1400" b="0" i="0" u="none" strike="noStrike" dirty="0">
                          <a:solidFill>
                            <a:srgbClr val="000000"/>
                          </a:solidFill>
                          <a:latin typeface="Arial" pitchFamily="34" charset="0"/>
                          <a:cs typeface="Arial" pitchFamily="34" charset="0"/>
                        </a:rPr>
                        <a:t> Vegetable seeder </a:t>
                      </a:r>
                      <a:r>
                        <a:rPr lang="en-PH" sz="1400" b="0" i="0" u="none" strike="noStrike" dirty="0" smtClean="0">
                          <a:solidFill>
                            <a:srgbClr val="000000"/>
                          </a:solidFill>
                          <a:latin typeface="Arial" pitchFamily="34" charset="0"/>
                          <a:cs typeface="Arial" pitchFamily="34" charset="0"/>
                        </a:rPr>
                        <a:t>(unit)</a:t>
                      </a:r>
                      <a:endParaRPr lang="en-PH" sz="1400" b="0" i="0" u="none" strike="noStrike" dirty="0">
                        <a:solidFill>
                          <a:srgbClr val="000000"/>
                        </a:solidFill>
                        <a:latin typeface="Arial" pitchFamily="34" charset="0"/>
                        <a:cs typeface="Arial" pitchFamily="34" charset="0"/>
                      </a:endParaRPr>
                    </a:p>
                  </a:txBody>
                  <a:tcPr marL="571500" marR="6350" marT="6350" marB="0" anchor="ctr">
                    <a:solidFill>
                      <a:schemeClr val="bg1"/>
                    </a:solidFill>
                  </a:tcPr>
                </a:tc>
                <a:tc>
                  <a:txBody>
                    <a:bodyPr/>
                    <a:lstStyle/>
                    <a:p>
                      <a:pPr algn="ctr"/>
                      <a:r>
                        <a:rPr lang="en-PH" sz="1600" b="1" dirty="0" smtClean="0">
                          <a:solidFill>
                            <a:schemeClr val="tx1"/>
                          </a:solidFill>
                          <a:latin typeface="Arial" pitchFamily="34" charset="0"/>
                          <a:ea typeface="Tahoma" pitchFamily="34" charset="0"/>
                          <a:cs typeface="Arial" pitchFamily="34" charset="0"/>
                        </a:rPr>
                        <a:t>10</a:t>
                      </a:r>
                      <a:endParaRPr lang="en-PH" sz="16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r>
                        <a:rPr lang="en-PH" sz="1600" b="1" dirty="0" smtClean="0">
                          <a:solidFill>
                            <a:schemeClr val="tx1"/>
                          </a:solidFill>
                          <a:latin typeface="Arial" pitchFamily="34" charset="0"/>
                          <a:ea typeface="Tahoma" pitchFamily="34" charset="0"/>
                          <a:cs typeface="Arial" pitchFamily="34" charset="0"/>
                        </a:rPr>
                        <a:t>10</a:t>
                      </a:r>
                      <a:endParaRPr lang="en-PH" sz="16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r>
                        <a:rPr lang="en-PH" sz="1600" b="1" dirty="0" smtClean="0">
                          <a:solidFill>
                            <a:schemeClr val="tx1"/>
                          </a:solidFill>
                          <a:latin typeface="Arial" pitchFamily="34" charset="0"/>
                          <a:ea typeface="Tahoma" pitchFamily="34" charset="0"/>
                          <a:cs typeface="Arial" pitchFamily="34" charset="0"/>
                        </a:rPr>
                        <a:t>100</a:t>
                      </a:r>
                      <a:endParaRPr lang="en-PH" sz="16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r>
              <a:tr h="322434">
                <a:tc>
                  <a:txBody>
                    <a:bodyPr/>
                    <a:lstStyle/>
                    <a:p>
                      <a:pPr algn="l" fontAlgn="t"/>
                      <a:r>
                        <a:rPr lang="en-PH" sz="1400" b="0" i="0" u="none" strike="noStrike" dirty="0">
                          <a:solidFill>
                            <a:srgbClr val="000000"/>
                          </a:solidFill>
                          <a:latin typeface="Arial" pitchFamily="34" charset="0"/>
                          <a:cs typeface="Arial" pitchFamily="34" charset="0"/>
                        </a:rPr>
                        <a:t> Hand tractor/multi-cultivator </a:t>
                      </a:r>
                      <a:r>
                        <a:rPr lang="en-PH" sz="1400" b="0" i="0" u="none" strike="noStrike" dirty="0" smtClean="0">
                          <a:solidFill>
                            <a:srgbClr val="000000"/>
                          </a:solidFill>
                          <a:latin typeface="Arial" pitchFamily="34" charset="0"/>
                          <a:cs typeface="Arial" pitchFamily="34" charset="0"/>
                        </a:rPr>
                        <a:t>(unit)</a:t>
                      </a:r>
                      <a:endParaRPr lang="en-PH" sz="1400" b="0" i="0" u="none" strike="noStrike" dirty="0">
                        <a:solidFill>
                          <a:srgbClr val="000000"/>
                        </a:solidFill>
                        <a:latin typeface="Arial" pitchFamily="34" charset="0"/>
                        <a:cs typeface="Arial" pitchFamily="34" charset="0"/>
                      </a:endParaRPr>
                    </a:p>
                  </a:txBody>
                  <a:tcPr marL="571500" marR="6350" marT="6350" marB="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40</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48</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100</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100" b="1" dirty="0">
                        <a:solidFill>
                          <a:schemeClr val="tx1"/>
                        </a:solidFill>
                        <a:latin typeface="Arial" pitchFamily="34" charset="0"/>
                        <a:ea typeface="Tahoma" pitchFamily="34" charset="0"/>
                        <a:cs typeface="Arial" pitchFamily="34" charset="0"/>
                      </a:endParaRPr>
                    </a:p>
                  </a:txBody>
                  <a:tcPr marL="99060" marR="99060" anchor="ctr"/>
                </a:tc>
              </a:tr>
              <a:tr h="330821">
                <a:tc>
                  <a:txBody>
                    <a:bodyPr/>
                    <a:lstStyle/>
                    <a:p>
                      <a:pPr algn="l" fontAlgn="t"/>
                      <a:r>
                        <a:rPr lang="en-PH" sz="1400" b="0" i="0" u="none" strike="noStrike" dirty="0">
                          <a:solidFill>
                            <a:srgbClr val="000000"/>
                          </a:solidFill>
                          <a:latin typeface="Arial" pitchFamily="34" charset="0"/>
                          <a:cs typeface="Arial" pitchFamily="34" charset="0"/>
                        </a:rPr>
                        <a:t> Knapsack sprayer </a:t>
                      </a:r>
                      <a:r>
                        <a:rPr lang="en-PH" sz="1400" b="0" i="0" u="none" strike="noStrike" dirty="0" smtClean="0">
                          <a:solidFill>
                            <a:srgbClr val="000000"/>
                          </a:solidFill>
                          <a:latin typeface="Arial" pitchFamily="34" charset="0"/>
                          <a:cs typeface="Arial" pitchFamily="34" charset="0"/>
                        </a:rPr>
                        <a:t>(units)</a:t>
                      </a:r>
                      <a:endParaRPr lang="en-PH" sz="1400" b="0" i="0" u="none" strike="noStrike" dirty="0">
                        <a:solidFill>
                          <a:srgbClr val="000000"/>
                        </a:solidFill>
                        <a:latin typeface="Arial" pitchFamily="34" charset="0"/>
                        <a:cs typeface="Arial" pitchFamily="34" charset="0"/>
                      </a:endParaRPr>
                    </a:p>
                  </a:txBody>
                  <a:tcPr marL="571500" marR="6350" marT="6350" marB="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500</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500</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100</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100" b="1" dirty="0">
                        <a:solidFill>
                          <a:schemeClr val="tx1"/>
                        </a:solidFill>
                        <a:latin typeface="Arial" pitchFamily="34" charset="0"/>
                        <a:ea typeface="Tahoma" pitchFamily="34" charset="0"/>
                        <a:cs typeface="Arial" pitchFamily="34" charset="0"/>
                      </a:endParaRPr>
                    </a:p>
                  </a:txBody>
                  <a:tcPr marL="99060" marR="99060" anchor="ctr"/>
                </a:tc>
              </a:tr>
              <a:tr h="330821">
                <a:tc>
                  <a:txBody>
                    <a:bodyPr/>
                    <a:lstStyle/>
                    <a:p>
                      <a:pPr algn="l" fontAlgn="t"/>
                      <a:r>
                        <a:rPr lang="en-PH" sz="1400" b="0" i="0" u="none" strike="noStrike" dirty="0">
                          <a:solidFill>
                            <a:srgbClr val="000000"/>
                          </a:solidFill>
                          <a:latin typeface="Arial" pitchFamily="34" charset="0"/>
                          <a:cs typeface="Arial" pitchFamily="34" charset="0"/>
                        </a:rPr>
                        <a:t> Pole </a:t>
                      </a:r>
                      <a:r>
                        <a:rPr lang="en-PH" sz="1400" b="0" i="0" u="none" strike="noStrike" dirty="0" err="1">
                          <a:solidFill>
                            <a:srgbClr val="000000"/>
                          </a:solidFill>
                          <a:latin typeface="Arial" pitchFamily="34" charset="0"/>
                          <a:cs typeface="Arial" pitchFamily="34" charset="0"/>
                        </a:rPr>
                        <a:t>prunner</a:t>
                      </a:r>
                      <a:r>
                        <a:rPr lang="en-PH" sz="1400" b="0" i="0" u="none" strike="noStrike" dirty="0">
                          <a:solidFill>
                            <a:srgbClr val="000000"/>
                          </a:solidFill>
                          <a:latin typeface="Arial" pitchFamily="34" charset="0"/>
                          <a:cs typeface="Arial" pitchFamily="34" charset="0"/>
                        </a:rPr>
                        <a:t>/ shear </a:t>
                      </a:r>
                      <a:r>
                        <a:rPr lang="en-PH" sz="1400" b="0" i="0" u="none" strike="noStrike" dirty="0" smtClean="0">
                          <a:solidFill>
                            <a:srgbClr val="000000"/>
                          </a:solidFill>
                          <a:latin typeface="Arial" pitchFamily="34" charset="0"/>
                          <a:cs typeface="Arial" pitchFamily="34" charset="0"/>
                        </a:rPr>
                        <a:t> (pcs)</a:t>
                      </a:r>
                      <a:endParaRPr lang="en-PH" sz="1400" b="0" i="0" u="none" strike="noStrike" dirty="0">
                        <a:solidFill>
                          <a:srgbClr val="000000"/>
                        </a:solidFill>
                        <a:latin typeface="Arial" pitchFamily="34" charset="0"/>
                        <a:cs typeface="Arial" pitchFamily="34" charset="0"/>
                      </a:endParaRPr>
                    </a:p>
                  </a:txBody>
                  <a:tcPr marL="571500" marR="6350" marT="6350" marB="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35</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35</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100</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100" b="1" dirty="0">
                        <a:solidFill>
                          <a:schemeClr val="tx1"/>
                        </a:solidFill>
                        <a:latin typeface="Arial" pitchFamily="34" charset="0"/>
                        <a:ea typeface="Tahoma" pitchFamily="34" charset="0"/>
                        <a:cs typeface="Arial" pitchFamily="34" charset="0"/>
                      </a:endParaRPr>
                    </a:p>
                  </a:txBody>
                  <a:tcPr marL="99060" marR="99060" anchor="ctr"/>
                </a:tc>
              </a:tr>
            </a:tbl>
          </a:graphicData>
        </a:graphic>
      </p:graphicFrame>
      <p:sp>
        <p:nvSpPr>
          <p:cNvPr id="14" name="TextBox 13"/>
          <p:cNvSpPr txBox="1"/>
          <p:nvPr/>
        </p:nvSpPr>
        <p:spPr>
          <a:xfrm>
            <a:off x="838200" y="882134"/>
            <a:ext cx="7772400" cy="369332"/>
          </a:xfrm>
          <a:prstGeom prst="rect">
            <a:avLst/>
          </a:prstGeom>
          <a:noFill/>
        </p:spPr>
        <p:txBody>
          <a:bodyPr wrap="square" rtlCol="0">
            <a:spAutoFit/>
          </a:bodyPr>
          <a:lstStyle/>
          <a:p>
            <a:r>
              <a:rPr lang="en-PH" b="1" dirty="0">
                <a:latin typeface="Arial" pitchFamily="34" charset="0"/>
                <a:cs typeface="Arial" pitchFamily="34" charset="0"/>
              </a:rPr>
              <a:t>FY 2017 Physical Accomplishment Report as of November 30, 2017</a:t>
            </a:r>
          </a:p>
        </p:txBody>
      </p:sp>
      <p:sp>
        <p:nvSpPr>
          <p:cNvPr id="4" name="TextBox 3"/>
          <p:cNvSpPr txBox="1"/>
          <p:nvPr/>
        </p:nvSpPr>
        <p:spPr>
          <a:xfrm>
            <a:off x="381000" y="5486400"/>
            <a:ext cx="4343400" cy="369332"/>
          </a:xfrm>
          <a:prstGeom prst="rect">
            <a:avLst/>
          </a:prstGeom>
          <a:noFill/>
        </p:spPr>
        <p:txBody>
          <a:bodyPr wrap="square" rtlCol="0">
            <a:spAutoFit/>
          </a:bodyPr>
          <a:lstStyle/>
          <a:p>
            <a:r>
              <a:rPr lang="en-PH" dirty="0"/>
              <a:t> </a:t>
            </a:r>
          </a:p>
        </p:txBody>
      </p:sp>
      <p:pic>
        <p:nvPicPr>
          <p:cNvPr id="6"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85737" y="857251"/>
            <a:ext cx="590527" cy="56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7945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152400" y="1447799"/>
          <a:ext cx="8839200" cy="4187986"/>
        </p:xfrm>
        <a:graphic>
          <a:graphicData uri="http://schemas.openxmlformats.org/drawingml/2006/table">
            <a:tbl>
              <a:tblPr firstRow="1" bandRow="1">
                <a:tableStyleId>{5940675A-B579-460E-94D1-54222C63F5DA}</a:tableStyleId>
              </a:tblPr>
              <a:tblGrid>
                <a:gridCol w="3094284"/>
                <a:gridCol w="1096716"/>
                <a:gridCol w="1447800"/>
                <a:gridCol w="990600"/>
                <a:gridCol w="2209800"/>
              </a:tblGrid>
              <a:tr h="966536">
                <a:tc>
                  <a:txBody>
                    <a:bodyPr/>
                    <a:lstStyle/>
                    <a:p>
                      <a:pPr algn="ctr"/>
                      <a:r>
                        <a:rPr lang="en-PH" sz="1400" b="1" dirty="0" smtClean="0">
                          <a:latin typeface="Arial" pitchFamily="34" charset="0"/>
                          <a:cs typeface="Arial" pitchFamily="34" charset="0"/>
                        </a:rPr>
                        <a:t>MFO / PERFORMANCE</a:t>
                      </a:r>
                      <a:r>
                        <a:rPr lang="en-PH" sz="1400" b="1" baseline="0" dirty="0" smtClean="0">
                          <a:latin typeface="Arial" pitchFamily="34" charset="0"/>
                          <a:cs typeface="Arial" pitchFamily="34" charset="0"/>
                        </a:rPr>
                        <a:t> INDICATOR</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Annual Target</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err="1" smtClean="0">
                          <a:solidFill>
                            <a:schemeClr val="tx1"/>
                          </a:solidFill>
                          <a:latin typeface="Arial" pitchFamily="34" charset="0"/>
                          <a:ea typeface="Tahoma" pitchFamily="34" charset="0"/>
                          <a:cs typeface="Arial" pitchFamily="34" charset="0"/>
                        </a:rPr>
                        <a:t>Accomp</a:t>
                      </a:r>
                      <a:r>
                        <a:rPr lang="en-PH" sz="1400" b="1" dirty="0" smtClean="0">
                          <a:solidFill>
                            <a:schemeClr val="tx1"/>
                          </a:solidFill>
                          <a:latin typeface="Arial" pitchFamily="34" charset="0"/>
                          <a:ea typeface="Tahoma" pitchFamily="34" charset="0"/>
                          <a:cs typeface="Arial" pitchFamily="34" charset="0"/>
                        </a:rPr>
                        <a:t> as of Nov. 30, 2017</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 </a:t>
                      </a:r>
                      <a:r>
                        <a:rPr lang="en-PH" sz="1400" b="1" dirty="0" err="1" smtClean="0">
                          <a:solidFill>
                            <a:schemeClr val="tx1"/>
                          </a:solidFill>
                          <a:latin typeface="Arial" pitchFamily="34" charset="0"/>
                          <a:ea typeface="Tahoma" pitchFamily="34" charset="0"/>
                          <a:cs typeface="Arial" pitchFamily="34" charset="0"/>
                        </a:rPr>
                        <a:t>Accomp</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Remarks/ </a:t>
                      </a:r>
                    </a:p>
                    <a:p>
                      <a:pPr algn="ctr"/>
                      <a:r>
                        <a:rPr lang="en-PH" sz="1400" b="1" dirty="0" smtClean="0">
                          <a:solidFill>
                            <a:schemeClr val="tx1"/>
                          </a:solidFill>
                          <a:latin typeface="Arial" pitchFamily="34" charset="0"/>
                          <a:ea typeface="Tahoma" pitchFamily="34" charset="0"/>
                          <a:cs typeface="Arial" pitchFamily="34" charset="0"/>
                        </a:rPr>
                        <a:t>Target</a:t>
                      </a:r>
                      <a:r>
                        <a:rPr lang="en-PH" sz="1400" b="1" baseline="0" dirty="0" smtClean="0">
                          <a:solidFill>
                            <a:schemeClr val="tx1"/>
                          </a:solidFill>
                          <a:latin typeface="Arial" pitchFamily="34" charset="0"/>
                          <a:ea typeface="Tahoma" pitchFamily="34" charset="0"/>
                          <a:cs typeface="Arial" pitchFamily="34" charset="0"/>
                        </a:rPr>
                        <a:t> Date of Delivery/</a:t>
                      </a:r>
                    </a:p>
                    <a:p>
                      <a:pPr algn="ctr"/>
                      <a:r>
                        <a:rPr lang="en-PH" sz="1400" b="1" baseline="0" dirty="0" smtClean="0">
                          <a:solidFill>
                            <a:schemeClr val="tx1"/>
                          </a:solidFill>
                          <a:latin typeface="Arial" pitchFamily="34" charset="0"/>
                          <a:ea typeface="Tahoma" pitchFamily="34" charset="0"/>
                          <a:cs typeface="Arial" pitchFamily="34" charset="0"/>
                        </a:rPr>
                        <a:t>Completion</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r>
              <a:tr h="1002294">
                <a:tc>
                  <a:txBody>
                    <a:bodyPr/>
                    <a:lstStyle/>
                    <a:p>
                      <a:pPr algn="l" fontAlgn="t"/>
                      <a:r>
                        <a:rPr lang="en-PH" sz="1400" b="1" i="1" u="none" strike="noStrike" dirty="0">
                          <a:solidFill>
                            <a:srgbClr val="000000"/>
                          </a:solidFill>
                          <a:latin typeface="Arial" pitchFamily="34" charset="0"/>
                          <a:cs typeface="Arial" pitchFamily="34" charset="0"/>
                        </a:rPr>
                        <a:t> MFO 5. AGRICULTURAL AND FISHERY MACHINERY, EQUIPMENT, AND FACILITIES SUPPORT SERVICES  </a:t>
                      </a:r>
                    </a:p>
                  </a:txBody>
                  <a:tcPr marL="95250" marR="6350" marT="6350" marB="0">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r>
              <a:tr h="504848">
                <a:tc>
                  <a:txBody>
                    <a:bodyPr/>
                    <a:lstStyle/>
                    <a:p>
                      <a:pPr algn="l" fontAlgn="t"/>
                      <a:r>
                        <a:rPr lang="en-PH" sz="1400" b="1" i="1" u="none" strike="noStrike" dirty="0">
                          <a:solidFill>
                            <a:srgbClr val="000099"/>
                          </a:solidFill>
                          <a:latin typeface="Arial" pitchFamily="34" charset="0"/>
                          <a:cs typeface="Arial" pitchFamily="34" charset="0"/>
                        </a:rPr>
                        <a:t> Beneficiaries of production </a:t>
                      </a:r>
                      <a:r>
                        <a:rPr lang="en-PH" sz="1400" b="1" i="1" u="none" strike="noStrike" dirty="0" smtClean="0">
                          <a:solidFill>
                            <a:srgbClr val="000099"/>
                          </a:solidFill>
                          <a:latin typeface="Arial" pitchFamily="34" charset="0"/>
                          <a:cs typeface="Arial" pitchFamily="34" charset="0"/>
                        </a:rPr>
                        <a:t>facilities </a:t>
                      </a:r>
                      <a:endParaRPr lang="en-PH" sz="1400" b="1" i="1" u="none" strike="noStrike" dirty="0">
                        <a:solidFill>
                          <a:srgbClr val="000099"/>
                        </a:solidFill>
                        <a:latin typeface="Arial" pitchFamily="34" charset="0"/>
                        <a:cs typeface="Arial" pitchFamily="34" charset="0"/>
                      </a:endParaRPr>
                    </a:p>
                  </a:txBody>
                  <a:tcPr marL="285750" marR="6350" marT="6350" marB="0"/>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375875">
                <a:tc>
                  <a:txBody>
                    <a:bodyPr/>
                    <a:lstStyle/>
                    <a:p>
                      <a:pPr algn="l" fontAlgn="t"/>
                      <a:r>
                        <a:rPr lang="en-PH" sz="1400" b="1" i="1" u="none" strike="noStrike" dirty="0">
                          <a:solidFill>
                            <a:srgbClr val="000099"/>
                          </a:solidFill>
                          <a:latin typeface="Arial" pitchFamily="34" charset="0"/>
                          <a:cs typeface="Arial" pitchFamily="34" charset="0"/>
                        </a:rPr>
                        <a:t> Groups </a:t>
                      </a:r>
                    </a:p>
                  </a:txBody>
                  <a:tcPr marL="476250" marR="6350" marT="6350" marB="0"/>
                </a:tc>
                <a:tc>
                  <a:txBody>
                    <a:bodyPr/>
                    <a:lstStyle/>
                    <a:p>
                      <a:pPr algn="ctr"/>
                      <a:r>
                        <a:rPr lang="en-PH" sz="1200" b="1" dirty="0" smtClean="0">
                          <a:solidFill>
                            <a:schemeClr val="tx1"/>
                          </a:solidFill>
                          <a:latin typeface="Arial" pitchFamily="34" charset="0"/>
                          <a:ea typeface="Tahoma" pitchFamily="34" charset="0"/>
                          <a:cs typeface="Arial" pitchFamily="34" charset="0"/>
                        </a:rPr>
                        <a:t>20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16</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200" b="1" dirty="0" smtClean="0">
                          <a:solidFill>
                            <a:schemeClr val="tx1"/>
                          </a:solidFill>
                          <a:latin typeface="Arial" pitchFamily="34" charset="0"/>
                          <a:ea typeface="Tahoma" pitchFamily="34" charset="0"/>
                          <a:cs typeface="Arial" pitchFamily="34" charset="0"/>
                        </a:rPr>
                        <a:t>80</a:t>
                      </a:r>
                      <a:endParaRPr lang="en-PH" sz="12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468528">
                <a:tc>
                  <a:txBody>
                    <a:bodyPr/>
                    <a:lstStyle/>
                    <a:p>
                      <a:pPr algn="l" fontAlgn="t"/>
                      <a:r>
                        <a:rPr lang="en-PH" sz="1600" b="1" i="0" u="none" strike="noStrike" dirty="0">
                          <a:solidFill>
                            <a:srgbClr val="FF0000"/>
                          </a:solidFill>
                          <a:latin typeface="Cambria"/>
                        </a:rPr>
                        <a:t> </a:t>
                      </a:r>
                      <a:r>
                        <a:rPr lang="en-PH" sz="1600" b="1" i="0" u="none" strike="noStrike" dirty="0" err="1">
                          <a:solidFill>
                            <a:srgbClr val="FF0000"/>
                          </a:solidFill>
                          <a:latin typeface="Cambria"/>
                        </a:rPr>
                        <a:t>Rainshelter</a:t>
                      </a:r>
                      <a:r>
                        <a:rPr lang="en-PH" sz="1600" b="1" i="0" u="none" strike="noStrike" dirty="0">
                          <a:solidFill>
                            <a:srgbClr val="FF0000"/>
                          </a:solidFill>
                          <a:latin typeface="Cambria"/>
                        </a:rPr>
                        <a:t> </a:t>
                      </a:r>
                      <a:r>
                        <a:rPr lang="en-PH" sz="1600" b="1" i="0" u="none" strike="noStrike" dirty="0" smtClean="0">
                          <a:solidFill>
                            <a:srgbClr val="FF0000"/>
                          </a:solidFill>
                          <a:latin typeface="Cambria"/>
                        </a:rPr>
                        <a:t> (units)</a:t>
                      </a:r>
                      <a:endParaRPr lang="en-PH" sz="1600" b="1" i="0" u="none" strike="noStrike" dirty="0">
                        <a:solidFill>
                          <a:srgbClr val="FF0000"/>
                        </a:solidFill>
                        <a:latin typeface="Cambria"/>
                      </a:endParaRPr>
                    </a:p>
                  </a:txBody>
                  <a:tcPr marL="571500" marR="6350" marT="6350" marB="0" anchor="ctr"/>
                </a:tc>
                <a:tc>
                  <a:txBody>
                    <a:bodyPr/>
                    <a:lstStyle/>
                    <a:p>
                      <a:pPr algn="ctr"/>
                      <a:r>
                        <a:rPr lang="en-PH" sz="1100" b="1" dirty="0" smtClean="0">
                          <a:solidFill>
                            <a:srgbClr val="FF0000"/>
                          </a:solidFill>
                          <a:latin typeface="Arial" pitchFamily="34" charset="0"/>
                          <a:ea typeface="Tahoma" pitchFamily="34" charset="0"/>
                          <a:cs typeface="Arial" pitchFamily="34" charset="0"/>
                        </a:rPr>
                        <a:t>21</a:t>
                      </a:r>
                      <a:endParaRPr lang="en-PH" sz="1100" b="1" dirty="0">
                        <a:solidFill>
                          <a:srgbClr val="FF0000"/>
                        </a:solidFill>
                        <a:latin typeface="Arial" pitchFamily="34" charset="0"/>
                        <a:ea typeface="Tahoma" pitchFamily="34" charset="0"/>
                        <a:cs typeface="Arial" pitchFamily="34" charset="0"/>
                      </a:endParaRPr>
                    </a:p>
                  </a:txBody>
                  <a:tcPr marL="99060" marR="99060" anchor="ctr"/>
                </a:tc>
                <a:tc>
                  <a:txBody>
                    <a:bodyPr/>
                    <a:lstStyle/>
                    <a:p>
                      <a:pPr algn="ctr"/>
                      <a:r>
                        <a:rPr lang="en-PH" sz="1100" b="1" dirty="0" smtClean="0">
                          <a:solidFill>
                            <a:srgbClr val="FF0000"/>
                          </a:solidFill>
                          <a:latin typeface="Arial" pitchFamily="34" charset="0"/>
                          <a:ea typeface="Tahoma" pitchFamily="34" charset="0"/>
                          <a:cs typeface="Arial" pitchFamily="34" charset="0"/>
                        </a:rPr>
                        <a:t>5</a:t>
                      </a:r>
                      <a:endParaRPr lang="en-PH" sz="1100" b="1" dirty="0">
                        <a:solidFill>
                          <a:srgbClr val="FF0000"/>
                        </a:solidFill>
                        <a:latin typeface="Arial" pitchFamily="34" charset="0"/>
                        <a:ea typeface="Tahoma" pitchFamily="34" charset="0"/>
                        <a:cs typeface="Arial" pitchFamily="34" charset="0"/>
                      </a:endParaRPr>
                    </a:p>
                  </a:txBody>
                  <a:tcPr marL="99060" marR="99060" anchor="ctr"/>
                </a:tc>
                <a:tc>
                  <a:txBody>
                    <a:bodyPr/>
                    <a:lstStyle/>
                    <a:p>
                      <a:pPr algn="ctr"/>
                      <a:r>
                        <a:rPr lang="en-PH" sz="1100" b="1" dirty="0" smtClean="0">
                          <a:solidFill>
                            <a:srgbClr val="FF0000"/>
                          </a:solidFill>
                          <a:latin typeface="Arial" pitchFamily="34" charset="0"/>
                          <a:ea typeface="Tahoma" pitchFamily="34" charset="0"/>
                          <a:cs typeface="Arial" pitchFamily="34" charset="0"/>
                        </a:rPr>
                        <a:t>23</a:t>
                      </a:r>
                      <a:endParaRPr lang="en-PH" sz="1100" b="1" dirty="0">
                        <a:solidFill>
                          <a:srgbClr val="FF0000"/>
                        </a:solidFill>
                        <a:latin typeface="Arial" pitchFamily="34" charset="0"/>
                        <a:ea typeface="Tahoma" pitchFamily="34" charset="0"/>
                        <a:cs typeface="Arial" pitchFamily="34" charset="0"/>
                      </a:endParaRPr>
                    </a:p>
                  </a:txBody>
                  <a:tcPr marL="99060" marR="99060" anchor="ctr"/>
                </a:tc>
                <a:tc>
                  <a:txBody>
                    <a:bodyPr/>
                    <a:lstStyle/>
                    <a:p>
                      <a:pPr algn="ctr"/>
                      <a:r>
                        <a:rPr lang="en-PH" sz="1100" b="1" dirty="0" smtClean="0">
                          <a:solidFill>
                            <a:srgbClr val="FF0000"/>
                          </a:solidFill>
                          <a:latin typeface="Arial" pitchFamily="34" charset="0"/>
                          <a:ea typeface="Tahoma" pitchFamily="34" charset="0"/>
                          <a:cs typeface="Arial" pitchFamily="34" charset="0"/>
                        </a:rPr>
                        <a:t>23</a:t>
                      </a:r>
                      <a:r>
                        <a:rPr lang="en-PH" sz="1100" b="1" baseline="0" dirty="0" smtClean="0">
                          <a:solidFill>
                            <a:srgbClr val="FF0000"/>
                          </a:solidFill>
                          <a:latin typeface="Arial" pitchFamily="34" charset="0"/>
                          <a:ea typeface="Tahoma" pitchFamily="34" charset="0"/>
                          <a:cs typeface="Arial" pitchFamily="34" charset="0"/>
                        </a:rPr>
                        <a:t> </a:t>
                      </a:r>
                      <a:r>
                        <a:rPr lang="en-PH" sz="1100" b="1" dirty="0" smtClean="0">
                          <a:solidFill>
                            <a:srgbClr val="FF0000"/>
                          </a:solidFill>
                          <a:latin typeface="Arial" pitchFamily="34" charset="0"/>
                          <a:ea typeface="Tahoma" pitchFamily="34" charset="0"/>
                          <a:cs typeface="Arial" pitchFamily="34" charset="0"/>
                        </a:rPr>
                        <a:t>% completed:</a:t>
                      </a:r>
                      <a:r>
                        <a:rPr lang="en-PH" sz="1100" b="1" baseline="0" dirty="0" smtClean="0">
                          <a:solidFill>
                            <a:srgbClr val="FF0000"/>
                          </a:solidFill>
                          <a:latin typeface="Arial" pitchFamily="34" charset="0"/>
                          <a:ea typeface="Tahoma" pitchFamily="34" charset="0"/>
                          <a:cs typeface="Arial" pitchFamily="34" charset="0"/>
                        </a:rPr>
                        <a:t> </a:t>
                      </a:r>
                      <a:r>
                        <a:rPr lang="en-PH" sz="1100" b="1" dirty="0" smtClean="0">
                          <a:solidFill>
                            <a:srgbClr val="FF0000"/>
                          </a:solidFill>
                          <a:latin typeface="Arial" pitchFamily="34" charset="0"/>
                          <a:ea typeface="Tahoma" pitchFamily="34" charset="0"/>
                          <a:cs typeface="Arial" pitchFamily="34" charset="0"/>
                        </a:rPr>
                        <a:t>January</a:t>
                      </a:r>
                      <a:r>
                        <a:rPr lang="en-PH" sz="1100" b="1" baseline="0" dirty="0" smtClean="0">
                          <a:solidFill>
                            <a:srgbClr val="FF0000"/>
                          </a:solidFill>
                          <a:latin typeface="Arial" pitchFamily="34" charset="0"/>
                          <a:ea typeface="Tahoma" pitchFamily="34" charset="0"/>
                          <a:cs typeface="Arial" pitchFamily="34" charset="0"/>
                        </a:rPr>
                        <a:t> </a:t>
                      </a:r>
                      <a:r>
                        <a:rPr lang="en-PH" sz="1100" b="1" dirty="0" smtClean="0">
                          <a:solidFill>
                            <a:srgbClr val="FF0000"/>
                          </a:solidFill>
                          <a:latin typeface="Arial" pitchFamily="34" charset="0"/>
                          <a:ea typeface="Tahoma" pitchFamily="34" charset="0"/>
                          <a:cs typeface="Arial" pitchFamily="34" charset="0"/>
                        </a:rPr>
                        <a:t>31, 2018</a:t>
                      </a:r>
                      <a:endParaRPr lang="en-PH" sz="1100" b="1" dirty="0">
                        <a:solidFill>
                          <a:srgbClr val="FF0000"/>
                        </a:solidFill>
                        <a:latin typeface="Arial" pitchFamily="34" charset="0"/>
                        <a:ea typeface="Tahoma" pitchFamily="34" charset="0"/>
                        <a:cs typeface="Arial" pitchFamily="34" charset="0"/>
                      </a:endParaRPr>
                    </a:p>
                  </a:txBody>
                  <a:tcPr marL="99060" marR="99060" anchor="ctr"/>
                </a:tc>
              </a:tr>
              <a:tr h="344644">
                <a:tc>
                  <a:txBody>
                    <a:bodyPr/>
                    <a:lstStyle/>
                    <a:p>
                      <a:pPr algn="l" fontAlgn="t"/>
                      <a:r>
                        <a:rPr lang="en-PH" sz="1600" b="0" i="0" u="none" strike="noStrike" dirty="0">
                          <a:solidFill>
                            <a:srgbClr val="000000"/>
                          </a:solidFill>
                          <a:latin typeface="Cambria"/>
                        </a:rPr>
                        <a:t> </a:t>
                      </a:r>
                      <a:r>
                        <a:rPr lang="en-PH" sz="1600" b="0" i="0" u="none" strike="noStrike" dirty="0" err="1">
                          <a:solidFill>
                            <a:srgbClr val="000000"/>
                          </a:solidFill>
                          <a:latin typeface="Cambria"/>
                        </a:rPr>
                        <a:t>Screenhouse</a:t>
                      </a:r>
                      <a:r>
                        <a:rPr lang="en-PH" sz="1600" b="0" i="0" u="none" strike="noStrike" dirty="0">
                          <a:solidFill>
                            <a:srgbClr val="000000"/>
                          </a:solidFill>
                          <a:latin typeface="Cambria"/>
                        </a:rPr>
                        <a:t>/</a:t>
                      </a:r>
                      <a:r>
                        <a:rPr lang="en-PH" sz="1600" b="0" i="0" u="none" strike="noStrike" dirty="0" err="1">
                          <a:solidFill>
                            <a:srgbClr val="000000"/>
                          </a:solidFill>
                          <a:latin typeface="Cambria"/>
                        </a:rPr>
                        <a:t>nethouse</a:t>
                      </a:r>
                      <a:r>
                        <a:rPr lang="en-PH" sz="1600" b="0" i="0" u="none" strike="noStrike" dirty="0">
                          <a:solidFill>
                            <a:srgbClr val="000000"/>
                          </a:solidFill>
                          <a:latin typeface="Cambria"/>
                        </a:rPr>
                        <a:t> </a:t>
                      </a:r>
                      <a:r>
                        <a:rPr lang="en-PH" sz="1600" b="0" i="0" u="none" strike="noStrike" dirty="0" smtClean="0">
                          <a:solidFill>
                            <a:srgbClr val="000000"/>
                          </a:solidFill>
                          <a:latin typeface="Cambria"/>
                        </a:rPr>
                        <a:t>    (units)</a:t>
                      </a:r>
                      <a:endParaRPr lang="en-PH" sz="1600" b="0" i="0" u="none" strike="noStrike" dirty="0">
                        <a:solidFill>
                          <a:srgbClr val="000000"/>
                        </a:solidFill>
                        <a:latin typeface="Cambria"/>
                      </a:endParaRPr>
                    </a:p>
                  </a:txBody>
                  <a:tcPr marL="571500" marR="6350" marT="6350" marB="0">
                    <a:solidFill>
                      <a:schemeClr val="bg1"/>
                    </a:solidFill>
                  </a:tcPr>
                </a:tc>
                <a:tc>
                  <a:txBody>
                    <a:bodyPr/>
                    <a:lstStyle/>
                    <a:p>
                      <a:pPr algn="ctr"/>
                      <a:r>
                        <a:rPr lang="en-PH" sz="1100" b="1" dirty="0" smtClean="0">
                          <a:solidFill>
                            <a:schemeClr val="tx1"/>
                          </a:solidFill>
                          <a:latin typeface="Arial" pitchFamily="34" charset="0"/>
                          <a:ea typeface="Tahoma" pitchFamily="34" charset="0"/>
                          <a:cs typeface="Arial" pitchFamily="34" charset="0"/>
                        </a:rPr>
                        <a:t>6</a:t>
                      </a: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r>
                        <a:rPr lang="en-PH" sz="1100" b="1" dirty="0" smtClean="0">
                          <a:solidFill>
                            <a:schemeClr val="tx1"/>
                          </a:solidFill>
                          <a:latin typeface="Arial" pitchFamily="34" charset="0"/>
                          <a:ea typeface="Tahoma" pitchFamily="34" charset="0"/>
                          <a:cs typeface="Arial" pitchFamily="34" charset="0"/>
                        </a:rPr>
                        <a:t>6</a:t>
                      </a: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r>
                        <a:rPr lang="en-PH" sz="1100" b="1" dirty="0" smtClean="0">
                          <a:solidFill>
                            <a:schemeClr val="tx1"/>
                          </a:solidFill>
                          <a:latin typeface="Arial" pitchFamily="34" charset="0"/>
                          <a:ea typeface="Tahoma" pitchFamily="34" charset="0"/>
                          <a:cs typeface="Arial" pitchFamily="34" charset="0"/>
                        </a:rPr>
                        <a:t>100</a:t>
                      </a: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r>
              <a:tr h="375875">
                <a:tc>
                  <a:txBody>
                    <a:bodyPr/>
                    <a:lstStyle/>
                    <a:p>
                      <a:pPr algn="l" fontAlgn="t"/>
                      <a:r>
                        <a:rPr lang="en-PH" sz="1600" b="0" i="0" u="none" strike="noStrike" dirty="0">
                          <a:solidFill>
                            <a:srgbClr val="000000"/>
                          </a:solidFill>
                          <a:latin typeface="Cambria"/>
                        </a:rPr>
                        <a:t> Nursery </a:t>
                      </a:r>
                      <a:r>
                        <a:rPr lang="en-PH" sz="1600" b="0" i="0" u="none" strike="noStrike" dirty="0" smtClean="0">
                          <a:solidFill>
                            <a:srgbClr val="000000"/>
                          </a:solidFill>
                          <a:latin typeface="Cambria"/>
                        </a:rPr>
                        <a:t>(units)</a:t>
                      </a:r>
                      <a:endParaRPr lang="en-PH" sz="1600" b="0" i="0" u="none" strike="noStrike" dirty="0">
                        <a:solidFill>
                          <a:srgbClr val="000000"/>
                        </a:solidFill>
                        <a:latin typeface="Cambria"/>
                      </a:endParaRPr>
                    </a:p>
                  </a:txBody>
                  <a:tcPr marL="571500" marR="6350" marT="6350" marB="0"/>
                </a:tc>
                <a:tc>
                  <a:txBody>
                    <a:bodyPr/>
                    <a:lstStyle/>
                    <a:p>
                      <a:pPr algn="ctr"/>
                      <a:r>
                        <a:rPr lang="en-PH" sz="1100" b="1" dirty="0" smtClean="0">
                          <a:solidFill>
                            <a:schemeClr val="tx1"/>
                          </a:solidFill>
                          <a:latin typeface="Arial" pitchFamily="34" charset="0"/>
                          <a:ea typeface="Tahoma" pitchFamily="34" charset="0"/>
                          <a:cs typeface="Arial" pitchFamily="34" charset="0"/>
                        </a:rPr>
                        <a:t>5</a:t>
                      </a:r>
                      <a:endParaRPr lang="en-PH" sz="11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100" b="1" dirty="0" smtClean="0">
                          <a:solidFill>
                            <a:schemeClr val="tx1"/>
                          </a:solidFill>
                          <a:latin typeface="Arial" pitchFamily="34" charset="0"/>
                          <a:ea typeface="Tahoma" pitchFamily="34" charset="0"/>
                          <a:cs typeface="Arial" pitchFamily="34" charset="0"/>
                        </a:rPr>
                        <a:t>5</a:t>
                      </a:r>
                      <a:endParaRPr lang="en-PH" sz="11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100" b="1" dirty="0" smtClean="0">
                          <a:solidFill>
                            <a:schemeClr val="tx1"/>
                          </a:solidFill>
                          <a:latin typeface="Arial" pitchFamily="34" charset="0"/>
                          <a:ea typeface="Tahoma" pitchFamily="34" charset="0"/>
                          <a:cs typeface="Arial" pitchFamily="34" charset="0"/>
                        </a:rPr>
                        <a:t>100</a:t>
                      </a:r>
                      <a:endParaRPr lang="en-PH" sz="11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100" b="1" dirty="0">
                        <a:solidFill>
                          <a:schemeClr val="tx1"/>
                        </a:solidFill>
                        <a:latin typeface="Arial" pitchFamily="34" charset="0"/>
                        <a:ea typeface="Tahoma" pitchFamily="34" charset="0"/>
                        <a:cs typeface="Arial" pitchFamily="34" charset="0"/>
                      </a:endParaRPr>
                    </a:p>
                  </a:txBody>
                  <a:tcPr marL="99060" marR="99060" anchor="ctr"/>
                </a:tc>
              </a:tr>
            </a:tbl>
          </a:graphicData>
        </a:graphic>
      </p:graphicFrame>
      <p:sp>
        <p:nvSpPr>
          <p:cNvPr id="14" name="TextBox 13"/>
          <p:cNvSpPr txBox="1"/>
          <p:nvPr/>
        </p:nvSpPr>
        <p:spPr>
          <a:xfrm>
            <a:off x="838200" y="882134"/>
            <a:ext cx="7772400" cy="369332"/>
          </a:xfrm>
          <a:prstGeom prst="rect">
            <a:avLst/>
          </a:prstGeom>
          <a:noFill/>
        </p:spPr>
        <p:txBody>
          <a:bodyPr wrap="square" rtlCol="0">
            <a:spAutoFit/>
          </a:bodyPr>
          <a:lstStyle/>
          <a:p>
            <a:r>
              <a:rPr lang="en-PH" b="1" dirty="0">
                <a:latin typeface="Arial" pitchFamily="34" charset="0"/>
                <a:cs typeface="Arial" pitchFamily="34" charset="0"/>
              </a:rPr>
              <a:t>FY 2017 Physical Accomplishment Report as of November 30, 2017</a:t>
            </a:r>
          </a:p>
        </p:txBody>
      </p:sp>
      <p:sp>
        <p:nvSpPr>
          <p:cNvPr id="4" name="TextBox 3"/>
          <p:cNvSpPr txBox="1"/>
          <p:nvPr/>
        </p:nvSpPr>
        <p:spPr>
          <a:xfrm>
            <a:off x="381000" y="5486400"/>
            <a:ext cx="4343400" cy="369332"/>
          </a:xfrm>
          <a:prstGeom prst="rect">
            <a:avLst/>
          </a:prstGeom>
          <a:noFill/>
        </p:spPr>
        <p:txBody>
          <a:bodyPr wrap="square" rtlCol="0">
            <a:spAutoFit/>
          </a:bodyPr>
          <a:lstStyle/>
          <a:p>
            <a:r>
              <a:rPr lang="en-PH" dirty="0"/>
              <a:t> </a:t>
            </a:r>
          </a:p>
        </p:txBody>
      </p:sp>
      <p:pic>
        <p:nvPicPr>
          <p:cNvPr id="6"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85737" y="857251"/>
            <a:ext cx="590527" cy="56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5616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152400" y="1447800"/>
          <a:ext cx="8839200" cy="4255877"/>
        </p:xfrm>
        <a:graphic>
          <a:graphicData uri="http://schemas.openxmlformats.org/drawingml/2006/table">
            <a:tbl>
              <a:tblPr firstRow="1" bandRow="1">
                <a:tableStyleId>{5940675A-B579-460E-94D1-54222C63F5DA}</a:tableStyleId>
              </a:tblPr>
              <a:tblGrid>
                <a:gridCol w="3094284"/>
                <a:gridCol w="1096716"/>
                <a:gridCol w="1447800"/>
                <a:gridCol w="990600"/>
                <a:gridCol w="2209800"/>
              </a:tblGrid>
              <a:tr h="894407">
                <a:tc>
                  <a:txBody>
                    <a:bodyPr/>
                    <a:lstStyle/>
                    <a:p>
                      <a:pPr algn="ctr"/>
                      <a:r>
                        <a:rPr lang="en-PH" sz="1400" b="1" dirty="0" smtClean="0">
                          <a:latin typeface="Arial" pitchFamily="34" charset="0"/>
                          <a:cs typeface="Arial" pitchFamily="34" charset="0"/>
                        </a:rPr>
                        <a:t>MFO / PERFORMANCE</a:t>
                      </a:r>
                      <a:r>
                        <a:rPr lang="en-PH" sz="1400" b="1" baseline="0" dirty="0" smtClean="0">
                          <a:latin typeface="Arial" pitchFamily="34" charset="0"/>
                          <a:cs typeface="Arial" pitchFamily="34" charset="0"/>
                        </a:rPr>
                        <a:t> INDICATOR</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Annual Target</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err="1" smtClean="0">
                          <a:solidFill>
                            <a:schemeClr val="tx1"/>
                          </a:solidFill>
                          <a:latin typeface="Arial" pitchFamily="34" charset="0"/>
                          <a:ea typeface="Tahoma" pitchFamily="34" charset="0"/>
                          <a:cs typeface="Arial" pitchFamily="34" charset="0"/>
                        </a:rPr>
                        <a:t>Accomp</a:t>
                      </a:r>
                      <a:r>
                        <a:rPr lang="en-PH" sz="1400" b="1" dirty="0" smtClean="0">
                          <a:solidFill>
                            <a:schemeClr val="tx1"/>
                          </a:solidFill>
                          <a:latin typeface="Arial" pitchFamily="34" charset="0"/>
                          <a:ea typeface="Tahoma" pitchFamily="34" charset="0"/>
                          <a:cs typeface="Arial" pitchFamily="34" charset="0"/>
                        </a:rPr>
                        <a:t> as of Nov. 30, 2017</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 </a:t>
                      </a:r>
                      <a:r>
                        <a:rPr lang="en-PH" sz="1400" b="1" dirty="0" err="1" smtClean="0">
                          <a:solidFill>
                            <a:schemeClr val="tx1"/>
                          </a:solidFill>
                          <a:latin typeface="Arial" pitchFamily="34" charset="0"/>
                          <a:ea typeface="Tahoma" pitchFamily="34" charset="0"/>
                          <a:cs typeface="Arial" pitchFamily="34" charset="0"/>
                        </a:rPr>
                        <a:t>Accomp</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Remarks/ </a:t>
                      </a:r>
                    </a:p>
                    <a:p>
                      <a:pPr algn="ctr"/>
                      <a:r>
                        <a:rPr lang="en-PH" sz="1400" b="1" dirty="0" smtClean="0">
                          <a:solidFill>
                            <a:schemeClr val="tx1"/>
                          </a:solidFill>
                          <a:latin typeface="Arial" pitchFamily="34" charset="0"/>
                          <a:ea typeface="Tahoma" pitchFamily="34" charset="0"/>
                          <a:cs typeface="Arial" pitchFamily="34" charset="0"/>
                        </a:rPr>
                        <a:t>Target</a:t>
                      </a:r>
                      <a:r>
                        <a:rPr lang="en-PH" sz="1400" b="1" baseline="0" dirty="0" smtClean="0">
                          <a:solidFill>
                            <a:schemeClr val="tx1"/>
                          </a:solidFill>
                          <a:latin typeface="Arial" pitchFamily="34" charset="0"/>
                          <a:ea typeface="Tahoma" pitchFamily="34" charset="0"/>
                          <a:cs typeface="Arial" pitchFamily="34" charset="0"/>
                        </a:rPr>
                        <a:t> Date of Delivery/</a:t>
                      </a:r>
                    </a:p>
                    <a:p>
                      <a:pPr algn="ctr"/>
                      <a:r>
                        <a:rPr lang="en-PH" sz="1400" b="1" baseline="0" dirty="0" smtClean="0">
                          <a:solidFill>
                            <a:schemeClr val="tx1"/>
                          </a:solidFill>
                          <a:latin typeface="Arial" pitchFamily="34" charset="0"/>
                          <a:ea typeface="Tahoma" pitchFamily="34" charset="0"/>
                          <a:cs typeface="Arial" pitchFamily="34" charset="0"/>
                        </a:rPr>
                        <a:t>Completion</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r>
              <a:tr h="678569">
                <a:tc>
                  <a:txBody>
                    <a:bodyPr/>
                    <a:lstStyle/>
                    <a:p>
                      <a:pPr algn="l" fontAlgn="t"/>
                      <a:r>
                        <a:rPr lang="en-PH" sz="1200" b="1" i="1" u="none" strike="noStrike" dirty="0">
                          <a:solidFill>
                            <a:srgbClr val="000099"/>
                          </a:solidFill>
                          <a:latin typeface="Cambria"/>
                        </a:rPr>
                        <a:t> Beneficiaries of postharvest machinery and equipment and postharvest/processing facilities </a:t>
                      </a:r>
                    </a:p>
                  </a:txBody>
                  <a:tcPr marL="285750" marR="6350" marT="6350" marB="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r>
              <a:tr h="435753">
                <a:tc>
                  <a:txBody>
                    <a:bodyPr/>
                    <a:lstStyle/>
                    <a:p>
                      <a:pPr algn="l" fontAlgn="t"/>
                      <a:r>
                        <a:rPr lang="en-PH" sz="1200" b="1" i="1" u="none" strike="noStrike" dirty="0">
                          <a:solidFill>
                            <a:srgbClr val="000099"/>
                          </a:solidFill>
                          <a:latin typeface="Cambria"/>
                        </a:rPr>
                        <a:t> Groups </a:t>
                      </a:r>
                    </a:p>
                  </a:txBody>
                  <a:tcPr marL="476250" marR="6350" marT="6350" marB="0" anchor="ctr"/>
                </a:tc>
                <a:tc>
                  <a:txBody>
                    <a:bodyPr/>
                    <a:lstStyle/>
                    <a:p>
                      <a:pPr algn="ctr"/>
                      <a:r>
                        <a:rPr lang="en-PH" sz="1600" b="1" i="1" dirty="0" smtClean="0">
                          <a:solidFill>
                            <a:srgbClr val="000099"/>
                          </a:solidFill>
                          <a:latin typeface="Arial" pitchFamily="34" charset="0"/>
                          <a:ea typeface="Tahoma" pitchFamily="34" charset="0"/>
                          <a:cs typeface="Arial" pitchFamily="34" charset="0"/>
                        </a:rPr>
                        <a:t>40</a:t>
                      </a:r>
                      <a:endParaRPr lang="en-PH" sz="1600" b="1" i="1" dirty="0">
                        <a:solidFill>
                          <a:srgbClr val="000099"/>
                        </a:solidFill>
                        <a:latin typeface="Arial" pitchFamily="34" charset="0"/>
                        <a:ea typeface="Tahoma" pitchFamily="34" charset="0"/>
                        <a:cs typeface="Arial" pitchFamily="34" charset="0"/>
                      </a:endParaRPr>
                    </a:p>
                  </a:txBody>
                  <a:tcPr marL="99060" marR="99060" anchor="ctr"/>
                </a:tc>
                <a:tc>
                  <a:txBody>
                    <a:bodyPr/>
                    <a:lstStyle/>
                    <a:p>
                      <a:pPr algn="ctr"/>
                      <a:r>
                        <a:rPr lang="en-PH" sz="1600" b="1" i="1" dirty="0" smtClean="0">
                          <a:solidFill>
                            <a:srgbClr val="000099"/>
                          </a:solidFill>
                          <a:latin typeface="Arial" pitchFamily="34" charset="0"/>
                          <a:ea typeface="Tahoma" pitchFamily="34" charset="0"/>
                          <a:cs typeface="Arial" pitchFamily="34" charset="0"/>
                        </a:rPr>
                        <a:t>35</a:t>
                      </a:r>
                      <a:endParaRPr lang="en-PH" sz="1600" b="1" i="1" dirty="0">
                        <a:solidFill>
                          <a:srgbClr val="000099"/>
                        </a:solidFill>
                        <a:latin typeface="Arial" pitchFamily="34" charset="0"/>
                        <a:ea typeface="Tahoma" pitchFamily="34" charset="0"/>
                        <a:cs typeface="Arial" pitchFamily="34" charset="0"/>
                      </a:endParaRPr>
                    </a:p>
                  </a:txBody>
                  <a:tcPr marL="99060" marR="99060" anchor="ctr"/>
                </a:tc>
                <a:tc>
                  <a:txBody>
                    <a:bodyPr/>
                    <a:lstStyle/>
                    <a:p>
                      <a:pPr algn="ctr"/>
                      <a:r>
                        <a:rPr lang="en-PH" sz="1600" b="1" i="1" dirty="0" smtClean="0">
                          <a:solidFill>
                            <a:srgbClr val="000099"/>
                          </a:solidFill>
                          <a:latin typeface="Arial" pitchFamily="34" charset="0"/>
                          <a:ea typeface="Tahoma" pitchFamily="34" charset="0"/>
                          <a:cs typeface="Arial" pitchFamily="34" charset="0"/>
                        </a:rPr>
                        <a:t>87</a:t>
                      </a:r>
                      <a:endParaRPr lang="en-PH" sz="1600" b="1" i="1" dirty="0">
                        <a:solidFill>
                          <a:srgbClr val="000099"/>
                        </a:solidFill>
                        <a:latin typeface="Arial" pitchFamily="34" charset="0"/>
                        <a:ea typeface="Tahoma" pitchFamily="34" charset="0"/>
                        <a:cs typeface="Arial" pitchFamily="34" charset="0"/>
                      </a:endParaRPr>
                    </a:p>
                  </a:txBody>
                  <a:tcPr marL="99060" marR="99060" anchor="ctr"/>
                </a:tc>
                <a:tc>
                  <a:txBody>
                    <a:bodyPr/>
                    <a:lstStyle/>
                    <a:p>
                      <a:endParaRPr lang="en-PH" sz="1200" b="1" i="1" dirty="0">
                        <a:solidFill>
                          <a:srgbClr val="000099"/>
                        </a:solidFill>
                        <a:latin typeface="Arial" pitchFamily="34" charset="0"/>
                        <a:ea typeface="Tahoma" pitchFamily="34" charset="0"/>
                        <a:cs typeface="Arial" pitchFamily="34" charset="0"/>
                      </a:endParaRPr>
                    </a:p>
                  </a:txBody>
                  <a:tcPr marL="99060" marR="99060" anchor="ctr"/>
                </a:tc>
              </a:tr>
              <a:tr h="335403">
                <a:tc>
                  <a:txBody>
                    <a:bodyPr/>
                    <a:lstStyle/>
                    <a:p>
                      <a:pPr algn="l" fontAlgn="t"/>
                      <a:r>
                        <a:rPr lang="en-PH" sz="1400" b="0" i="0" u="none" strike="noStrike" dirty="0">
                          <a:solidFill>
                            <a:srgbClr val="000000"/>
                          </a:solidFill>
                          <a:latin typeface="Cambria"/>
                        </a:rPr>
                        <a:t> Coffee </a:t>
                      </a:r>
                      <a:r>
                        <a:rPr lang="en-PH" sz="1400" b="0" i="0" u="none" strike="noStrike" dirty="0" err="1">
                          <a:solidFill>
                            <a:srgbClr val="000000"/>
                          </a:solidFill>
                          <a:latin typeface="Cambria"/>
                        </a:rPr>
                        <a:t>dehuller</a:t>
                      </a:r>
                      <a:r>
                        <a:rPr lang="en-PH" sz="1400" b="0" i="0" u="none" strike="noStrike" dirty="0">
                          <a:solidFill>
                            <a:srgbClr val="000000"/>
                          </a:solidFill>
                          <a:latin typeface="Cambria"/>
                        </a:rPr>
                        <a:t> </a:t>
                      </a:r>
                      <a:r>
                        <a:rPr lang="en-PH" sz="1400" b="0" i="0" u="none" strike="noStrike" dirty="0" smtClean="0">
                          <a:solidFill>
                            <a:srgbClr val="000000"/>
                          </a:solidFill>
                          <a:latin typeface="Cambria"/>
                        </a:rPr>
                        <a:t> (pcs)</a:t>
                      </a:r>
                      <a:endParaRPr lang="en-PH" sz="1400" b="0" i="0" u="none" strike="noStrike" dirty="0">
                        <a:solidFill>
                          <a:srgbClr val="000000"/>
                        </a:solidFill>
                        <a:latin typeface="Cambria"/>
                      </a:endParaRPr>
                    </a:p>
                  </a:txBody>
                  <a:tcPr marL="571500" marR="6350" marT="6350" marB="0"/>
                </a:tc>
                <a:tc>
                  <a:txBody>
                    <a:bodyPr/>
                    <a:lstStyle/>
                    <a:p>
                      <a:pPr algn="ctr"/>
                      <a:r>
                        <a:rPr lang="en-PH" sz="1600" b="1" dirty="0" smtClean="0">
                          <a:solidFill>
                            <a:schemeClr val="tx1"/>
                          </a:solidFill>
                          <a:latin typeface="Arial" pitchFamily="34" charset="0"/>
                          <a:ea typeface="Tahoma" pitchFamily="34" charset="0"/>
                          <a:cs typeface="Arial" pitchFamily="34" charset="0"/>
                        </a:rPr>
                        <a:t>10</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10</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600" b="1" dirty="0" smtClean="0">
                          <a:solidFill>
                            <a:schemeClr val="tx1"/>
                          </a:solidFill>
                          <a:latin typeface="Arial" pitchFamily="34" charset="0"/>
                          <a:ea typeface="Tahoma" pitchFamily="34" charset="0"/>
                          <a:cs typeface="Arial" pitchFamily="34" charset="0"/>
                        </a:rPr>
                        <a:t>100</a:t>
                      </a:r>
                      <a:endParaRPr lang="en-PH" sz="16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404404">
                <a:tc>
                  <a:txBody>
                    <a:bodyPr/>
                    <a:lstStyle/>
                    <a:p>
                      <a:pPr algn="l" fontAlgn="t"/>
                      <a:r>
                        <a:rPr lang="en-PH" sz="1400" b="0" i="0" u="none" strike="noStrike" dirty="0">
                          <a:solidFill>
                            <a:srgbClr val="000000"/>
                          </a:solidFill>
                          <a:latin typeface="Cambria"/>
                        </a:rPr>
                        <a:t> Coffee </a:t>
                      </a:r>
                      <a:r>
                        <a:rPr lang="en-PH" sz="1400" b="0" i="0" u="none" strike="noStrike" dirty="0" err="1">
                          <a:solidFill>
                            <a:srgbClr val="000000"/>
                          </a:solidFill>
                          <a:latin typeface="Cambria"/>
                        </a:rPr>
                        <a:t>depulper</a:t>
                      </a:r>
                      <a:r>
                        <a:rPr lang="en-PH" sz="1400" b="0" i="0" u="none" strike="noStrike" dirty="0">
                          <a:solidFill>
                            <a:srgbClr val="000000"/>
                          </a:solidFill>
                          <a:latin typeface="Cambria"/>
                        </a:rPr>
                        <a:t> </a:t>
                      </a:r>
                      <a:r>
                        <a:rPr lang="en-PH" sz="1400" b="0" i="0" u="none" strike="noStrike" dirty="0" smtClean="0">
                          <a:solidFill>
                            <a:srgbClr val="000000"/>
                          </a:solidFill>
                          <a:latin typeface="Cambria"/>
                        </a:rPr>
                        <a:t> (pcs)</a:t>
                      </a:r>
                      <a:endParaRPr lang="en-PH" sz="1400" b="0" i="0" u="none" strike="noStrike" dirty="0">
                        <a:solidFill>
                          <a:srgbClr val="000000"/>
                        </a:solidFill>
                        <a:latin typeface="Cambria"/>
                      </a:endParaRPr>
                    </a:p>
                  </a:txBody>
                  <a:tcPr marL="571500" marR="6350" marT="6350" marB="0"/>
                </a:tc>
                <a:tc>
                  <a:txBody>
                    <a:bodyPr/>
                    <a:lstStyle/>
                    <a:p>
                      <a:pPr algn="ctr"/>
                      <a:r>
                        <a:rPr lang="en-PH" sz="1400" b="1" dirty="0" smtClean="0">
                          <a:solidFill>
                            <a:schemeClr val="tx1"/>
                          </a:solidFill>
                          <a:latin typeface="Arial" pitchFamily="34" charset="0"/>
                          <a:ea typeface="Tahoma" pitchFamily="34" charset="0"/>
                          <a:cs typeface="Arial" pitchFamily="34" charset="0"/>
                        </a:rPr>
                        <a:t>10</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10</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100</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100" b="1" dirty="0">
                        <a:solidFill>
                          <a:schemeClr val="tx1"/>
                        </a:solidFill>
                        <a:latin typeface="Arial" pitchFamily="34" charset="0"/>
                        <a:ea typeface="Tahoma" pitchFamily="34" charset="0"/>
                        <a:cs typeface="Arial" pitchFamily="34" charset="0"/>
                      </a:endParaRPr>
                    </a:p>
                  </a:txBody>
                  <a:tcPr marL="99060" marR="99060" anchor="ctr"/>
                </a:tc>
              </a:tr>
              <a:tr h="316769">
                <a:tc>
                  <a:txBody>
                    <a:bodyPr/>
                    <a:lstStyle/>
                    <a:p>
                      <a:pPr algn="l" fontAlgn="t"/>
                      <a:r>
                        <a:rPr lang="en-PH" sz="1400" b="0" i="0" u="none" strike="noStrike" dirty="0">
                          <a:solidFill>
                            <a:srgbClr val="000000"/>
                          </a:solidFill>
                          <a:latin typeface="Cambria"/>
                        </a:rPr>
                        <a:t> </a:t>
                      </a:r>
                      <a:r>
                        <a:rPr lang="en-PH" sz="1400" b="0" i="0" u="none" strike="noStrike" dirty="0" err="1">
                          <a:solidFill>
                            <a:srgbClr val="000000"/>
                          </a:solidFill>
                          <a:latin typeface="Cambria"/>
                        </a:rPr>
                        <a:t>Pulverizer</a:t>
                      </a:r>
                      <a:r>
                        <a:rPr lang="en-PH" sz="1400" b="0" i="0" u="none" strike="noStrike" dirty="0">
                          <a:solidFill>
                            <a:srgbClr val="000000"/>
                          </a:solidFill>
                          <a:latin typeface="Cambria"/>
                        </a:rPr>
                        <a:t> </a:t>
                      </a:r>
                      <a:r>
                        <a:rPr lang="en-PH" sz="1400" b="0" i="0" u="none" strike="noStrike" dirty="0" smtClean="0">
                          <a:solidFill>
                            <a:srgbClr val="000000"/>
                          </a:solidFill>
                          <a:latin typeface="Cambria"/>
                        </a:rPr>
                        <a:t> (pcs)</a:t>
                      </a:r>
                      <a:endParaRPr lang="en-PH" sz="1400" b="0" i="0" u="none" strike="noStrike" dirty="0">
                        <a:solidFill>
                          <a:srgbClr val="000000"/>
                        </a:solidFill>
                        <a:latin typeface="Cambria"/>
                      </a:endParaRPr>
                    </a:p>
                  </a:txBody>
                  <a:tcPr marL="571500" marR="6350" marT="6350" marB="0">
                    <a:solidFill>
                      <a:schemeClr val="bg1"/>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10</a:t>
                      </a:r>
                      <a:endParaRPr lang="en-PH" sz="14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10</a:t>
                      </a:r>
                      <a:endParaRPr lang="en-PH" sz="14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100</a:t>
                      </a:r>
                      <a:endParaRPr lang="en-PH" sz="14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r>
              <a:tr h="324432">
                <a:tc>
                  <a:txBody>
                    <a:bodyPr/>
                    <a:lstStyle/>
                    <a:p>
                      <a:pPr algn="l" fontAlgn="t"/>
                      <a:r>
                        <a:rPr lang="en-PH" sz="1400" b="1" i="0" u="none" strike="noStrike" dirty="0">
                          <a:solidFill>
                            <a:srgbClr val="FF0000"/>
                          </a:solidFill>
                          <a:latin typeface="Cambria"/>
                        </a:rPr>
                        <a:t> Coffee dryer/ </a:t>
                      </a:r>
                      <a:r>
                        <a:rPr lang="en-PH" sz="1400" b="1" i="0" u="none" strike="noStrike" dirty="0" smtClean="0">
                          <a:solidFill>
                            <a:srgbClr val="FF0000"/>
                          </a:solidFill>
                          <a:latin typeface="Cambria"/>
                        </a:rPr>
                        <a:t>Cacao </a:t>
                      </a:r>
                      <a:r>
                        <a:rPr lang="en-PH" sz="1400" b="1" i="0" u="none" strike="noStrike" dirty="0">
                          <a:solidFill>
                            <a:srgbClr val="FF0000"/>
                          </a:solidFill>
                          <a:latin typeface="Cambria"/>
                        </a:rPr>
                        <a:t>dryer </a:t>
                      </a:r>
                      <a:r>
                        <a:rPr lang="en-PH" sz="1400" b="1" i="0" u="none" strike="noStrike" dirty="0" smtClean="0">
                          <a:solidFill>
                            <a:srgbClr val="FF0000"/>
                          </a:solidFill>
                          <a:latin typeface="Cambria"/>
                        </a:rPr>
                        <a:t>(pc)</a:t>
                      </a:r>
                      <a:endParaRPr lang="en-PH" sz="1400" b="1" i="0" u="none" strike="noStrike" dirty="0">
                        <a:solidFill>
                          <a:srgbClr val="FF0000"/>
                        </a:solidFill>
                        <a:latin typeface="Cambria"/>
                      </a:endParaRPr>
                    </a:p>
                  </a:txBody>
                  <a:tcPr marL="571500" marR="6350" marT="6350" marB="0"/>
                </a:tc>
                <a:tc>
                  <a:txBody>
                    <a:bodyPr/>
                    <a:lstStyle/>
                    <a:p>
                      <a:pPr algn="ctr"/>
                      <a:r>
                        <a:rPr lang="en-PH" sz="1400" b="1" dirty="0" smtClean="0">
                          <a:solidFill>
                            <a:srgbClr val="FF0000"/>
                          </a:solidFill>
                          <a:latin typeface="Arial" pitchFamily="34" charset="0"/>
                          <a:ea typeface="Tahoma" pitchFamily="34" charset="0"/>
                          <a:cs typeface="Arial" pitchFamily="34" charset="0"/>
                        </a:rPr>
                        <a:t>4</a:t>
                      </a:r>
                      <a:endParaRPr lang="en-PH" sz="1400" b="1" dirty="0">
                        <a:solidFill>
                          <a:srgbClr val="FF0000"/>
                        </a:solidFill>
                        <a:latin typeface="Arial" pitchFamily="34" charset="0"/>
                        <a:ea typeface="Tahoma" pitchFamily="34" charset="0"/>
                        <a:cs typeface="Arial" pitchFamily="34" charset="0"/>
                      </a:endParaRPr>
                    </a:p>
                  </a:txBody>
                  <a:tcPr marL="99060" marR="99060" anchor="ctr"/>
                </a:tc>
                <a:tc>
                  <a:txBody>
                    <a:bodyPr/>
                    <a:lstStyle/>
                    <a:p>
                      <a:pPr algn="ctr"/>
                      <a:r>
                        <a:rPr lang="en-PH" sz="1400" b="1" dirty="0" smtClean="0">
                          <a:solidFill>
                            <a:srgbClr val="FF0000"/>
                          </a:solidFill>
                          <a:latin typeface="Arial" pitchFamily="34" charset="0"/>
                          <a:ea typeface="Tahoma" pitchFamily="34" charset="0"/>
                          <a:cs typeface="Arial" pitchFamily="34" charset="0"/>
                        </a:rPr>
                        <a:t>4</a:t>
                      </a:r>
                      <a:endParaRPr lang="en-PH" sz="1400" b="1" dirty="0">
                        <a:solidFill>
                          <a:srgbClr val="FF0000"/>
                        </a:solidFill>
                        <a:latin typeface="Arial" pitchFamily="34" charset="0"/>
                        <a:ea typeface="Tahoma" pitchFamily="34" charset="0"/>
                        <a:cs typeface="Arial" pitchFamily="34" charset="0"/>
                      </a:endParaRPr>
                    </a:p>
                  </a:txBody>
                  <a:tcPr marL="99060" marR="99060" anchor="ctr"/>
                </a:tc>
                <a:tc>
                  <a:txBody>
                    <a:bodyPr/>
                    <a:lstStyle/>
                    <a:p>
                      <a:pPr algn="ctr"/>
                      <a:endParaRPr lang="en-PH" sz="1400" b="1" dirty="0">
                        <a:solidFill>
                          <a:srgbClr val="FF0000"/>
                        </a:solidFill>
                        <a:latin typeface="Arial" pitchFamily="34" charset="0"/>
                        <a:ea typeface="Tahoma" pitchFamily="34" charset="0"/>
                        <a:cs typeface="Arial" pitchFamily="34" charset="0"/>
                      </a:endParaRPr>
                    </a:p>
                  </a:txBody>
                  <a:tcPr marL="99060" marR="99060" anchor="ctr"/>
                </a:tc>
                <a:tc>
                  <a:txBody>
                    <a:bodyPr/>
                    <a:lstStyle/>
                    <a:p>
                      <a:r>
                        <a:rPr lang="en-PH" sz="1100" b="1" dirty="0" smtClean="0">
                          <a:solidFill>
                            <a:srgbClr val="FF0000"/>
                          </a:solidFill>
                          <a:latin typeface="Arial" pitchFamily="34" charset="0"/>
                          <a:ea typeface="Tahoma" pitchFamily="34" charset="0"/>
                          <a:cs typeface="Arial" pitchFamily="34" charset="0"/>
                        </a:rPr>
                        <a:t>January 31, 2018</a:t>
                      </a:r>
                      <a:endParaRPr lang="en-PH" sz="1100" b="1" dirty="0">
                        <a:solidFill>
                          <a:srgbClr val="FF0000"/>
                        </a:solidFill>
                        <a:latin typeface="Arial" pitchFamily="34" charset="0"/>
                        <a:ea typeface="Tahoma" pitchFamily="34" charset="0"/>
                        <a:cs typeface="Arial" pitchFamily="34" charset="0"/>
                      </a:endParaRPr>
                    </a:p>
                  </a:txBody>
                  <a:tcPr marL="99060" marR="99060" anchor="ctr"/>
                </a:tc>
              </a:tr>
              <a:tr h="324432">
                <a:tc>
                  <a:txBody>
                    <a:bodyPr/>
                    <a:lstStyle/>
                    <a:p>
                      <a:pPr algn="l" fontAlgn="t"/>
                      <a:r>
                        <a:rPr lang="en-PH" sz="1400" b="0" i="0" u="none" strike="noStrike" dirty="0">
                          <a:solidFill>
                            <a:srgbClr val="000000"/>
                          </a:solidFill>
                          <a:latin typeface="Cambria"/>
                        </a:rPr>
                        <a:t> Multi-commodity solar  </a:t>
                      </a:r>
                      <a:r>
                        <a:rPr lang="en-PH" sz="1400" b="0" i="0" u="none" strike="noStrike" dirty="0" smtClean="0">
                          <a:solidFill>
                            <a:srgbClr val="000000"/>
                          </a:solidFill>
                          <a:latin typeface="Cambria"/>
                        </a:rPr>
                        <a:t>dryer (units) </a:t>
                      </a:r>
                      <a:endParaRPr lang="en-PH" sz="1400" b="0" i="0" u="none" strike="noStrike" dirty="0">
                        <a:solidFill>
                          <a:srgbClr val="000000"/>
                        </a:solidFill>
                        <a:latin typeface="Cambria"/>
                      </a:endParaRPr>
                    </a:p>
                  </a:txBody>
                  <a:tcPr marL="571500" marR="6350" marT="6350" marB="0"/>
                </a:tc>
                <a:tc>
                  <a:txBody>
                    <a:bodyPr/>
                    <a:lstStyle/>
                    <a:p>
                      <a:pPr algn="ctr"/>
                      <a:r>
                        <a:rPr lang="en-PH" sz="1400" b="1" dirty="0" smtClean="0">
                          <a:solidFill>
                            <a:schemeClr val="tx1"/>
                          </a:solidFill>
                          <a:latin typeface="Arial" pitchFamily="34" charset="0"/>
                          <a:ea typeface="Tahoma" pitchFamily="34" charset="0"/>
                          <a:cs typeface="Arial" pitchFamily="34" charset="0"/>
                        </a:rPr>
                        <a:t>22</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22</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r>
                        <a:rPr lang="en-PH" sz="1400" b="1" dirty="0" smtClean="0">
                          <a:solidFill>
                            <a:schemeClr val="tx1"/>
                          </a:solidFill>
                          <a:latin typeface="Arial" pitchFamily="34" charset="0"/>
                          <a:ea typeface="Tahoma" pitchFamily="34" charset="0"/>
                          <a:cs typeface="Arial" pitchFamily="34" charset="0"/>
                        </a:rPr>
                        <a:t>100</a:t>
                      </a: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100" b="1" dirty="0">
                        <a:solidFill>
                          <a:schemeClr val="tx1"/>
                        </a:solidFill>
                        <a:latin typeface="Arial" pitchFamily="34" charset="0"/>
                        <a:ea typeface="Tahoma" pitchFamily="34" charset="0"/>
                        <a:cs typeface="Arial" pitchFamily="34" charset="0"/>
                      </a:endParaRPr>
                    </a:p>
                  </a:txBody>
                  <a:tcPr marL="99060" marR="99060" anchor="ctr"/>
                </a:tc>
              </a:tr>
              <a:tr h="324432">
                <a:tc>
                  <a:txBody>
                    <a:bodyPr/>
                    <a:lstStyle/>
                    <a:p>
                      <a:pPr algn="l" fontAlgn="t"/>
                      <a:endParaRPr lang="en-PH" sz="1400" b="0" i="0" u="none" strike="noStrike" dirty="0">
                        <a:solidFill>
                          <a:srgbClr val="000000"/>
                        </a:solidFill>
                        <a:latin typeface="Cambria"/>
                      </a:endParaRPr>
                    </a:p>
                  </a:txBody>
                  <a:tcPr marL="571500" marR="6350" marT="6350" marB="0"/>
                </a:tc>
                <a:tc>
                  <a:txBody>
                    <a:bodyPr/>
                    <a:lstStyle/>
                    <a:p>
                      <a:pPr algn="ct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14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100" b="1" dirty="0">
                        <a:solidFill>
                          <a:schemeClr val="tx1"/>
                        </a:solidFill>
                        <a:latin typeface="Arial" pitchFamily="34" charset="0"/>
                        <a:ea typeface="Tahoma" pitchFamily="34" charset="0"/>
                        <a:cs typeface="Arial" pitchFamily="34" charset="0"/>
                      </a:endParaRPr>
                    </a:p>
                  </a:txBody>
                  <a:tcPr marL="99060" marR="99060" anchor="ctr"/>
                </a:tc>
              </a:tr>
            </a:tbl>
          </a:graphicData>
        </a:graphic>
      </p:graphicFrame>
      <p:sp>
        <p:nvSpPr>
          <p:cNvPr id="14" name="TextBox 13"/>
          <p:cNvSpPr txBox="1"/>
          <p:nvPr/>
        </p:nvSpPr>
        <p:spPr>
          <a:xfrm>
            <a:off x="838200" y="882134"/>
            <a:ext cx="7772400" cy="369332"/>
          </a:xfrm>
          <a:prstGeom prst="rect">
            <a:avLst/>
          </a:prstGeom>
          <a:noFill/>
        </p:spPr>
        <p:txBody>
          <a:bodyPr wrap="square" rtlCol="0">
            <a:spAutoFit/>
          </a:bodyPr>
          <a:lstStyle/>
          <a:p>
            <a:r>
              <a:rPr lang="en-PH" b="1" dirty="0">
                <a:latin typeface="Arial" pitchFamily="34" charset="0"/>
                <a:cs typeface="Arial" pitchFamily="34" charset="0"/>
              </a:rPr>
              <a:t>FY 2017 Physical Accomplishment Report as of November 30, 2017</a:t>
            </a:r>
          </a:p>
        </p:txBody>
      </p:sp>
      <p:sp>
        <p:nvSpPr>
          <p:cNvPr id="4" name="TextBox 3"/>
          <p:cNvSpPr txBox="1"/>
          <p:nvPr/>
        </p:nvSpPr>
        <p:spPr>
          <a:xfrm>
            <a:off x="1295400" y="5816084"/>
            <a:ext cx="4343400" cy="369332"/>
          </a:xfrm>
          <a:prstGeom prst="rect">
            <a:avLst/>
          </a:prstGeom>
          <a:noFill/>
        </p:spPr>
        <p:txBody>
          <a:bodyPr wrap="square" rtlCol="0">
            <a:spAutoFit/>
          </a:bodyPr>
          <a:lstStyle/>
          <a:p>
            <a:r>
              <a:rPr lang="en-PH" dirty="0"/>
              <a:t> </a:t>
            </a:r>
          </a:p>
        </p:txBody>
      </p:sp>
      <p:pic>
        <p:nvPicPr>
          <p:cNvPr id="6"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85737" y="857251"/>
            <a:ext cx="590527" cy="56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917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152400" y="1447797"/>
          <a:ext cx="8839200" cy="3926626"/>
        </p:xfrm>
        <a:graphic>
          <a:graphicData uri="http://schemas.openxmlformats.org/drawingml/2006/table">
            <a:tbl>
              <a:tblPr firstRow="1" bandRow="1">
                <a:tableStyleId>{5940675A-B579-460E-94D1-54222C63F5DA}</a:tableStyleId>
              </a:tblPr>
              <a:tblGrid>
                <a:gridCol w="3094284"/>
                <a:gridCol w="1096716"/>
                <a:gridCol w="1447800"/>
                <a:gridCol w="990600"/>
                <a:gridCol w="2209800"/>
              </a:tblGrid>
              <a:tr h="887922">
                <a:tc>
                  <a:txBody>
                    <a:bodyPr/>
                    <a:lstStyle/>
                    <a:p>
                      <a:pPr algn="ctr"/>
                      <a:r>
                        <a:rPr lang="en-PH" sz="1400" b="1" dirty="0" smtClean="0">
                          <a:latin typeface="Arial" pitchFamily="34" charset="0"/>
                          <a:cs typeface="Arial" pitchFamily="34" charset="0"/>
                        </a:rPr>
                        <a:t>MFO / PERFORMANCE</a:t>
                      </a:r>
                      <a:r>
                        <a:rPr lang="en-PH" sz="1400" b="1" baseline="0" dirty="0" smtClean="0">
                          <a:latin typeface="Arial" pitchFamily="34" charset="0"/>
                          <a:cs typeface="Arial" pitchFamily="34" charset="0"/>
                        </a:rPr>
                        <a:t> INDICATOR</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Annual Target</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err="1" smtClean="0">
                          <a:solidFill>
                            <a:schemeClr val="tx1"/>
                          </a:solidFill>
                          <a:latin typeface="Arial" pitchFamily="34" charset="0"/>
                          <a:ea typeface="Tahoma" pitchFamily="34" charset="0"/>
                          <a:cs typeface="Arial" pitchFamily="34" charset="0"/>
                        </a:rPr>
                        <a:t>Accomp</a:t>
                      </a:r>
                      <a:r>
                        <a:rPr lang="en-PH" sz="1400" b="1" dirty="0" smtClean="0">
                          <a:solidFill>
                            <a:schemeClr val="tx1"/>
                          </a:solidFill>
                          <a:latin typeface="Arial" pitchFamily="34" charset="0"/>
                          <a:ea typeface="Tahoma" pitchFamily="34" charset="0"/>
                          <a:cs typeface="Arial" pitchFamily="34" charset="0"/>
                        </a:rPr>
                        <a:t> as of Nov. 30, 2017</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 </a:t>
                      </a:r>
                      <a:r>
                        <a:rPr lang="en-PH" sz="1400" b="1" dirty="0" err="1" smtClean="0">
                          <a:solidFill>
                            <a:schemeClr val="tx1"/>
                          </a:solidFill>
                          <a:latin typeface="Arial" pitchFamily="34" charset="0"/>
                          <a:ea typeface="Tahoma" pitchFamily="34" charset="0"/>
                          <a:cs typeface="Arial" pitchFamily="34" charset="0"/>
                        </a:rPr>
                        <a:t>Accomp</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c>
                  <a:txBody>
                    <a:bodyPr/>
                    <a:lstStyle/>
                    <a:p>
                      <a:pPr algn="ctr"/>
                      <a:r>
                        <a:rPr lang="en-PH" sz="1400" b="1" dirty="0" smtClean="0">
                          <a:solidFill>
                            <a:schemeClr val="tx1"/>
                          </a:solidFill>
                          <a:latin typeface="Arial" pitchFamily="34" charset="0"/>
                          <a:ea typeface="Tahoma" pitchFamily="34" charset="0"/>
                          <a:cs typeface="Arial" pitchFamily="34" charset="0"/>
                        </a:rPr>
                        <a:t>Remarks/ </a:t>
                      </a:r>
                    </a:p>
                    <a:p>
                      <a:pPr algn="ctr"/>
                      <a:r>
                        <a:rPr lang="en-PH" sz="1400" b="1" dirty="0" smtClean="0">
                          <a:solidFill>
                            <a:schemeClr val="tx1"/>
                          </a:solidFill>
                          <a:latin typeface="Arial" pitchFamily="34" charset="0"/>
                          <a:ea typeface="Tahoma" pitchFamily="34" charset="0"/>
                          <a:cs typeface="Arial" pitchFamily="34" charset="0"/>
                        </a:rPr>
                        <a:t>Target</a:t>
                      </a:r>
                      <a:r>
                        <a:rPr lang="en-PH" sz="1400" b="1" baseline="0" dirty="0" smtClean="0">
                          <a:solidFill>
                            <a:schemeClr val="tx1"/>
                          </a:solidFill>
                          <a:latin typeface="Arial" pitchFamily="34" charset="0"/>
                          <a:ea typeface="Tahoma" pitchFamily="34" charset="0"/>
                          <a:cs typeface="Arial" pitchFamily="34" charset="0"/>
                        </a:rPr>
                        <a:t> Date of Delivery/</a:t>
                      </a:r>
                    </a:p>
                    <a:p>
                      <a:pPr algn="ctr"/>
                      <a:r>
                        <a:rPr lang="en-PH" sz="1400" b="1" baseline="0" dirty="0" smtClean="0">
                          <a:solidFill>
                            <a:schemeClr val="tx1"/>
                          </a:solidFill>
                          <a:latin typeface="Arial" pitchFamily="34" charset="0"/>
                          <a:ea typeface="Tahoma" pitchFamily="34" charset="0"/>
                          <a:cs typeface="Arial" pitchFamily="34" charset="0"/>
                        </a:rPr>
                        <a:t>Completion</a:t>
                      </a:r>
                      <a:endParaRPr lang="en-PH" sz="1400" b="1" dirty="0">
                        <a:solidFill>
                          <a:schemeClr val="tx1"/>
                        </a:solidFill>
                        <a:latin typeface="Arial" pitchFamily="34" charset="0"/>
                        <a:ea typeface="Tahoma" pitchFamily="34" charset="0"/>
                        <a:cs typeface="Arial" pitchFamily="34" charset="0"/>
                      </a:endParaRPr>
                    </a:p>
                  </a:txBody>
                  <a:tcPr marL="99060" marR="99060" anchor="ctr" anchorCtr="1">
                    <a:solidFill>
                      <a:schemeClr val="tx2">
                        <a:lumMod val="40000"/>
                        <a:lumOff val="60000"/>
                      </a:schemeClr>
                    </a:solidFill>
                  </a:tcPr>
                </a:tc>
              </a:tr>
              <a:tr h="599656">
                <a:tc>
                  <a:txBody>
                    <a:bodyPr/>
                    <a:lstStyle/>
                    <a:p>
                      <a:pPr algn="l" fontAlgn="t"/>
                      <a:r>
                        <a:rPr lang="en-PH" sz="1600" b="1" i="0" u="none" strike="noStrike" dirty="0">
                          <a:solidFill>
                            <a:srgbClr val="000000"/>
                          </a:solidFill>
                          <a:latin typeface="Cambria"/>
                        </a:rPr>
                        <a:t> Establishment of Postharvest Facility </a:t>
                      </a:r>
                    </a:p>
                  </a:txBody>
                  <a:tcPr marL="381000" marR="6350" marT="6350" marB="0">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endParaRPr lang="en-PH" sz="1100" b="1" dirty="0">
                        <a:solidFill>
                          <a:schemeClr val="tx1"/>
                        </a:solidFill>
                        <a:latin typeface="Arial" pitchFamily="34" charset="0"/>
                        <a:ea typeface="Tahoma" pitchFamily="34" charset="0"/>
                        <a:cs typeface="Arial" pitchFamily="34" charset="0"/>
                      </a:endParaRPr>
                    </a:p>
                  </a:txBody>
                  <a:tcPr marL="99060" marR="99060" anchor="ctr">
                    <a:solidFill>
                      <a:schemeClr val="bg1"/>
                    </a:solidFill>
                  </a:tcPr>
                </a:tc>
              </a:tr>
              <a:tr h="599656">
                <a:tc>
                  <a:txBody>
                    <a:bodyPr/>
                    <a:lstStyle/>
                    <a:p>
                      <a:pPr algn="l" fontAlgn="t"/>
                      <a:r>
                        <a:rPr lang="en-PH" sz="1600" b="1" i="0" u="none" strike="noStrike" dirty="0">
                          <a:solidFill>
                            <a:srgbClr val="FF0000"/>
                          </a:solidFill>
                          <a:latin typeface="Cambria"/>
                        </a:rPr>
                        <a:t> Packinghouse/mobile packinghouse </a:t>
                      </a:r>
                    </a:p>
                  </a:txBody>
                  <a:tcPr marL="571500" marR="6350" marT="6350" marB="0"/>
                </a:tc>
                <a:tc>
                  <a:txBody>
                    <a:bodyPr/>
                    <a:lstStyle/>
                    <a:p>
                      <a:pPr algn="ctr"/>
                      <a:r>
                        <a:rPr lang="en-PH" sz="2400" b="1" dirty="0" smtClean="0">
                          <a:solidFill>
                            <a:srgbClr val="FF0000"/>
                          </a:solidFill>
                          <a:latin typeface="Arial" pitchFamily="34" charset="0"/>
                          <a:ea typeface="Tahoma" pitchFamily="34" charset="0"/>
                          <a:cs typeface="Arial" pitchFamily="34" charset="0"/>
                        </a:rPr>
                        <a:t>5</a:t>
                      </a:r>
                      <a:endParaRPr lang="en-PH" sz="2400" b="1" dirty="0">
                        <a:solidFill>
                          <a:srgbClr val="FF0000"/>
                        </a:solidFill>
                        <a:latin typeface="Arial" pitchFamily="34" charset="0"/>
                        <a:ea typeface="Tahoma" pitchFamily="34" charset="0"/>
                        <a:cs typeface="Arial" pitchFamily="34" charset="0"/>
                      </a:endParaRPr>
                    </a:p>
                  </a:txBody>
                  <a:tcPr marL="99060" marR="99060" anchor="ctr"/>
                </a:tc>
                <a:tc>
                  <a:txBody>
                    <a:bodyPr/>
                    <a:lstStyle/>
                    <a:p>
                      <a:pPr algn="ctr"/>
                      <a:endParaRPr lang="en-PH" sz="2400" b="1" dirty="0">
                        <a:solidFill>
                          <a:srgbClr val="FF0000"/>
                        </a:solidFill>
                        <a:latin typeface="Arial" pitchFamily="34" charset="0"/>
                        <a:ea typeface="Tahoma" pitchFamily="34" charset="0"/>
                        <a:cs typeface="Arial" pitchFamily="34" charset="0"/>
                      </a:endParaRPr>
                    </a:p>
                  </a:txBody>
                  <a:tcPr marL="99060" marR="99060" anchor="ctr"/>
                </a:tc>
                <a:tc>
                  <a:txBody>
                    <a:bodyPr/>
                    <a:lstStyle/>
                    <a:p>
                      <a:pPr algn="ctr"/>
                      <a:endParaRPr lang="en-PH" sz="2400" b="1" dirty="0">
                        <a:solidFill>
                          <a:srgbClr val="FF0000"/>
                        </a:solidFill>
                        <a:latin typeface="Arial" pitchFamily="34" charset="0"/>
                        <a:ea typeface="Tahoma" pitchFamily="34" charset="0"/>
                        <a:cs typeface="Arial" pitchFamily="34" charset="0"/>
                      </a:endParaRPr>
                    </a:p>
                  </a:txBody>
                  <a:tcPr marL="99060" marR="9906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PH" sz="1200" b="1" dirty="0" smtClean="0">
                          <a:solidFill>
                            <a:srgbClr val="FF0000"/>
                          </a:solidFill>
                          <a:latin typeface="Arial" pitchFamily="34" charset="0"/>
                          <a:ea typeface="Tahoma" pitchFamily="34" charset="0"/>
                          <a:cs typeface="Arial" pitchFamily="34" charset="0"/>
                        </a:rPr>
                        <a:t>50%</a:t>
                      </a:r>
                      <a:r>
                        <a:rPr lang="en-PH" sz="1200" b="1" baseline="0" dirty="0" smtClean="0">
                          <a:solidFill>
                            <a:srgbClr val="FF0000"/>
                          </a:solidFill>
                          <a:latin typeface="Arial" pitchFamily="34" charset="0"/>
                          <a:ea typeface="Tahoma" pitchFamily="34" charset="0"/>
                          <a:cs typeface="Arial" pitchFamily="34" charset="0"/>
                        </a:rPr>
                        <a:t> completed; February 28, 2018</a:t>
                      </a:r>
                      <a:endParaRPr lang="en-PH" sz="1200" b="1" dirty="0" smtClean="0">
                        <a:solidFill>
                          <a:srgbClr val="FF0000"/>
                        </a:solidFill>
                        <a:latin typeface="Arial" pitchFamily="34" charset="0"/>
                        <a:ea typeface="Tahoma" pitchFamily="34" charset="0"/>
                        <a:cs typeface="Arial" pitchFamily="34" charset="0"/>
                      </a:endParaRPr>
                    </a:p>
                    <a:p>
                      <a:endParaRPr lang="en-PH" sz="1200" b="1" dirty="0">
                        <a:solidFill>
                          <a:srgbClr val="FF0000"/>
                        </a:solidFill>
                        <a:latin typeface="Arial" pitchFamily="34" charset="0"/>
                        <a:ea typeface="Tahoma" pitchFamily="34" charset="0"/>
                        <a:cs typeface="Arial" pitchFamily="34" charset="0"/>
                      </a:endParaRPr>
                    </a:p>
                  </a:txBody>
                  <a:tcPr marL="99060" marR="99060" anchor="ctr"/>
                </a:tc>
              </a:tr>
              <a:tr h="599656">
                <a:tc>
                  <a:txBody>
                    <a:bodyPr/>
                    <a:lstStyle/>
                    <a:p>
                      <a:pPr algn="l" fontAlgn="t"/>
                      <a:r>
                        <a:rPr lang="en-PH" sz="1600" b="1" i="0" u="none" strike="noStrike" dirty="0">
                          <a:solidFill>
                            <a:srgbClr val="000000"/>
                          </a:solidFill>
                          <a:latin typeface="Cambria"/>
                        </a:rPr>
                        <a:t> Community Based Processing Facility   </a:t>
                      </a:r>
                    </a:p>
                  </a:txBody>
                  <a:tcPr marL="381000" marR="6350" marT="6350" marB="0"/>
                </a:tc>
                <a:tc>
                  <a:txBody>
                    <a:bodyPr/>
                    <a:lstStyle/>
                    <a:p>
                      <a:pPr algn="ctr"/>
                      <a:endParaRPr lang="en-PH" sz="2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2400" b="1" dirty="0">
                        <a:solidFill>
                          <a:schemeClr val="tx1"/>
                        </a:solidFill>
                        <a:latin typeface="Arial" pitchFamily="34" charset="0"/>
                        <a:ea typeface="Tahoma" pitchFamily="34" charset="0"/>
                        <a:cs typeface="Arial" pitchFamily="34" charset="0"/>
                      </a:endParaRPr>
                    </a:p>
                  </a:txBody>
                  <a:tcPr marL="99060" marR="99060" anchor="ctr"/>
                </a:tc>
                <a:tc>
                  <a:txBody>
                    <a:bodyPr/>
                    <a:lstStyle/>
                    <a:p>
                      <a:pPr algn="ctr"/>
                      <a:endParaRPr lang="en-PH" sz="2400" b="1" dirty="0">
                        <a:solidFill>
                          <a:schemeClr val="tx1"/>
                        </a:solidFill>
                        <a:latin typeface="Arial" pitchFamily="34" charset="0"/>
                        <a:ea typeface="Tahoma" pitchFamily="34" charset="0"/>
                        <a:cs typeface="Arial" pitchFamily="34" charset="0"/>
                      </a:endParaRPr>
                    </a:p>
                  </a:txBody>
                  <a:tcPr marL="99060" marR="99060" anchor="ctr"/>
                </a:tc>
                <a:tc>
                  <a:txBody>
                    <a:bodyPr/>
                    <a:lstStyle/>
                    <a:p>
                      <a:endParaRPr lang="en-PH" sz="1200" b="1" dirty="0">
                        <a:solidFill>
                          <a:schemeClr val="tx1"/>
                        </a:solidFill>
                        <a:latin typeface="Arial" pitchFamily="34" charset="0"/>
                        <a:ea typeface="Tahoma" pitchFamily="34" charset="0"/>
                        <a:cs typeface="Arial" pitchFamily="34" charset="0"/>
                      </a:endParaRPr>
                    </a:p>
                  </a:txBody>
                  <a:tcPr marL="99060" marR="99060" anchor="ctr"/>
                </a:tc>
              </a:tr>
              <a:tr h="599656">
                <a:tc>
                  <a:txBody>
                    <a:bodyPr/>
                    <a:lstStyle/>
                    <a:p>
                      <a:pPr algn="l" fontAlgn="t"/>
                      <a:r>
                        <a:rPr lang="en-PH" sz="1600" b="0" i="0" u="none" strike="noStrike" dirty="0">
                          <a:solidFill>
                            <a:srgbClr val="FF0000"/>
                          </a:solidFill>
                          <a:latin typeface="Cambria"/>
                        </a:rPr>
                        <a:t> Banana chips processing facility </a:t>
                      </a:r>
                    </a:p>
                  </a:txBody>
                  <a:tcPr marL="571500" marR="6350" marT="6350" marB="0"/>
                </a:tc>
                <a:tc>
                  <a:txBody>
                    <a:bodyPr/>
                    <a:lstStyle/>
                    <a:p>
                      <a:pPr algn="ctr"/>
                      <a:r>
                        <a:rPr lang="en-PH" sz="2000" b="0" dirty="0" smtClean="0">
                          <a:solidFill>
                            <a:srgbClr val="FF0000"/>
                          </a:solidFill>
                          <a:latin typeface="Arial" pitchFamily="34" charset="0"/>
                          <a:ea typeface="Tahoma" pitchFamily="34" charset="0"/>
                          <a:cs typeface="Arial" pitchFamily="34" charset="0"/>
                        </a:rPr>
                        <a:t>1</a:t>
                      </a:r>
                      <a:endParaRPr lang="en-PH" sz="2000" b="0" dirty="0">
                        <a:solidFill>
                          <a:srgbClr val="FF0000"/>
                        </a:solidFill>
                        <a:latin typeface="Arial" pitchFamily="34" charset="0"/>
                        <a:ea typeface="Tahoma" pitchFamily="34" charset="0"/>
                        <a:cs typeface="Arial" pitchFamily="34" charset="0"/>
                      </a:endParaRPr>
                    </a:p>
                  </a:txBody>
                  <a:tcPr marL="99060" marR="99060" anchor="ctr"/>
                </a:tc>
                <a:tc>
                  <a:txBody>
                    <a:bodyPr/>
                    <a:lstStyle/>
                    <a:p>
                      <a:pPr algn="ctr"/>
                      <a:endParaRPr lang="en-PH" sz="2000" b="0" dirty="0">
                        <a:solidFill>
                          <a:srgbClr val="FF0000"/>
                        </a:solidFill>
                        <a:latin typeface="Arial" pitchFamily="34" charset="0"/>
                        <a:ea typeface="Tahoma" pitchFamily="34" charset="0"/>
                        <a:cs typeface="Arial" pitchFamily="34" charset="0"/>
                      </a:endParaRPr>
                    </a:p>
                  </a:txBody>
                  <a:tcPr marL="99060" marR="99060" anchor="ctr"/>
                </a:tc>
                <a:tc>
                  <a:txBody>
                    <a:bodyPr/>
                    <a:lstStyle/>
                    <a:p>
                      <a:pPr algn="ctr"/>
                      <a:endParaRPr lang="en-PH" sz="2000" b="0" dirty="0">
                        <a:solidFill>
                          <a:srgbClr val="FF0000"/>
                        </a:solidFill>
                        <a:latin typeface="Arial" pitchFamily="34" charset="0"/>
                        <a:ea typeface="Tahoma" pitchFamily="34" charset="0"/>
                        <a:cs typeface="Arial" pitchFamily="34" charset="0"/>
                      </a:endParaRPr>
                    </a:p>
                  </a:txBody>
                  <a:tcPr marL="99060" marR="99060" anchor="ctr"/>
                </a:tc>
                <a:tc>
                  <a:txBody>
                    <a:bodyPr/>
                    <a:lstStyle/>
                    <a:p>
                      <a:r>
                        <a:rPr lang="en-PH" sz="1100" b="0" dirty="0" smtClean="0">
                          <a:solidFill>
                            <a:srgbClr val="FF0000"/>
                          </a:solidFill>
                          <a:latin typeface="Arial" pitchFamily="34" charset="0"/>
                          <a:ea typeface="Tahoma" pitchFamily="34" charset="0"/>
                          <a:cs typeface="Arial" pitchFamily="34" charset="0"/>
                        </a:rPr>
                        <a:t>90% completed:</a:t>
                      </a:r>
                      <a:r>
                        <a:rPr lang="en-PH" sz="1100" b="0" baseline="0" dirty="0" smtClean="0">
                          <a:solidFill>
                            <a:srgbClr val="FF0000"/>
                          </a:solidFill>
                          <a:latin typeface="Arial" pitchFamily="34" charset="0"/>
                          <a:ea typeface="Tahoma" pitchFamily="34" charset="0"/>
                          <a:cs typeface="Arial" pitchFamily="34" charset="0"/>
                        </a:rPr>
                        <a:t> </a:t>
                      </a:r>
                      <a:r>
                        <a:rPr lang="en-PH" sz="1100" b="0" dirty="0" smtClean="0">
                          <a:solidFill>
                            <a:srgbClr val="FF0000"/>
                          </a:solidFill>
                          <a:latin typeface="Arial" pitchFamily="34" charset="0"/>
                          <a:ea typeface="Tahoma" pitchFamily="34" charset="0"/>
                          <a:cs typeface="Arial" pitchFamily="34" charset="0"/>
                        </a:rPr>
                        <a:t>December</a:t>
                      </a:r>
                      <a:r>
                        <a:rPr lang="en-PH" sz="1100" b="0" baseline="0" dirty="0" smtClean="0">
                          <a:solidFill>
                            <a:srgbClr val="FF0000"/>
                          </a:solidFill>
                          <a:latin typeface="Arial" pitchFamily="34" charset="0"/>
                          <a:ea typeface="Tahoma" pitchFamily="34" charset="0"/>
                          <a:cs typeface="Arial" pitchFamily="34" charset="0"/>
                        </a:rPr>
                        <a:t> 31, 2017</a:t>
                      </a:r>
                      <a:endParaRPr lang="en-PH" sz="1100" b="0" dirty="0">
                        <a:solidFill>
                          <a:srgbClr val="FF0000"/>
                        </a:solidFill>
                        <a:latin typeface="Arial" pitchFamily="34" charset="0"/>
                        <a:ea typeface="Tahoma" pitchFamily="34" charset="0"/>
                        <a:cs typeface="Arial" pitchFamily="34" charset="0"/>
                      </a:endParaRPr>
                    </a:p>
                  </a:txBody>
                  <a:tcPr marL="99060" marR="99060" anchor="ctr"/>
                </a:tc>
              </a:tr>
              <a:tr h="599656">
                <a:tc>
                  <a:txBody>
                    <a:bodyPr/>
                    <a:lstStyle/>
                    <a:p>
                      <a:pPr algn="l" fontAlgn="t"/>
                      <a:r>
                        <a:rPr lang="en-PH" sz="1600" b="0" i="0" u="none" strike="noStrike" dirty="0">
                          <a:solidFill>
                            <a:srgbClr val="FF0000"/>
                          </a:solidFill>
                          <a:latin typeface="Cambria"/>
                        </a:rPr>
                        <a:t> Cacao products processing facility </a:t>
                      </a:r>
                    </a:p>
                  </a:txBody>
                  <a:tcPr marL="571500" marR="6350" marT="6350" marB="0">
                    <a:solidFill>
                      <a:schemeClr val="bg1"/>
                    </a:solidFill>
                  </a:tcPr>
                </a:tc>
                <a:tc>
                  <a:txBody>
                    <a:bodyPr/>
                    <a:lstStyle/>
                    <a:p>
                      <a:pPr algn="ctr"/>
                      <a:r>
                        <a:rPr lang="en-PH" sz="2000" b="0" dirty="0" smtClean="0">
                          <a:solidFill>
                            <a:srgbClr val="FF0000"/>
                          </a:solidFill>
                          <a:latin typeface="Arial" pitchFamily="34" charset="0"/>
                          <a:ea typeface="Tahoma" pitchFamily="34" charset="0"/>
                          <a:cs typeface="Arial" pitchFamily="34" charset="0"/>
                        </a:rPr>
                        <a:t>2</a:t>
                      </a:r>
                      <a:endParaRPr lang="en-PH" sz="2000" b="0" dirty="0">
                        <a:solidFill>
                          <a:srgbClr val="FF0000"/>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r>
                        <a:rPr lang="en-PH" sz="2000" b="0" dirty="0" smtClean="0">
                          <a:solidFill>
                            <a:srgbClr val="FF0000"/>
                          </a:solidFill>
                          <a:latin typeface="Arial" pitchFamily="34" charset="0"/>
                          <a:ea typeface="Tahoma" pitchFamily="34" charset="0"/>
                          <a:cs typeface="Arial" pitchFamily="34" charset="0"/>
                        </a:rPr>
                        <a:t>1</a:t>
                      </a:r>
                      <a:endParaRPr lang="en-PH" sz="2000" b="0" dirty="0">
                        <a:solidFill>
                          <a:srgbClr val="FF0000"/>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pPr algn="ctr"/>
                      <a:r>
                        <a:rPr lang="en-PH" sz="2000" b="0" dirty="0" smtClean="0">
                          <a:solidFill>
                            <a:srgbClr val="FF0000"/>
                          </a:solidFill>
                          <a:latin typeface="Arial" pitchFamily="34" charset="0"/>
                          <a:ea typeface="Tahoma" pitchFamily="34" charset="0"/>
                          <a:cs typeface="Arial" pitchFamily="34" charset="0"/>
                        </a:rPr>
                        <a:t>50</a:t>
                      </a:r>
                      <a:endParaRPr lang="en-PH" sz="2000" b="0" dirty="0">
                        <a:solidFill>
                          <a:srgbClr val="FF0000"/>
                        </a:solidFill>
                        <a:latin typeface="Arial" pitchFamily="34" charset="0"/>
                        <a:ea typeface="Tahoma" pitchFamily="34" charset="0"/>
                        <a:cs typeface="Arial" pitchFamily="34" charset="0"/>
                      </a:endParaRPr>
                    </a:p>
                  </a:txBody>
                  <a:tcPr marL="99060" marR="99060" anchor="ctr">
                    <a:solidFill>
                      <a:schemeClr val="bg1"/>
                    </a:solidFill>
                  </a:tcPr>
                </a:tc>
                <a:tc>
                  <a:txBody>
                    <a:bodyPr/>
                    <a:lstStyle/>
                    <a:p>
                      <a:r>
                        <a:rPr lang="en-PH" sz="1100" b="0" dirty="0" smtClean="0">
                          <a:solidFill>
                            <a:srgbClr val="FF0000"/>
                          </a:solidFill>
                          <a:latin typeface="Arial" pitchFamily="34" charset="0"/>
                          <a:ea typeface="Tahoma" pitchFamily="34" charset="0"/>
                          <a:cs typeface="Arial" pitchFamily="34" charset="0"/>
                        </a:rPr>
                        <a:t>50% completed:Janaury 31, 2018</a:t>
                      </a:r>
                      <a:endParaRPr lang="en-PH" sz="1100" b="0" dirty="0">
                        <a:solidFill>
                          <a:srgbClr val="FF0000"/>
                        </a:solidFill>
                        <a:latin typeface="Arial" pitchFamily="34" charset="0"/>
                        <a:ea typeface="Tahoma" pitchFamily="34" charset="0"/>
                        <a:cs typeface="Arial" pitchFamily="34" charset="0"/>
                      </a:endParaRPr>
                    </a:p>
                  </a:txBody>
                  <a:tcPr marL="99060" marR="99060" anchor="ctr">
                    <a:solidFill>
                      <a:schemeClr val="bg1"/>
                    </a:solidFill>
                  </a:tcPr>
                </a:tc>
              </a:tr>
            </a:tbl>
          </a:graphicData>
        </a:graphic>
      </p:graphicFrame>
      <p:sp>
        <p:nvSpPr>
          <p:cNvPr id="14" name="TextBox 13"/>
          <p:cNvSpPr txBox="1"/>
          <p:nvPr/>
        </p:nvSpPr>
        <p:spPr>
          <a:xfrm>
            <a:off x="838200" y="882134"/>
            <a:ext cx="7772400" cy="369332"/>
          </a:xfrm>
          <a:prstGeom prst="rect">
            <a:avLst/>
          </a:prstGeom>
          <a:noFill/>
        </p:spPr>
        <p:txBody>
          <a:bodyPr wrap="square" rtlCol="0">
            <a:spAutoFit/>
          </a:bodyPr>
          <a:lstStyle/>
          <a:p>
            <a:r>
              <a:rPr lang="en-PH" b="1" dirty="0">
                <a:latin typeface="Arial" pitchFamily="34" charset="0"/>
                <a:cs typeface="Arial" pitchFamily="34" charset="0"/>
              </a:rPr>
              <a:t>FY 2017 Physical Accomplishment Report as of November 30, 2017</a:t>
            </a:r>
          </a:p>
        </p:txBody>
      </p:sp>
      <p:sp>
        <p:nvSpPr>
          <p:cNvPr id="4" name="TextBox 3"/>
          <p:cNvSpPr txBox="1"/>
          <p:nvPr/>
        </p:nvSpPr>
        <p:spPr>
          <a:xfrm>
            <a:off x="381000" y="5486400"/>
            <a:ext cx="4343400" cy="369332"/>
          </a:xfrm>
          <a:prstGeom prst="rect">
            <a:avLst/>
          </a:prstGeom>
          <a:noFill/>
        </p:spPr>
        <p:txBody>
          <a:bodyPr wrap="square" rtlCol="0">
            <a:spAutoFit/>
          </a:bodyPr>
          <a:lstStyle/>
          <a:p>
            <a:r>
              <a:rPr lang="en-PH" dirty="0"/>
              <a:t> </a:t>
            </a:r>
          </a:p>
        </p:txBody>
      </p:sp>
      <p:pic>
        <p:nvPicPr>
          <p:cNvPr id="6"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85737" y="857251"/>
            <a:ext cx="590527" cy="56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6238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914400" y="910900"/>
            <a:ext cx="8075612" cy="689301"/>
          </a:xfrm>
          <a:prstGeom prst="rect">
            <a:avLst/>
          </a:prstGeom>
        </p:spPr>
        <p:txBody>
          <a:bodyPr>
            <a:noAutofit/>
          </a:bodyPr>
          <a:lstStyle/>
          <a:p>
            <a:pPr lvl="0">
              <a:spcBef>
                <a:spcPct val="0"/>
              </a:spcBef>
              <a:defRPr/>
            </a:pPr>
            <a:r>
              <a:rPr lang="en-US" sz="2200" b="1" dirty="0">
                <a:solidFill>
                  <a:srgbClr val="000000"/>
                </a:solidFill>
                <a:latin typeface="Arial" pitchFamily="34" charset="0"/>
                <a:cs typeface="Arial" pitchFamily="34" charset="0"/>
              </a:rPr>
              <a:t>FY 2017 Financial Report as of November 30, 2017 (P’000)</a:t>
            </a:r>
          </a:p>
        </p:txBody>
      </p:sp>
      <p:pic>
        <p:nvPicPr>
          <p:cNvPr id="5"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152401" y="910900"/>
            <a:ext cx="590527" cy="5656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nvPr>
        </p:nvGraphicFramePr>
        <p:xfrm>
          <a:off x="228599" y="1371601"/>
          <a:ext cx="8761415" cy="4052499"/>
        </p:xfrm>
        <a:graphic>
          <a:graphicData uri="http://schemas.openxmlformats.org/drawingml/2006/table">
            <a:tbl>
              <a:tblPr/>
              <a:tblGrid>
                <a:gridCol w="140525"/>
                <a:gridCol w="140525"/>
                <a:gridCol w="2566105"/>
                <a:gridCol w="1270832"/>
                <a:gridCol w="1234174"/>
                <a:gridCol w="1048641"/>
                <a:gridCol w="1114219"/>
                <a:gridCol w="1246394"/>
              </a:tblGrid>
              <a:tr h="523411">
                <a:tc gridSpan="3">
                  <a:txBody>
                    <a:bodyPr/>
                    <a:lstStyle/>
                    <a:p>
                      <a:pPr algn="ctr" fontAlgn="ctr"/>
                      <a:r>
                        <a:rPr lang="en-PH" sz="1400" b="1" i="0" u="none" strike="noStrike" dirty="0">
                          <a:solidFill>
                            <a:srgbClr val="000000"/>
                          </a:solidFill>
                          <a:latin typeface="Arial"/>
                        </a:rPr>
                        <a:t>Program/Activities/Projects                                                    Major Final </a:t>
                      </a:r>
                      <a:r>
                        <a:rPr lang="en-PH" sz="1400" b="1" i="0" u="none" strike="noStrike" dirty="0" smtClean="0">
                          <a:solidFill>
                            <a:srgbClr val="000000"/>
                          </a:solidFill>
                          <a:latin typeface="Arial"/>
                        </a:rPr>
                        <a:t>Outputs</a:t>
                      </a:r>
                      <a:endParaRPr lang="en-PH" sz="1400" b="1"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hMerge="1">
                  <a:txBody>
                    <a:bodyPr/>
                    <a:lstStyle/>
                    <a:p>
                      <a:endParaRPr lang="en-PH"/>
                    </a:p>
                  </a:txBody>
                  <a:tcPr/>
                </a:tc>
                <a:tc hMerge="1">
                  <a:txBody>
                    <a:bodyPr/>
                    <a:lstStyle/>
                    <a:p>
                      <a:endParaRPr lang="en-PH"/>
                    </a:p>
                  </a:txBody>
                  <a:tcPr/>
                </a:tc>
                <a:tc>
                  <a:txBody>
                    <a:bodyPr/>
                    <a:lstStyle/>
                    <a:p>
                      <a:pPr algn="ctr" fontAlgn="ctr"/>
                      <a:r>
                        <a:rPr lang="en-PH" sz="1400" b="1" i="0" u="none" strike="noStrike" dirty="0">
                          <a:solidFill>
                            <a:srgbClr val="000000"/>
                          </a:solidFill>
                          <a:latin typeface="Arial"/>
                        </a:rPr>
                        <a:t>Allocation </a:t>
                      </a: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ctr"/>
                      <a:r>
                        <a:rPr lang="en-PH" sz="1400" b="1" i="0" u="none" strike="noStrike">
                          <a:solidFill>
                            <a:srgbClr val="000000"/>
                          </a:solidFill>
                          <a:latin typeface="Arial"/>
                        </a:rPr>
                        <a:t>Obligation</a:t>
                      </a: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ctr"/>
                      <a:r>
                        <a:rPr lang="en-PH" sz="1400" b="1" i="0" u="none" strike="noStrike">
                          <a:solidFill>
                            <a:srgbClr val="000000"/>
                          </a:solidFill>
                          <a:latin typeface="Arial"/>
                        </a:rPr>
                        <a:t>% Obligation</a:t>
                      </a: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ctr"/>
                      <a:r>
                        <a:rPr lang="en-PH" sz="1400" b="1" i="0" u="none" strike="noStrike" dirty="0">
                          <a:solidFill>
                            <a:srgbClr val="000000"/>
                          </a:solidFill>
                          <a:latin typeface="Arial"/>
                        </a:rPr>
                        <a:t>Disbursement</a:t>
                      </a: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ctr"/>
                      <a:r>
                        <a:rPr lang="en-PH" sz="1400" b="1" i="0" u="none" strike="noStrike">
                          <a:solidFill>
                            <a:srgbClr val="000000"/>
                          </a:solidFill>
                          <a:latin typeface="Arial"/>
                        </a:rPr>
                        <a:t>% Disbursement</a:t>
                      </a: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238308">
                <a:tc gridSpan="3">
                  <a:txBody>
                    <a:bodyPr/>
                    <a:lstStyle/>
                    <a:p>
                      <a:pPr algn="l" fontAlgn="b"/>
                      <a:r>
                        <a:rPr lang="en-PH" sz="1400" b="1" i="0" u="none" strike="noStrike" dirty="0">
                          <a:solidFill>
                            <a:srgbClr val="000000"/>
                          </a:solidFill>
                          <a:latin typeface="Arial"/>
                        </a:rPr>
                        <a:t>OPERATIONS</a:t>
                      </a:r>
                    </a:p>
                  </a:txBody>
                  <a:tcPr marL="4187" marR="4187" marT="41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PH"/>
                    </a:p>
                  </a:txBody>
                  <a:tcPr/>
                </a:tc>
                <a:tc hMerge="1">
                  <a:txBody>
                    <a:bodyPr/>
                    <a:lstStyle/>
                    <a:p>
                      <a:endParaRPr lang="en-PH"/>
                    </a:p>
                  </a:txBody>
                  <a:tcPr/>
                </a:tc>
                <a:tc>
                  <a:txBody>
                    <a:bodyPr/>
                    <a:lstStyle/>
                    <a:p>
                      <a:pPr algn="l" fontAlgn="b"/>
                      <a:r>
                        <a:rPr lang="en-PH" sz="1400" b="1" i="0" u="none" strike="noStrike" dirty="0">
                          <a:solidFill>
                            <a:srgbClr val="000000"/>
                          </a:solidFill>
                          <a:latin typeface="Arial"/>
                        </a:rPr>
                        <a:t> </a:t>
                      </a:r>
                    </a:p>
                  </a:txBody>
                  <a:tcPr marL="4187" marR="4187" marT="41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PH" sz="1400" b="1" i="0" u="none" strike="noStrike" dirty="0">
                          <a:solidFill>
                            <a:srgbClr val="000000"/>
                          </a:solidFill>
                          <a:latin typeface="Arial"/>
                        </a:rPr>
                        <a:t> </a:t>
                      </a:r>
                    </a:p>
                  </a:txBody>
                  <a:tcPr marL="4187" marR="4187" marT="41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PH" sz="1400" b="0" i="0" u="none" strike="noStrike" dirty="0">
                          <a:solidFill>
                            <a:srgbClr val="000000"/>
                          </a:solidFill>
                          <a:latin typeface="Arial"/>
                        </a:rPr>
                        <a:t> </a:t>
                      </a:r>
                    </a:p>
                  </a:txBody>
                  <a:tcPr marL="4187" marR="4187" marT="41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PH" sz="1400" b="1" i="0" u="none" strike="noStrike" dirty="0">
                          <a:solidFill>
                            <a:srgbClr val="000000"/>
                          </a:solidFill>
                          <a:latin typeface="Arial"/>
                        </a:rPr>
                        <a:t> </a:t>
                      </a:r>
                    </a:p>
                  </a:txBody>
                  <a:tcPr marL="4187" marR="4187" marT="41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PH" sz="1400" b="1" i="0" u="none" strike="noStrike" dirty="0">
                          <a:solidFill>
                            <a:srgbClr val="000000"/>
                          </a:solidFill>
                          <a:latin typeface="Arial"/>
                        </a:rPr>
                        <a:t> </a:t>
                      </a:r>
                    </a:p>
                  </a:txBody>
                  <a:tcPr marL="4187" marR="4187" marT="41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0074">
                <a:tc>
                  <a:txBody>
                    <a:bodyPr/>
                    <a:lstStyle/>
                    <a:p>
                      <a:pPr algn="l" fontAlgn="b"/>
                      <a:r>
                        <a:rPr lang="en-PH" sz="800" b="1" i="0" u="none" strike="noStrike">
                          <a:solidFill>
                            <a:srgbClr val="000000"/>
                          </a:solidFill>
                          <a:latin typeface="Arial"/>
                        </a:rPr>
                        <a:t> </a:t>
                      </a:r>
                    </a:p>
                  </a:txBody>
                  <a:tcPr marL="4187" marR="4187" marT="41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PH" sz="1400" b="1" i="0" u="none" strike="noStrike">
                          <a:solidFill>
                            <a:srgbClr val="000000"/>
                          </a:solidFill>
                          <a:latin typeface="Arial"/>
                        </a:rPr>
                        <a:t>MFO 2. Technical  Support Services</a:t>
                      </a:r>
                    </a:p>
                  </a:txBody>
                  <a:tcPr marL="4187" marR="4187" marT="418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PH"/>
                    </a:p>
                  </a:txBody>
                  <a:tcPr/>
                </a:tc>
                <a:tc>
                  <a:txBody>
                    <a:bodyPr/>
                    <a:lstStyle/>
                    <a:p>
                      <a:pPr algn="ctr" fontAlgn="ctr"/>
                      <a:r>
                        <a:rPr lang="en-PH" sz="1400" b="1" i="0" u="none" strike="noStrike" dirty="0" smtClean="0">
                          <a:solidFill>
                            <a:srgbClr val="000000"/>
                          </a:solidFill>
                          <a:latin typeface="Arial"/>
                        </a:rPr>
                        <a:t>208,786 </a:t>
                      </a:r>
                      <a:endParaRPr lang="en-PH" sz="1400" b="1"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1" i="0" u="none" strike="noStrike" dirty="0" smtClean="0">
                          <a:solidFill>
                            <a:srgbClr val="000000"/>
                          </a:solidFill>
                          <a:latin typeface="Arial"/>
                        </a:rPr>
                        <a:t>193,499 </a:t>
                      </a:r>
                      <a:endParaRPr lang="en-PH" sz="1400" b="1"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0" i="0" u="none" strike="noStrike" dirty="0" smtClean="0">
                          <a:solidFill>
                            <a:srgbClr val="000000"/>
                          </a:solidFill>
                          <a:latin typeface="Arial"/>
                        </a:rPr>
                        <a:t>92.68 </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PH" sz="1400" b="1" i="0" u="none" strike="noStrike" dirty="0" smtClean="0">
                          <a:solidFill>
                            <a:srgbClr val="000000"/>
                          </a:solidFill>
                          <a:latin typeface="Arial"/>
                        </a:rPr>
                        <a:t>110,416                        </a:t>
                      </a:r>
                      <a:endParaRPr lang="en-PH" sz="1400" b="1"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PH" sz="1400" b="1" i="0" u="none" strike="noStrike" dirty="0" smtClean="0">
                          <a:solidFill>
                            <a:srgbClr val="000000"/>
                          </a:solidFill>
                          <a:latin typeface="Arial"/>
                        </a:rPr>
                        <a:t> 57                     </a:t>
                      </a:r>
                      <a:endParaRPr lang="en-PH" sz="1400" b="1"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0074">
                <a:tc>
                  <a:txBody>
                    <a:bodyPr/>
                    <a:lstStyle/>
                    <a:p>
                      <a:pPr algn="l" fontAlgn="b"/>
                      <a:r>
                        <a:rPr lang="en-PH" sz="800" b="0" i="0" u="none" strike="noStrike">
                          <a:solidFill>
                            <a:srgbClr val="000000"/>
                          </a:solidFill>
                          <a:latin typeface="Arial"/>
                        </a:rPr>
                        <a:t> </a:t>
                      </a:r>
                    </a:p>
                  </a:txBody>
                  <a:tcPr marL="4187" marR="4187" marT="41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PH" sz="800" b="0" i="0" u="none" strike="noStrike">
                          <a:solidFill>
                            <a:srgbClr val="000000"/>
                          </a:solidFill>
                          <a:latin typeface="Arial"/>
                        </a:rPr>
                        <a:t> </a:t>
                      </a:r>
                    </a:p>
                  </a:txBody>
                  <a:tcPr marL="4187" marR="4187" marT="418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PH" sz="1400" b="0" i="0" u="none" strike="noStrike" dirty="0">
                          <a:solidFill>
                            <a:srgbClr val="000000"/>
                          </a:solidFill>
                          <a:latin typeface="Arial"/>
                        </a:rPr>
                        <a:t>2.1 Production Support Services </a:t>
                      </a:r>
                    </a:p>
                  </a:txBody>
                  <a:tcPr marL="4187" marR="4187" marT="41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0" i="0" u="none" strike="noStrike" dirty="0" smtClean="0">
                          <a:solidFill>
                            <a:srgbClr val="000000"/>
                          </a:solidFill>
                          <a:latin typeface="Arial"/>
                        </a:rPr>
                        <a:t>134,005 </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0" i="0" u="none" strike="noStrike" dirty="0" smtClean="0">
                          <a:solidFill>
                            <a:srgbClr val="000000"/>
                          </a:solidFill>
                          <a:latin typeface="Arial"/>
                        </a:rPr>
                        <a:t>129,585 </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0" i="0" u="none" strike="noStrike" dirty="0" smtClean="0">
                          <a:solidFill>
                            <a:srgbClr val="000000"/>
                          </a:solidFill>
                          <a:latin typeface="Arial"/>
                        </a:rPr>
                        <a:t>96.70 </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PH" sz="1400" b="0" i="0" u="none" strike="noStrike" dirty="0" smtClean="0">
                          <a:solidFill>
                            <a:srgbClr val="000000"/>
                          </a:solidFill>
                          <a:latin typeface="Arial"/>
                        </a:rPr>
                        <a:t>75,000</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PH" sz="1400" b="0" i="0" u="none" strike="noStrike" dirty="0">
                          <a:solidFill>
                            <a:srgbClr val="000000"/>
                          </a:solidFill>
                          <a:latin typeface="Arial"/>
                        </a:rPr>
                        <a:t> </a:t>
                      </a:r>
                      <a:r>
                        <a:rPr lang="en-PH" sz="1400" b="0" i="0" u="none" strike="noStrike" dirty="0" smtClean="0">
                          <a:solidFill>
                            <a:srgbClr val="000000"/>
                          </a:solidFill>
                          <a:latin typeface="Arial"/>
                        </a:rPr>
                        <a:t>57</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0074">
                <a:tc>
                  <a:txBody>
                    <a:bodyPr/>
                    <a:lstStyle/>
                    <a:p>
                      <a:pPr algn="l" fontAlgn="b"/>
                      <a:r>
                        <a:rPr lang="en-PH" sz="800" b="0" i="0" u="none" strike="noStrike">
                          <a:solidFill>
                            <a:srgbClr val="000000"/>
                          </a:solidFill>
                          <a:latin typeface="Arial"/>
                        </a:rPr>
                        <a:t> </a:t>
                      </a:r>
                    </a:p>
                  </a:txBody>
                  <a:tcPr marL="4187" marR="4187" marT="41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PH" sz="800" b="0" i="0" u="none" strike="noStrike">
                          <a:solidFill>
                            <a:srgbClr val="000000"/>
                          </a:solidFill>
                          <a:latin typeface="Arial"/>
                        </a:rPr>
                        <a:t> </a:t>
                      </a:r>
                    </a:p>
                  </a:txBody>
                  <a:tcPr marL="4187" marR="4187" marT="418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PH" sz="1400" b="0" i="0" u="none" strike="noStrike" dirty="0">
                          <a:solidFill>
                            <a:srgbClr val="000000"/>
                          </a:solidFill>
                          <a:latin typeface="Arial"/>
                        </a:rPr>
                        <a:t>2.2 Market Development Services </a:t>
                      </a:r>
                    </a:p>
                  </a:txBody>
                  <a:tcPr marL="4187" marR="4187" marT="41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0" i="0" u="none" strike="noStrike" dirty="0" smtClean="0">
                          <a:solidFill>
                            <a:srgbClr val="000000"/>
                          </a:solidFill>
                          <a:latin typeface="Arial"/>
                        </a:rPr>
                        <a:t>900 </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0" i="0" u="none" strike="noStrike" dirty="0" smtClean="0">
                          <a:solidFill>
                            <a:srgbClr val="000000"/>
                          </a:solidFill>
                          <a:latin typeface="Arial"/>
                        </a:rPr>
                        <a:t>416 </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0" i="0" u="none" strike="noStrike" dirty="0" smtClean="0">
                          <a:solidFill>
                            <a:srgbClr val="000000"/>
                          </a:solidFill>
                          <a:latin typeface="Arial"/>
                        </a:rPr>
                        <a:t>46.22 </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PH" sz="1400" b="0" i="0" u="none" strike="noStrike" dirty="0" smtClean="0">
                          <a:solidFill>
                            <a:srgbClr val="000000"/>
                          </a:solidFill>
                          <a:latin typeface="Arial"/>
                        </a:rPr>
                        <a:t>416.00</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PH" sz="1400" b="0" i="0" u="none" strike="noStrike" dirty="0">
                          <a:solidFill>
                            <a:srgbClr val="000000"/>
                          </a:solidFill>
                          <a:latin typeface="Arial"/>
                        </a:rPr>
                        <a:t> </a:t>
                      </a:r>
                      <a:r>
                        <a:rPr lang="en-PH" sz="1400" b="0" i="0" u="none" strike="noStrike" dirty="0" smtClean="0">
                          <a:solidFill>
                            <a:srgbClr val="000000"/>
                          </a:solidFill>
                          <a:latin typeface="Arial"/>
                        </a:rPr>
                        <a:t>100</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23411">
                <a:tc>
                  <a:txBody>
                    <a:bodyPr/>
                    <a:lstStyle/>
                    <a:p>
                      <a:pPr algn="l" fontAlgn="b"/>
                      <a:r>
                        <a:rPr lang="en-PH" sz="800" b="0" i="0" u="none" strike="noStrike">
                          <a:solidFill>
                            <a:srgbClr val="000000"/>
                          </a:solidFill>
                          <a:latin typeface="Arial"/>
                        </a:rPr>
                        <a:t> </a:t>
                      </a:r>
                    </a:p>
                  </a:txBody>
                  <a:tcPr marL="4187" marR="4187" marT="41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PH" sz="800" b="0" i="0" u="none" strike="noStrike">
                          <a:solidFill>
                            <a:srgbClr val="000000"/>
                          </a:solidFill>
                          <a:latin typeface="Arial"/>
                        </a:rPr>
                        <a:t> </a:t>
                      </a:r>
                    </a:p>
                  </a:txBody>
                  <a:tcPr marL="4187" marR="4187" marT="418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PH" sz="1400" b="0" i="0" u="none" strike="noStrike" dirty="0">
                          <a:solidFill>
                            <a:srgbClr val="000000"/>
                          </a:solidFill>
                          <a:latin typeface="Arial"/>
                        </a:rPr>
                        <a:t>2.3 Extension Support, Education and Training Services </a:t>
                      </a:r>
                    </a:p>
                  </a:txBody>
                  <a:tcPr marL="4187" marR="4187" marT="41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0" i="0" u="none" strike="noStrike" dirty="0" smtClean="0">
                          <a:solidFill>
                            <a:srgbClr val="000000"/>
                          </a:solidFill>
                          <a:latin typeface="Arial"/>
                        </a:rPr>
                        <a:t>73,881 </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0" i="0" u="none" strike="noStrike" dirty="0" smtClean="0">
                          <a:solidFill>
                            <a:srgbClr val="000000"/>
                          </a:solidFill>
                          <a:latin typeface="Arial"/>
                        </a:rPr>
                        <a:t>63,498 </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0" i="0" u="none" strike="noStrike" dirty="0" smtClean="0">
                          <a:solidFill>
                            <a:srgbClr val="000000"/>
                          </a:solidFill>
                          <a:latin typeface="Arial"/>
                        </a:rPr>
                        <a:t>85.95 </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PH" sz="1400" b="0" i="0" u="none" strike="noStrike" dirty="0" smtClean="0">
                          <a:solidFill>
                            <a:srgbClr val="000000"/>
                          </a:solidFill>
                          <a:latin typeface="Arial"/>
                        </a:rPr>
                        <a:t>35,000</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PH" sz="1400" b="0" i="0" u="none" strike="noStrike" dirty="0" smtClean="0">
                          <a:solidFill>
                            <a:srgbClr val="000000"/>
                          </a:solidFill>
                          <a:latin typeface="Arial"/>
                        </a:rPr>
                        <a:t>55</a:t>
                      </a:r>
                      <a:r>
                        <a:rPr lang="en-PH" sz="1400" b="0" i="0" u="none" strike="noStrike" dirty="0">
                          <a:solidFill>
                            <a:srgbClr val="000000"/>
                          </a:solidFill>
                          <a:latin typeface="Arial"/>
                        </a:rPr>
                        <a:t> </a:t>
                      </a: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0074">
                <a:tc>
                  <a:txBody>
                    <a:bodyPr/>
                    <a:lstStyle/>
                    <a:p>
                      <a:pPr algn="l" fontAlgn="b"/>
                      <a:r>
                        <a:rPr lang="en-PH" sz="800" b="1" i="0" u="none" strike="noStrike">
                          <a:solidFill>
                            <a:srgbClr val="000000"/>
                          </a:solidFill>
                          <a:latin typeface="Arial"/>
                        </a:rPr>
                        <a:t> </a:t>
                      </a:r>
                    </a:p>
                  </a:txBody>
                  <a:tcPr marL="4187" marR="4187" marT="41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t"/>
                      <a:r>
                        <a:rPr lang="en-PH" sz="1400" b="1" i="0" u="none" strike="noStrike" dirty="0">
                          <a:solidFill>
                            <a:srgbClr val="000000"/>
                          </a:solidFill>
                          <a:latin typeface="Arial"/>
                        </a:rPr>
                        <a:t>MFO 3. Irrigation Network Services</a:t>
                      </a:r>
                    </a:p>
                  </a:txBody>
                  <a:tcPr marL="4187" marR="4187" marT="41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PH"/>
                    </a:p>
                  </a:txBody>
                  <a:tcPr/>
                </a:tc>
                <a:tc>
                  <a:txBody>
                    <a:bodyPr/>
                    <a:lstStyle/>
                    <a:p>
                      <a:pPr algn="ctr" fontAlgn="ctr"/>
                      <a:r>
                        <a:rPr lang="en-PH" sz="1400" b="1" i="0" u="none" strike="noStrike" dirty="0" smtClean="0">
                          <a:solidFill>
                            <a:srgbClr val="000000"/>
                          </a:solidFill>
                          <a:latin typeface="Arial"/>
                        </a:rPr>
                        <a:t>4,550 </a:t>
                      </a:r>
                      <a:endParaRPr lang="en-PH" sz="1400" b="1"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1" i="0" u="none" strike="noStrike" dirty="0" smtClean="0">
                          <a:solidFill>
                            <a:srgbClr val="000000"/>
                          </a:solidFill>
                          <a:latin typeface="Arial"/>
                        </a:rPr>
                        <a:t>4,543 </a:t>
                      </a:r>
                      <a:endParaRPr lang="en-PH" sz="1400" b="1"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0" i="0" u="none" strike="noStrike" dirty="0" smtClean="0">
                          <a:solidFill>
                            <a:srgbClr val="000000"/>
                          </a:solidFill>
                          <a:latin typeface="Arial"/>
                        </a:rPr>
                        <a:t>99.85 </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1" i="0" u="none" strike="noStrike" dirty="0" smtClean="0">
                          <a:solidFill>
                            <a:srgbClr val="000000"/>
                          </a:solidFill>
                          <a:latin typeface="Arial"/>
                        </a:rPr>
                        <a:t>4,129</a:t>
                      </a:r>
                      <a:r>
                        <a:rPr lang="en-PH" sz="1400" b="1" i="0" u="none" strike="noStrike" dirty="0">
                          <a:solidFill>
                            <a:srgbClr val="000000"/>
                          </a:solidFill>
                          <a:latin typeface="Arial"/>
                        </a:rPr>
                        <a:t> </a:t>
                      </a: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1" i="0" u="none" strike="noStrike" dirty="0">
                          <a:solidFill>
                            <a:srgbClr val="000000"/>
                          </a:solidFill>
                          <a:latin typeface="Arial"/>
                        </a:rPr>
                        <a:t> </a:t>
                      </a:r>
                      <a:r>
                        <a:rPr lang="en-PH" sz="1400" b="1" i="0" u="none" strike="noStrike" dirty="0" smtClean="0">
                          <a:solidFill>
                            <a:srgbClr val="000000"/>
                          </a:solidFill>
                          <a:latin typeface="Arial"/>
                        </a:rPr>
                        <a:t>90</a:t>
                      </a:r>
                      <a:endParaRPr lang="en-PH" sz="1400" b="1"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74500">
                <a:tc>
                  <a:txBody>
                    <a:bodyPr/>
                    <a:lstStyle/>
                    <a:p>
                      <a:pPr algn="l" fontAlgn="b"/>
                      <a:r>
                        <a:rPr lang="en-PH" sz="800" b="1" i="0" u="none" strike="noStrike">
                          <a:solidFill>
                            <a:srgbClr val="000000"/>
                          </a:solidFill>
                          <a:latin typeface="Arial"/>
                        </a:rPr>
                        <a:t> </a:t>
                      </a:r>
                    </a:p>
                  </a:txBody>
                  <a:tcPr marL="4187" marR="4187" marT="41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t"/>
                      <a:r>
                        <a:rPr lang="en-PH" sz="1400" b="1" i="0" u="none" strike="noStrike" dirty="0">
                          <a:solidFill>
                            <a:srgbClr val="000000"/>
                          </a:solidFill>
                          <a:latin typeface="Arial"/>
                        </a:rPr>
                        <a:t>MFO 5. Agricultural and Fishery Machineries, Equipment and Facilities Services</a:t>
                      </a:r>
                    </a:p>
                  </a:txBody>
                  <a:tcPr marL="4187" marR="4187" marT="41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PH"/>
                    </a:p>
                  </a:txBody>
                  <a:tcPr/>
                </a:tc>
                <a:tc>
                  <a:txBody>
                    <a:bodyPr/>
                    <a:lstStyle/>
                    <a:p>
                      <a:pPr algn="ctr" fontAlgn="ctr"/>
                      <a:r>
                        <a:rPr lang="en-PH" sz="1400" b="1" i="0" u="none" strike="noStrike" dirty="0" smtClean="0">
                          <a:solidFill>
                            <a:srgbClr val="000000"/>
                          </a:solidFill>
                          <a:latin typeface="Arial"/>
                        </a:rPr>
                        <a:t>57,400 </a:t>
                      </a:r>
                      <a:endParaRPr lang="en-PH" sz="1400" b="1"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1" i="0" u="none" strike="noStrike" dirty="0" smtClean="0">
                          <a:solidFill>
                            <a:srgbClr val="000000"/>
                          </a:solidFill>
                          <a:latin typeface="Arial"/>
                        </a:rPr>
                        <a:t>57,323 </a:t>
                      </a:r>
                      <a:endParaRPr lang="en-PH" sz="1400" b="1"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0" i="0" u="none" strike="noStrike" dirty="0" smtClean="0">
                          <a:solidFill>
                            <a:srgbClr val="000000"/>
                          </a:solidFill>
                          <a:latin typeface="Arial"/>
                        </a:rPr>
                        <a:t>99.87 </a:t>
                      </a:r>
                      <a:endParaRPr lang="en-PH" sz="1400" b="0"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1" i="0" u="none" strike="noStrike" dirty="0" smtClean="0">
                          <a:solidFill>
                            <a:srgbClr val="000000"/>
                          </a:solidFill>
                          <a:latin typeface="Arial"/>
                        </a:rPr>
                        <a:t>40,000</a:t>
                      </a:r>
                      <a:endParaRPr lang="en-PH" sz="1400" b="1"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1" i="0" u="none" strike="noStrike" dirty="0">
                          <a:solidFill>
                            <a:srgbClr val="000000"/>
                          </a:solidFill>
                          <a:latin typeface="Arial"/>
                        </a:rPr>
                        <a:t> </a:t>
                      </a:r>
                      <a:r>
                        <a:rPr lang="en-PH" sz="1400" b="1" i="0" u="none" strike="noStrike" dirty="0" smtClean="0">
                          <a:solidFill>
                            <a:srgbClr val="000000"/>
                          </a:solidFill>
                          <a:latin typeface="Arial"/>
                        </a:rPr>
                        <a:t>69</a:t>
                      </a:r>
                      <a:endParaRPr lang="en-PH" sz="1400" b="1" i="0" u="none" strike="noStrike" dirty="0">
                        <a:solidFill>
                          <a:srgbClr val="00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0074">
                <a:tc gridSpan="3">
                  <a:txBody>
                    <a:bodyPr/>
                    <a:lstStyle/>
                    <a:p>
                      <a:pPr algn="ctr" fontAlgn="b"/>
                      <a:r>
                        <a:rPr lang="en-PH" sz="1400" b="1" i="0" u="none" strike="noStrike" dirty="0">
                          <a:solidFill>
                            <a:srgbClr val="FF0000"/>
                          </a:solidFill>
                          <a:latin typeface="Arial"/>
                        </a:rPr>
                        <a:t>GRAND TOTAL</a:t>
                      </a: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PH"/>
                    </a:p>
                  </a:txBody>
                  <a:tcPr/>
                </a:tc>
                <a:tc hMerge="1">
                  <a:txBody>
                    <a:bodyPr/>
                    <a:lstStyle/>
                    <a:p>
                      <a:endParaRPr lang="en-PH"/>
                    </a:p>
                  </a:txBody>
                  <a:tcPr/>
                </a:tc>
                <a:tc>
                  <a:txBody>
                    <a:bodyPr/>
                    <a:lstStyle/>
                    <a:p>
                      <a:pPr algn="ctr" fontAlgn="ctr"/>
                      <a:r>
                        <a:rPr lang="en-PH" sz="1400" b="1" i="0" u="none" strike="noStrike" dirty="0" smtClean="0">
                          <a:solidFill>
                            <a:srgbClr val="FF0000"/>
                          </a:solidFill>
                          <a:latin typeface="Arial"/>
                        </a:rPr>
                        <a:t>270,736 </a:t>
                      </a:r>
                      <a:endParaRPr lang="en-PH" sz="1400" b="1" i="0" u="none" strike="noStrike" dirty="0">
                        <a:solidFill>
                          <a:srgbClr val="FF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1" i="0" u="none" strike="noStrike" dirty="0" smtClean="0">
                          <a:solidFill>
                            <a:srgbClr val="FF0000"/>
                          </a:solidFill>
                          <a:latin typeface="Arial"/>
                        </a:rPr>
                        <a:t>255,365 </a:t>
                      </a:r>
                      <a:endParaRPr lang="en-PH" sz="1400" b="1" i="0" u="none" strike="noStrike" dirty="0">
                        <a:solidFill>
                          <a:srgbClr val="FF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PH" sz="1400" b="1" i="0" u="none" strike="noStrike" dirty="0" smtClean="0">
                          <a:solidFill>
                            <a:srgbClr val="FF0000"/>
                          </a:solidFill>
                          <a:latin typeface="Arial"/>
                        </a:rPr>
                        <a:t>94.32 </a:t>
                      </a:r>
                      <a:endParaRPr lang="en-PH" sz="1400" b="1" i="0" u="none" strike="noStrike" dirty="0">
                        <a:solidFill>
                          <a:srgbClr val="FF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PH" sz="1400" b="1" i="0" u="none" strike="noStrike" dirty="0">
                          <a:solidFill>
                            <a:srgbClr val="FF0000"/>
                          </a:solidFill>
                          <a:latin typeface="Arial"/>
                        </a:rPr>
                        <a:t> </a:t>
                      </a:r>
                      <a:r>
                        <a:rPr lang="en-PH" sz="1400" b="1" i="0" u="none" strike="noStrike" dirty="0" smtClean="0">
                          <a:solidFill>
                            <a:srgbClr val="FF0000"/>
                          </a:solidFill>
                          <a:latin typeface="Arial"/>
                        </a:rPr>
                        <a:t>154,545</a:t>
                      </a:r>
                      <a:endParaRPr lang="en-PH" sz="1400" b="1" i="0" u="none" strike="noStrike" dirty="0">
                        <a:solidFill>
                          <a:srgbClr val="FF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PH" sz="1400" b="1" i="0" u="none" strike="noStrike" dirty="0">
                          <a:solidFill>
                            <a:srgbClr val="FF0000"/>
                          </a:solidFill>
                          <a:latin typeface="Arial"/>
                        </a:rPr>
                        <a:t> </a:t>
                      </a:r>
                      <a:r>
                        <a:rPr lang="en-PH" sz="1400" b="1" i="0" u="none" strike="noStrike" dirty="0" smtClean="0">
                          <a:solidFill>
                            <a:srgbClr val="FF0000"/>
                          </a:solidFill>
                          <a:latin typeface="Arial"/>
                        </a:rPr>
                        <a:t>60</a:t>
                      </a:r>
                      <a:endParaRPr lang="en-PH" sz="1400" b="1" i="0" u="none" strike="noStrike" dirty="0">
                        <a:solidFill>
                          <a:srgbClr val="FF0000"/>
                        </a:solidFill>
                        <a:latin typeface="Arial"/>
                      </a:endParaRPr>
                    </a:p>
                  </a:txBody>
                  <a:tcPr marL="4187" marR="4187" marT="41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8904516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87503"/>
            <a:ext cx="8153400" cy="788897"/>
          </a:xfrm>
        </p:spPr>
        <p:style>
          <a:lnRef idx="1">
            <a:schemeClr val="accent2"/>
          </a:lnRef>
          <a:fillRef idx="2">
            <a:schemeClr val="accent2"/>
          </a:fillRef>
          <a:effectRef idx="1">
            <a:schemeClr val="accent2"/>
          </a:effectRef>
          <a:fontRef idx="minor">
            <a:schemeClr val="dk1"/>
          </a:fontRef>
        </p:style>
        <p:txBody>
          <a:bodyPr>
            <a:noAutofit/>
          </a:bodyPr>
          <a:lstStyle/>
          <a:p>
            <a:pPr algn="l"/>
            <a:r>
              <a:rPr lang="en-US" sz="1800" b="1" dirty="0">
                <a:latin typeface="Cambria" pitchFamily="18" charset="0"/>
                <a:cs typeface="Arial" pitchFamily="34" charset="0"/>
              </a:rPr>
              <a:t/>
            </a:r>
            <a:br>
              <a:rPr lang="en-US" sz="1800" b="1" dirty="0">
                <a:latin typeface="Cambria" pitchFamily="18" charset="0"/>
                <a:cs typeface="Arial" pitchFamily="34" charset="0"/>
              </a:rPr>
            </a:br>
            <a:r>
              <a:rPr lang="en-US" sz="1800" b="1" dirty="0">
                <a:latin typeface="Cambria" pitchFamily="18" charset="0"/>
                <a:cs typeface="Arial" pitchFamily="34" charset="0"/>
              </a:rPr>
              <a:t>FY 2017 (as of November 30, 2017) Highlights of Accomplishments for the Regional Priority Commodities</a:t>
            </a:r>
            <a:br>
              <a:rPr lang="en-US" sz="1800" b="1" dirty="0">
                <a:latin typeface="Cambria" pitchFamily="18" charset="0"/>
                <a:cs typeface="Arial" pitchFamily="34" charset="0"/>
              </a:rPr>
            </a:br>
            <a:endParaRPr lang="en-US" sz="1800" b="1" dirty="0">
              <a:latin typeface="Cambria" pitchFamily="18" charset="0"/>
              <a:cs typeface="Arial" pitchFamily="34" charset="0"/>
            </a:endParaRPr>
          </a:p>
        </p:txBody>
      </p:sp>
      <p:pic>
        <p:nvPicPr>
          <p:cNvPr id="4"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19074" y="887504"/>
            <a:ext cx="742927" cy="7126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400" y="1752602"/>
            <a:ext cx="3810000" cy="3108543"/>
          </a:xfrm>
          <a:prstGeom prst="rect">
            <a:avLst/>
          </a:prstGeom>
          <a:noFill/>
        </p:spPr>
        <p:txBody>
          <a:bodyPr wrap="square" rtlCol="0">
            <a:spAutoFit/>
          </a:bodyPr>
          <a:lstStyle/>
          <a:p>
            <a:r>
              <a:rPr lang="en-PH" sz="1600" b="1" dirty="0">
                <a:solidFill>
                  <a:srgbClr val="FF0000"/>
                </a:solidFill>
                <a:latin typeface="Cambria" pitchFamily="18" charset="0"/>
              </a:rPr>
              <a:t>Coffee</a:t>
            </a:r>
          </a:p>
          <a:p>
            <a:endParaRPr lang="en-PH" sz="2000" b="1" dirty="0">
              <a:latin typeface="Cambria" pitchFamily="18" charset="0"/>
            </a:endParaRPr>
          </a:p>
          <a:p>
            <a:endParaRPr lang="en-PH" sz="2000" b="1" dirty="0">
              <a:latin typeface="Cambria" pitchFamily="18" charset="0"/>
            </a:endParaRPr>
          </a:p>
          <a:p>
            <a:r>
              <a:rPr lang="en-PH" sz="2000" b="1" dirty="0">
                <a:latin typeface="Cambria" pitchFamily="18" charset="0"/>
              </a:rPr>
              <a:t>	</a:t>
            </a: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r>
              <a:rPr lang="en-PH" sz="2000" b="1" dirty="0">
                <a:latin typeface="Cambria" pitchFamily="18" charset="0"/>
              </a:rPr>
              <a:t>	</a:t>
            </a:r>
          </a:p>
        </p:txBody>
      </p:sp>
      <p:pic>
        <p:nvPicPr>
          <p:cNvPr id="5" name="Picture 4" descr="C:\Users\JANICE\Downloads\23794970_1879959248684230_8729257457937005597_n.jpg"/>
          <p:cNvPicPr/>
          <p:nvPr/>
        </p:nvPicPr>
        <p:blipFill>
          <a:blip r:embed="rId5" cstate="print"/>
          <a:srcRect/>
          <a:stretch>
            <a:fillRect/>
          </a:stretch>
        </p:blipFill>
        <p:spPr bwMode="auto">
          <a:xfrm>
            <a:off x="290404" y="2319338"/>
            <a:ext cx="1843197" cy="1566863"/>
          </a:xfrm>
          <a:prstGeom prst="rect">
            <a:avLst/>
          </a:prstGeom>
          <a:ln>
            <a:noFill/>
          </a:ln>
          <a:effectLst>
            <a:outerShdw blurRad="292100" dist="139700" dir="2700000" algn="tl" rotWithShape="0">
              <a:srgbClr val="333333">
                <a:alpha val="65000"/>
              </a:srgbClr>
            </a:outerShdw>
          </a:effectLst>
        </p:spPr>
      </p:pic>
      <p:sp>
        <p:nvSpPr>
          <p:cNvPr id="117761" name="Rectangle 1"/>
          <p:cNvSpPr>
            <a:spLocks noChangeArrowheads="1"/>
          </p:cNvSpPr>
          <p:nvPr/>
        </p:nvSpPr>
        <p:spPr bwMode="auto">
          <a:xfrm>
            <a:off x="914401" y="1981201"/>
            <a:ext cx="3072123"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buFontTx/>
              <a:buChar char="•"/>
            </a:pPr>
            <a:r>
              <a:rPr lang="en-US" sz="1200" dirty="0">
                <a:latin typeface="Cambria" pitchFamily="18" charset="0"/>
                <a:ea typeface="Calibri" pitchFamily="34" charset="0"/>
                <a:cs typeface="Times New Roman" pitchFamily="18" charset="0"/>
              </a:rPr>
              <a:t>    </a:t>
            </a:r>
            <a:r>
              <a:rPr lang="en-US" sz="1200" dirty="0">
                <a:latin typeface="Arial" pitchFamily="34" charset="0"/>
                <a:ea typeface="Calibri" pitchFamily="34" charset="0"/>
                <a:cs typeface="Arial" pitchFamily="34" charset="0"/>
              </a:rPr>
              <a:t>Distributed 75,000 </a:t>
            </a:r>
            <a:r>
              <a:rPr lang="en-US" sz="1200" dirty="0" err="1">
                <a:latin typeface="Arial" pitchFamily="34" charset="0"/>
                <a:ea typeface="Calibri" pitchFamily="34" charset="0"/>
                <a:cs typeface="Arial" pitchFamily="34" charset="0"/>
              </a:rPr>
              <a:t>pcs</a:t>
            </a:r>
            <a:r>
              <a:rPr lang="en-US" sz="1200" dirty="0">
                <a:latin typeface="Arial" pitchFamily="34" charset="0"/>
                <a:ea typeface="Calibri" pitchFamily="34" charset="0"/>
                <a:cs typeface="Arial" pitchFamily="34" charset="0"/>
              </a:rPr>
              <a:t>  </a:t>
            </a:r>
            <a:r>
              <a:rPr lang="en-US" sz="1200" dirty="0" err="1">
                <a:latin typeface="Arial" pitchFamily="34" charset="0"/>
                <a:ea typeface="Calibri" pitchFamily="34" charset="0"/>
                <a:cs typeface="Arial" pitchFamily="34" charset="0"/>
              </a:rPr>
              <a:t>Liberica</a:t>
            </a:r>
            <a:r>
              <a:rPr lang="en-US" sz="1200" dirty="0">
                <a:latin typeface="Arial" pitchFamily="34" charset="0"/>
                <a:ea typeface="Calibri" pitchFamily="34" charset="0"/>
                <a:cs typeface="Arial" pitchFamily="34" charset="0"/>
              </a:rPr>
              <a:t> Coffee </a:t>
            </a:r>
            <a:endParaRPr lang="en-US" dirty="0">
              <a:latin typeface="Arial" pitchFamily="34" charset="0"/>
              <a:cs typeface="Arial" pitchFamily="34" charset="0"/>
            </a:endParaRPr>
          </a:p>
        </p:txBody>
      </p:sp>
      <p:pic>
        <p:nvPicPr>
          <p:cNvPr id="8" name="Picture 7" descr="C:\Users\JANICE\Downloads\23795264_1879959348684220_7622070177750019511_n.jpg"/>
          <p:cNvPicPr/>
          <p:nvPr/>
        </p:nvPicPr>
        <p:blipFill>
          <a:blip r:embed="rId6" cstate="print"/>
          <a:srcRect/>
          <a:stretch>
            <a:fillRect/>
          </a:stretch>
        </p:blipFill>
        <p:spPr bwMode="auto">
          <a:xfrm>
            <a:off x="2341575" y="2319338"/>
            <a:ext cx="1849425" cy="156686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4761762" y="1600201"/>
            <a:ext cx="4229838" cy="538609"/>
          </a:xfrm>
          <a:prstGeom prst="rect">
            <a:avLst/>
          </a:prstGeom>
        </p:spPr>
        <p:txBody>
          <a:bodyPr wrap="square">
            <a:spAutoFit/>
          </a:bodyPr>
          <a:lstStyle/>
          <a:p>
            <a:pPr lvl="0" fontAlgn="base">
              <a:spcBef>
                <a:spcPct val="0"/>
              </a:spcBef>
              <a:spcAft>
                <a:spcPct val="0"/>
              </a:spcAft>
              <a:buFontTx/>
              <a:buChar char="•"/>
            </a:pPr>
            <a:r>
              <a:rPr lang="en-US" dirty="0">
                <a:latin typeface="Cambria" pitchFamily="18" charset="0"/>
                <a:ea typeface="Calibri" pitchFamily="34" charset="0"/>
                <a:cs typeface="Times New Roman" pitchFamily="18" charset="0"/>
              </a:rPr>
              <a:t> </a:t>
            </a:r>
            <a:r>
              <a:rPr lang="en-US" sz="1100" dirty="0">
                <a:latin typeface="Arial" pitchFamily="34" charset="0"/>
                <a:ea typeface="Calibri" pitchFamily="34" charset="0"/>
                <a:cs typeface="Arial" pitchFamily="34" charset="0"/>
              </a:rPr>
              <a:t>Distributed 25,000 bags Inorganic Fertilizer to    support  Coffee Rehabilitation Program</a:t>
            </a:r>
          </a:p>
        </p:txBody>
      </p:sp>
      <p:pic>
        <p:nvPicPr>
          <p:cNvPr id="10" name="Picture 9" descr="C:\Users\JANICE\Downloads\19983980_226434104545291_4968469690206973647_o.jpg"/>
          <p:cNvPicPr/>
          <p:nvPr/>
        </p:nvPicPr>
        <p:blipFill>
          <a:blip r:embed="rId7" cstate="print"/>
          <a:srcRect/>
          <a:stretch>
            <a:fillRect/>
          </a:stretch>
        </p:blipFill>
        <p:spPr bwMode="auto">
          <a:xfrm>
            <a:off x="4761762" y="2319338"/>
            <a:ext cx="1943838" cy="1624013"/>
          </a:xfrm>
          <a:prstGeom prst="rect">
            <a:avLst/>
          </a:prstGeom>
          <a:ln>
            <a:noFill/>
          </a:ln>
          <a:effectLst>
            <a:outerShdw blurRad="292100" dist="139700" dir="2700000" algn="tl" rotWithShape="0">
              <a:srgbClr val="333333">
                <a:alpha val="65000"/>
              </a:srgbClr>
            </a:outerShdw>
          </a:effectLst>
        </p:spPr>
      </p:pic>
      <p:pic>
        <p:nvPicPr>
          <p:cNvPr id="117762" name="Picture 2" descr="C:\Users\JANICE\Downloads\18485410_10203251931935348_4024987734983113408_n.jpg"/>
          <p:cNvPicPr>
            <a:picLocks noChangeAspect="1" noChangeArrowheads="1"/>
          </p:cNvPicPr>
          <p:nvPr/>
        </p:nvPicPr>
        <p:blipFill>
          <a:blip r:embed="rId8" cstate="print"/>
          <a:srcRect/>
          <a:stretch>
            <a:fillRect/>
          </a:stretch>
        </p:blipFill>
        <p:spPr bwMode="auto">
          <a:xfrm>
            <a:off x="228601" y="4267201"/>
            <a:ext cx="1962127" cy="1471595"/>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290404" y="4005590"/>
            <a:ext cx="3586667" cy="261610"/>
          </a:xfrm>
          <a:prstGeom prst="rect">
            <a:avLst/>
          </a:prstGeom>
        </p:spPr>
        <p:txBody>
          <a:bodyPr wrap="square">
            <a:spAutoFit/>
          </a:bodyPr>
          <a:lstStyle/>
          <a:p>
            <a:pPr algn="ctr"/>
            <a:r>
              <a:rPr lang="en-US" sz="1100" dirty="0">
                <a:latin typeface="Cambria" pitchFamily="18" charset="0"/>
                <a:ea typeface="Calibri" pitchFamily="34" charset="0"/>
                <a:cs typeface="Times New Roman" pitchFamily="18" charset="0"/>
              </a:rPr>
              <a:t> </a:t>
            </a:r>
            <a:r>
              <a:rPr lang="en-US" sz="1100" dirty="0">
                <a:latin typeface="Arial" pitchFamily="34" charset="0"/>
                <a:ea typeface="Calibri" pitchFamily="34" charset="0"/>
                <a:cs typeface="Arial" pitchFamily="34" charset="0"/>
              </a:rPr>
              <a:t>Provision of 35 units Pole Pruner</a:t>
            </a:r>
            <a:endParaRPr lang="en-PH" sz="1100" dirty="0">
              <a:latin typeface="Arial" pitchFamily="34" charset="0"/>
              <a:cs typeface="Arial" pitchFamily="34" charset="0"/>
            </a:endParaRPr>
          </a:p>
        </p:txBody>
      </p:sp>
      <p:pic>
        <p:nvPicPr>
          <p:cNvPr id="12" name="Picture 11" descr="C:\Users\JANICE\Downloads\21617611_1412783055509850_6018624252513616707_n.jpg"/>
          <p:cNvPicPr/>
          <p:nvPr/>
        </p:nvPicPr>
        <p:blipFill>
          <a:blip r:embed="rId9" cstate="print"/>
          <a:srcRect/>
          <a:stretch>
            <a:fillRect/>
          </a:stretch>
        </p:blipFill>
        <p:spPr bwMode="auto">
          <a:xfrm>
            <a:off x="2362200" y="4267201"/>
            <a:ext cx="1981200" cy="1471595"/>
          </a:xfrm>
          <a:prstGeom prst="rect">
            <a:avLst/>
          </a:prstGeom>
          <a:ln>
            <a:noFill/>
          </a:ln>
          <a:effectLst>
            <a:outerShdw blurRad="292100" dist="139700" dir="2700000" algn="tl" rotWithShape="0">
              <a:srgbClr val="333333">
                <a:alpha val="65000"/>
              </a:srgbClr>
            </a:outerShdw>
          </a:effectLst>
        </p:spPr>
      </p:pic>
      <p:pic>
        <p:nvPicPr>
          <p:cNvPr id="14" name="Picture 13" descr="C:\Users\JANICE\Downloads\22046570_1448254705258780_7645702762189315403_n.jpg"/>
          <p:cNvPicPr/>
          <p:nvPr/>
        </p:nvPicPr>
        <p:blipFill>
          <a:blip r:embed="rId10" cstate="print"/>
          <a:srcRect/>
          <a:stretch>
            <a:fillRect/>
          </a:stretch>
        </p:blipFill>
        <p:spPr bwMode="auto">
          <a:xfrm>
            <a:off x="6858000" y="2319338"/>
            <a:ext cx="2057401" cy="1566863"/>
          </a:xfrm>
          <a:prstGeom prst="rect">
            <a:avLst/>
          </a:prstGeom>
          <a:ln>
            <a:noFill/>
          </a:ln>
          <a:effectLst>
            <a:outerShdw blurRad="292100" dist="139700" dir="2700000" algn="tl" rotWithShape="0">
              <a:srgbClr val="333333">
                <a:alpha val="65000"/>
              </a:srgbClr>
            </a:outerShdw>
          </a:effectLst>
        </p:spPr>
      </p:pic>
      <p:pic>
        <p:nvPicPr>
          <p:cNvPr id="117765" name="Picture 5" descr="C:\Users\JANICE\Downloads\24312484_10210811816587634_2110050795959764846_n (1).jpg"/>
          <p:cNvPicPr>
            <a:picLocks noChangeAspect="1" noChangeArrowheads="1"/>
          </p:cNvPicPr>
          <p:nvPr/>
        </p:nvPicPr>
        <p:blipFill>
          <a:blip r:embed="rId11" cstate="print"/>
          <a:srcRect/>
          <a:stretch>
            <a:fillRect/>
          </a:stretch>
        </p:blipFill>
        <p:spPr bwMode="auto">
          <a:xfrm>
            <a:off x="4761762" y="4160779"/>
            <a:ext cx="1943838" cy="1578016"/>
          </a:xfrm>
          <a:prstGeom prst="rect">
            <a:avLst/>
          </a:prstGeom>
          <a:ln>
            <a:noFill/>
          </a:ln>
          <a:effectLst>
            <a:outerShdw blurRad="292100" dist="139700" dir="2700000" algn="tl" rotWithShape="0">
              <a:srgbClr val="333333">
                <a:alpha val="65000"/>
              </a:srgbClr>
            </a:outerShdw>
          </a:effectLst>
        </p:spPr>
      </p:pic>
      <p:pic>
        <p:nvPicPr>
          <p:cNvPr id="117766" name="Picture 6" descr="C:\Users\JANICE\Downloads\24796341_10210811816627635_3669093681104478683_n.jpg"/>
          <p:cNvPicPr>
            <a:picLocks noChangeAspect="1" noChangeArrowheads="1"/>
          </p:cNvPicPr>
          <p:nvPr/>
        </p:nvPicPr>
        <p:blipFill>
          <a:blip r:embed="rId12"/>
          <a:srcRect l="27471"/>
          <a:stretch>
            <a:fillRect/>
          </a:stretch>
        </p:blipFill>
        <p:spPr bwMode="auto">
          <a:xfrm>
            <a:off x="6903548" y="4160781"/>
            <a:ext cx="2011852" cy="1578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149598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87503"/>
            <a:ext cx="8153400" cy="788897"/>
          </a:xfrm>
        </p:spPr>
        <p:style>
          <a:lnRef idx="1">
            <a:schemeClr val="accent2"/>
          </a:lnRef>
          <a:fillRef idx="2">
            <a:schemeClr val="accent2"/>
          </a:fillRef>
          <a:effectRef idx="1">
            <a:schemeClr val="accent2"/>
          </a:effectRef>
          <a:fontRef idx="minor">
            <a:schemeClr val="dk1"/>
          </a:fontRef>
        </p:style>
        <p:txBody>
          <a:bodyPr>
            <a:noAutofit/>
          </a:bodyPr>
          <a:lstStyle/>
          <a:p>
            <a:pPr algn="l"/>
            <a:r>
              <a:rPr lang="en-US" sz="1800" b="1" dirty="0">
                <a:latin typeface="Cambria" pitchFamily="18" charset="0"/>
                <a:cs typeface="Arial" pitchFamily="34" charset="0"/>
              </a:rPr>
              <a:t/>
            </a:r>
            <a:br>
              <a:rPr lang="en-US" sz="1800" b="1" dirty="0">
                <a:latin typeface="Cambria" pitchFamily="18" charset="0"/>
                <a:cs typeface="Arial" pitchFamily="34" charset="0"/>
              </a:rPr>
            </a:br>
            <a:r>
              <a:rPr lang="en-US" sz="1800" b="1" dirty="0">
                <a:latin typeface="Cambria" pitchFamily="18" charset="0"/>
                <a:cs typeface="Arial" pitchFamily="34" charset="0"/>
              </a:rPr>
              <a:t>FY 2017 (as of November 30, 2017) Highlights of Accomplishments for the Regional Priority Commodities</a:t>
            </a:r>
            <a:br>
              <a:rPr lang="en-US" sz="1800" b="1" dirty="0">
                <a:latin typeface="Cambria" pitchFamily="18" charset="0"/>
                <a:cs typeface="Arial" pitchFamily="34" charset="0"/>
              </a:rPr>
            </a:br>
            <a:endParaRPr lang="en-US" sz="1800" b="1" dirty="0">
              <a:latin typeface="Cambria" pitchFamily="18" charset="0"/>
              <a:cs typeface="Arial" pitchFamily="34" charset="0"/>
            </a:endParaRPr>
          </a:p>
        </p:txBody>
      </p:sp>
      <p:pic>
        <p:nvPicPr>
          <p:cNvPr id="4"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19074" y="887504"/>
            <a:ext cx="742927" cy="7126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400" y="1752602"/>
            <a:ext cx="3810000" cy="3108543"/>
          </a:xfrm>
          <a:prstGeom prst="rect">
            <a:avLst/>
          </a:prstGeom>
          <a:noFill/>
        </p:spPr>
        <p:txBody>
          <a:bodyPr wrap="square" rtlCol="0">
            <a:spAutoFit/>
          </a:bodyPr>
          <a:lstStyle/>
          <a:p>
            <a:r>
              <a:rPr lang="en-PH" sz="1600" b="1" dirty="0">
                <a:solidFill>
                  <a:srgbClr val="FF0000"/>
                </a:solidFill>
                <a:latin typeface="Cambria" pitchFamily="18" charset="0"/>
              </a:rPr>
              <a:t>Coffee</a:t>
            </a:r>
          </a:p>
          <a:p>
            <a:endParaRPr lang="en-PH" sz="2000" b="1" dirty="0">
              <a:latin typeface="Cambria" pitchFamily="18" charset="0"/>
            </a:endParaRPr>
          </a:p>
          <a:p>
            <a:endParaRPr lang="en-PH" sz="2000" b="1" dirty="0">
              <a:latin typeface="Cambria" pitchFamily="18" charset="0"/>
            </a:endParaRPr>
          </a:p>
          <a:p>
            <a:r>
              <a:rPr lang="en-PH" sz="2000" b="1" dirty="0">
                <a:latin typeface="Cambria" pitchFamily="18" charset="0"/>
              </a:rPr>
              <a:t>	</a:t>
            </a: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r>
              <a:rPr lang="en-PH" sz="2000" b="1" dirty="0">
                <a:latin typeface="Cambria" pitchFamily="18" charset="0"/>
              </a:rPr>
              <a:t>	</a:t>
            </a:r>
          </a:p>
        </p:txBody>
      </p:sp>
      <p:sp>
        <p:nvSpPr>
          <p:cNvPr id="117761" name="Rectangle 1"/>
          <p:cNvSpPr>
            <a:spLocks noChangeArrowheads="1"/>
          </p:cNvSpPr>
          <p:nvPr/>
        </p:nvSpPr>
        <p:spPr bwMode="auto">
          <a:xfrm>
            <a:off x="914400" y="1981201"/>
            <a:ext cx="2874954"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buFontTx/>
              <a:buChar char="•"/>
            </a:pPr>
            <a:r>
              <a:rPr lang="en-US" sz="1200" dirty="0">
                <a:latin typeface="Cambria" pitchFamily="18" charset="0"/>
                <a:ea typeface="Calibri" pitchFamily="34" charset="0"/>
                <a:cs typeface="Times New Roman" pitchFamily="18" charset="0"/>
              </a:rPr>
              <a:t>    </a:t>
            </a:r>
            <a:r>
              <a:rPr lang="en-US" sz="1200" dirty="0">
                <a:latin typeface="Arial" pitchFamily="34" charset="0"/>
                <a:ea typeface="Calibri" pitchFamily="34" charset="0"/>
                <a:cs typeface="Arial" pitchFamily="34" charset="0"/>
              </a:rPr>
              <a:t>Provision of 10 units Coffee </a:t>
            </a:r>
            <a:r>
              <a:rPr lang="en-US" sz="1200" dirty="0" err="1">
                <a:latin typeface="Arial" pitchFamily="34" charset="0"/>
                <a:ea typeface="Calibri" pitchFamily="34" charset="0"/>
                <a:cs typeface="Arial" pitchFamily="34" charset="0"/>
              </a:rPr>
              <a:t>Dehuller</a:t>
            </a:r>
            <a:endParaRPr lang="en-US" dirty="0">
              <a:latin typeface="Arial" pitchFamily="34" charset="0"/>
              <a:cs typeface="Arial" pitchFamily="34" charset="0"/>
            </a:endParaRPr>
          </a:p>
        </p:txBody>
      </p:sp>
      <p:sp>
        <p:nvSpPr>
          <p:cNvPr id="9" name="Rectangle 8"/>
          <p:cNvSpPr/>
          <p:nvPr/>
        </p:nvSpPr>
        <p:spPr>
          <a:xfrm>
            <a:off x="4761762" y="1752599"/>
            <a:ext cx="4229838" cy="261610"/>
          </a:xfrm>
          <a:prstGeom prst="rect">
            <a:avLst/>
          </a:prstGeom>
        </p:spPr>
        <p:txBody>
          <a:bodyPr wrap="square">
            <a:spAutoFit/>
          </a:bodyPr>
          <a:lstStyle/>
          <a:p>
            <a:pPr lvl="0" fontAlgn="base">
              <a:spcBef>
                <a:spcPct val="0"/>
              </a:spcBef>
              <a:spcAft>
                <a:spcPct val="0"/>
              </a:spcAft>
              <a:buFontTx/>
              <a:buChar char="•"/>
            </a:pPr>
            <a:r>
              <a:rPr lang="en-US" sz="1100" dirty="0">
                <a:latin typeface="Arial" pitchFamily="34" charset="0"/>
                <a:ea typeface="Calibri" pitchFamily="34" charset="0"/>
                <a:cs typeface="Arial" pitchFamily="34" charset="0"/>
              </a:rPr>
              <a:t> Conducted 5 Package of Technology Training on Coffee</a:t>
            </a:r>
          </a:p>
        </p:txBody>
      </p:sp>
      <p:sp>
        <p:nvSpPr>
          <p:cNvPr id="11" name="Rectangle 10"/>
          <p:cNvSpPr/>
          <p:nvPr/>
        </p:nvSpPr>
        <p:spPr>
          <a:xfrm>
            <a:off x="290404" y="4005590"/>
            <a:ext cx="3586667" cy="261610"/>
          </a:xfrm>
          <a:prstGeom prst="rect">
            <a:avLst/>
          </a:prstGeom>
        </p:spPr>
        <p:txBody>
          <a:bodyPr wrap="square">
            <a:spAutoFit/>
          </a:bodyPr>
          <a:lstStyle/>
          <a:p>
            <a:pPr algn="ctr"/>
            <a:r>
              <a:rPr lang="en-US" sz="1100" dirty="0">
                <a:latin typeface="Cambria" pitchFamily="18" charset="0"/>
                <a:ea typeface="Calibri" pitchFamily="34" charset="0"/>
                <a:cs typeface="Times New Roman" pitchFamily="18" charset="0"/>
              </a:rPr>
              <a:t> </a:t>
            </a:r>
            <a:r>
              <a:rPr lang="en-US" sz="1100" dirty="0">
                <a:latin typeface="Arial" pitchFamily="34" charset="0"/>
                <a:ea typeface="Calibri" pitchFamily="34" charset="0"/>
                <a:cs typeface="Arial" pitchFamily="34" charset="0"/>
              </a:rPr>
              <a:t>Installation of Multi Commodity Solar Dryer</a:t>
            </a:r>
            <a:endParaRPr lang="en-PH" sz="1100" dirty="0">
              <a:latin typeface="Arial" pitchFamily="34" charset="0"/>
              <a:cs typeface="Arial" pitchFamily="34" charset="0"/>
            </a:endParaRPr>
          </a:p>
        </p:txBody>
      </p:sp>
      <p:pic>
        <p:nvPicPr>
          <p:cNvPr id="117764" name="Picture 4" descr="Image may contain: 1 person"/>
          <p:cNvPicPr>
            <a:picLocks noChangeAspect="1" noChangeArrowheads="1"/>
          </p:cNvPicPr>
          <p:nvPr/>
        </p:nvPicPr>
        <p:blipFill>
          <a:blip r:embed="rId5"/>
          <a:srcRect/>
          <a:stretch>
            <a:fillRect/>
          </a:stretch>
        </p:blipFill>
        <p:spPr bwMode="auto">
          <a:xfrm>
            <a:off x="5638800" y="4120739"/>
            <a:ext cx="2133600" cy="1480810"/>
          </a:xfrm>
          <a:prstGeom prst="rect">
            <a:avLst/>
          </a:prstGeom>
          <a:ln>
            <a:noFill/>
          </a:ln>
          <a:effectLst>
            <a:outerShdw blurRad="292100" dist="139700" dir="2700000" algn="tl" rotWithShape="0">
              <a:srgbClr val="333333">
                <a:alpha val="65000"/>
              </a:srgbClr>
            </a:outerShdw>
          </a:effectLst>
        </p:spPr>
      </p:pic>
      <p:pic>
        <p:nvPicPr>
          <p:cNvPr id="14" name="Picture 13" descr="C:\Users\JANICE\Downloads\24726445_1948778861805046_1010934609_o.jpg"/>
          <p:cNvPicPr/>
          <p:nvPr/>
        </p:nvPicPr>
        <p:blipFill>
          <a:blip r:embed="rId6" cstate="print"/>
          <a:srcRect/>
          <a:stretch>
            <a:fillRect/>
          </a:stretch>
        </p:blipFill>
        <p:spPr bwMode="auto">
          <a:xfrm>
            <a:off x="1198554" y="2291209"/>
            <a:ext cx="2590800" cy="1551801"/>
          </a:xfrm>
          <a:prstGeom prst="rect">
            <a:avLst/>
          </a:prstGeom>
          <a:ln>
            <a:noFill/>
          </a:ln>
          <a:effectLst>
            <a:outerShdw blurRad="292100" dist="139700" dir="2700000" algn="tl" rotWithShape="0">
              <a:srgbClr val="333333">
                <a:alpha val="65000"/>
              </a:srgbClr>
            </a:outerShdw>
          </a:effectLst>
        </p:spPr>
      </p:pic>
      <p:pic>
        <p:nvPicPr>
          <p:cNvPr id="15" name="Picture 14" descr="C:\Users\JANICE\Downloads\24650686_1948776901805242_77112408_o.jpg"/>
          <p:cNvPicPr/>
          <p:nvPr/>
        </p:nvPicPr>
        <p:blipFill>
          <a:blip r:embed="rId7" cstate="print"/>
          <a:srcRect/>
          <a:stretch>
            <a:fillRect/>
          </a:stretch>
        </p:blipFill>
        <p:spPr bwMode="auto">
          <a:xfrm>
            <a:off x="672312" y="4267200"/>
            <a:ext cx="3117042" cy="1600200"/>
          </a:xfrm>
          <a:prstGeom prst="rect">
            <a:avLst/>
          </a:prstGeom>
          <a:ln>
            <a:noFill/>
          </a:ln>
          <a:effectLst>
            <a:outerShdw blurRad="292100" dist="139700" dir="2700000" algn="tl" rotWithShape="0">
              <a:srgbClr val="333333">
                <a:alpha val="65000"/>
              </a:srgbClr>
            </a:outerShdw>
          </a:effectLst>
        </p:spPr>
      </p:pic>
      <p:pic>
        <p:nvPicPr>
          <p:cNvPr id="122882" name="Picture 2" descr="Image may contain: one or more people, people sitting, table and indoor"/>
          <p:cNvPicPr>
            <a:picLocks noChangeAspect="1" noChangeArrowheads="1"/>
          </p:cNvPicPr>
          <p:nvPr/>
        </p:nvPicPr>
        <p:blipFill>
          <a:blip r:embed="rId8" cstate="print"/>
          <a:srcRect/>
          <a:stretch>
            <a:fillRect/>
          </a:stretch>
        </p:blipFill>
        <p:spPr bwMode="auto">
          <a:xfrm>
            <a:off x="4648200" y="2220598"/>
            <a:ext cx="2172438" cy="1784993"/>
          </a:xfrm>
          <a:prstGeom prst="rect">
            <a:avLst/>
          </a:prstGeom>
          <a:ln>
            <a:noFill/>
          </a:ln>
          <a:effectLst>
            <a:outerShdw blurRad="292100" dist="139700" dir="2700000" algn="tl" rotWithShape="0">
              <a:srgbClr val="333333">
                <a:alpha val="65000"/>
              </a:srgbClr>
            </a:outerShdw>
          </a:effectLst>
        </p:spPr>
      </p:pic>
      <p:pic>
        <p:nvPicPr>
          <p:cNvPr id="122883" name="Picture 3" descr="C:\Users\JANICE\Downloads\23244314_870981769728875_7745025177484294446_n.jpg"/>
          <p:cNvPicPr>
            <a:picLocks noChangeAspect="1" noChangeArrowheads="1"/>
          </p:cNvPicPr>
          <p:nvPr/>
        </p:nvPicPr>
        <p:blipFill>
          <a:blip r:embed="rId9" cstate="print"/>
          <a:srcRect/>
          <a:stretch>
            <a:fillRect/>
          </a:stretch>
        </p:blipFill>
        <p:spPr bwMode="auto">
          <a:xfrm>
            <a:off x="7086600" y="2220597"/>
            <a:ext cx="1905000" cy="17849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952911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87503"/>
            <a:ext cx="8153400" cy="636498"/>
          </a:xfrm>
        </p:spPr>
        <p:style>
          <a:lnRef idx="1">
            <a:schemeClr val="accent2"/>
          </a:lnRef>
          <a:fillRef idx="2">
            <a:schemeClr val="accent2"/>
          </a:fillRef>
          <a:effectRef idx="1">
            <a:schemeClr val="accent2"/>
          </a:effectRef>
          <a:fontRef idx="minor">
            <a:schemeClr val="dk1"/>
          </a:fontRef>
        </p:style>
        <p:txBody>
          <a:bodyPr>
            <a:noAutofit/>
          </a:bodyPr>
          <a:lstStyle/>
          <a:p>
            <a:pPr algn="l"/>
            <a:r>
              <a:rPr lang="en-US" sz="1800" b="1" dirty="0">
                <a:latin typeface="Cambria" pitchFamily="18" charset="0"/>
                <a:cs typeface="Arial" pitchFamily="34" charset="0"/>
              </a:rPr>
              <a:t/>
            </a:r>
            <a:br>
              <a:rPr lang="en-US" sz="1800" b="1" dirty="0">
                <a:latin typeface="Cambria" pitchFamily="18" charset="0"/>
                <a:cs typeface="Arial" pitchFamily="34" charset="0"/>
              </a:rPr>
            </a:br>
            <a:r>
              <a:rPr lang="en-US" sz="1400" b="1" dirty="0">
                <a:latin typeface="Cambria" pitchFamily="18" charset="0"/>
                <a:cs typeface="Arial" pitchFamily="34" charset="0"/>
              </a:rPr>
              <a:t>FY 2017 (as of November 30, 2017) Highlights of Accomplishments for the Regional Priority Commodities</a:t>
            </a:r>
            <a:r>
              <a:rPr lang="en-US" sz="1800" b="1" dirty="0">
                <a:latin typeface="Cambria" pitchFamily="18" charset="0"/>
                <a:cs typeface="Arial" pitchFamily="34" charset="0"/>
              </a:rPr>
              <a:t/>
            </a:r>
            <a:br>
              <a:rPr lang="en-US" sz="1800" b="1" dirty="0">
                <a:latin typeface="Cambria" pitchFamily="18" charset="0"/>
                <a:cs typeface="Arial" pitchFamily="34" charset="0"/>
              </a:rPr>
            </a:br>
            <a:endParaRPr lang="en-US" sz="1800" b="1" dirty="0">
              <a:latin typeface="Cambria" pitchFamily="18" charset="0"/>
              <a:cs typeface="Arial" pitchFamily="34" charset="0"/>
            </a:endParaRPr>
          </a:p>
        </p:txBody>
      </p:sp>
      <p:pic>
        <p:nvPicPr>
          <p:cNvPr id="4"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19074" y="887504"/>
            <a:ext cx="742927" cy="7126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400" y="1600200"/>
            <a:ext cx="8153400" cy="2862322"/>
          </a:xfrm>
          <a:prstGeom prst="rect">
            <a:avLst/>
          </a:prstGeom>
          <a:noFill/>
        </p:spPr>
        <p:txBody>
          <a:bodyPr wrap="square" rtlCol="0">
            <a:spAutoFit/>
          </a:bodyPr>
          <a:lstStyle/>
          <a:p>
            <a:r>
              <a:rPr lang="en-PH" sz="1600" b="1" dirty="0">
                <a:solidFill>
                  <a:srgbClr val="FF0000"/>
                </a:solidFill>
                <a:latin typeface="Arial" pitchFamily="34" charset="0"/>
                <a:cs typeface="Arial" pitchFamily="34" charset="0"/>
              </a:rPr>
              <a:t>Cacao</a:t>
            </a:r>
          </a:p>
          <a:p>
            <a:endParaRPr lang="en-PH" sz="2000" b="1" dirty="0">
              <a:latin typeface="Cambria" pitchFamily="18" charset="0"/>
            </a:endParaRPr>
          </a:p>
          <a:p>
            <a:r>
              <a:rPr lang="en-PH" sz="2000" b="1" dirty="0">
                <a:latin typeface="Cambria" pitchFamily="18" charset="0"/>
              </a:rPr>
              <a:t>	</a:t>
            </a: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r>
              <a:rPr lang="en-PH" sz="2000" b="1" dirty="0">
                <a:latin typeface="Cambria" pitchFamily="18" charset="0"/>
              </a:rPr>
              <a:t>	</a:t>
            </a:r>
          </a:p>
        </p:txBody>
      </p:sp>
      <p:pic>
        <p:nvPicPr>
          <p:cNvPr id="119810" name="Picture 2" descr="C:\Users\JANICE\Downloads\18301920_10203216015197452_7751795853835436474_n.jpg"/>
          <p:cNvPicPr>
            <a:picLocks noChangeAspect="1" noChangeArrowheads="1"/>
          </p:cNvPicPr>
          <p:nvPr/>
        </p:nvPicPr>
        <p:blipFill>
          <a:blip r:embed="rId5" cstate="print"/>
          <a:srcRect/>
          <a:stretch>
            <a:fillRect/>
          </a:stretch>
        </p:blipFill>
        <p:spPr bwMode="auto">
          <a:xfrm>
            <a:off x="228602" y="2133601"/>
            <a:ext cx="1904999" cy="142874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9074" y="1828801"/>
            <a:ext cx="4476727" cy="276999"/>
          </a:xfrm>
          <a:prstGeom prst="rect">
            <a:avLst/>
          </a:prstGeom>
          <a:noFill/>
        </p:spPr>
        <p:txBody>
          <a:bodyPr wrap="square" rtlCol="0">
            <a:spAutoFit/>
          </a:bodyPr>
          <a:lstStyle/>
          <a:p>
            <a:pPr algn="ctr"/>
            <a:r>
              <a:rPr lang="en-PH" sz="1200" b="1" dirty="0"/>
              <a:t>Distributed 561,750 Grafted Cacao  Seedlings</a:t>
            </a:r>
          </a:p>
        </p:txBody>
      </p:sp>
      <p:pic>
        <p:nvPicPr>
          <p:cNvPr id="9" name="Picture 8" descr="C:\Users\JANICE\Downloads\22366281_352755791836449_787090769554993512_n.jpg"/>
          <p:cNvPicPr/>
          <p:nvPr/>
        </p:nvPicPr>
        <p:blipFill>
          <a:blip r:embed="rId6" cstate="print"/>
          <a:srcRect/>
          <a:stretch>
            <a:fillRect/>
          </a:stretch>
        </p:blipFill>
        <p:spPr bwMode="auto">
          <a:xfrm>
            <a:off x="2286000" y="2133601"/>
            <a:ext cx="2057400" cy="1428749"/>
          </a:xfrm>
          <a:prstGeom prst="rect">
            <a:avLst/>
          </a:prstGeom>
          <a:noFill/>
          <a:ln w="9525">
            <a:noFill/>
            <a:miter lim="800000"/>
            <a:headEnd/>
            <a:tailEnd/>
          </a:ln>
        </p:spPr>
      </p:pic>
      <p:pic>
        <p:nvPicPr>
          <p:cNvPr id="10" name="Picture 9" descr="C:\Users\JANICE\Downloads\23244583_361574257621269_6005484005926555962_n.jpg"/>
          <p:cNvPicPr/>
          <p:nvPr/>
        </p:nvPicPr>
        <p:blipFill>
          <a:blip r:embed="rId7"/>
          <a:srcRect r="3119"/>
          <a:stretch>
            <a:fillRect/>
          </a:stretch>
        </p:blipFill>
        <p:spPr bwMode="auto">
          <a:xfrm>
            <a:off x="685801" y="3733801"/>
            <a:ext cx="3189495" cy="2033751"/>
          </a:xfrm>
          <a:prstGeom prst="rect">
            <a:avLst/>
          </a:prstGeom>
          <a:noFill/>
          <a:ln w="9525">
            <a:noFill/>
            <a:miter lim="800000"/>
            <a:headEnd/>
            <a:tailEnd/>
          </a:ln>
        </p:spPr>
      </p:pic>
      <p:pic>
        <p:nvPicPr>
          <p:cNvPr id="11" name="Picture 10" descr="C:\Users\JANICE\Downloads\22289986_739572402898600_7472940409202751320_o.jpg"/>
          <p:cNvPicPr/>
          <p:nvPr/>
        </p:nvPicPr>
        <p:blipFill>
          <a:blip r:embed="rId8" cstate="print"/>
          <a:srcRect/>
          <a:stretch>
            <a:fillRect/>
          </a:stretch>
        </p:blipFill>
        <p:spPr bwMode="auto">
          <a:xfrm>
            <a:off x="5181600" y="3962400"/>
            <a:ext cx="2590800" cy="1643122"/>
          </a:xfrm>
          <a:prstGeom prst="rect">
            <a:avLst/>
          </a:prstGeom>
          <a:noFill/>
          <a:ln w="9525">
            <a:noFill/>
            <a:miter lim="800000"/>
            <a:headEnd/>
            <a:tailEnd/>
          </a:ln>
        </p:spPr>
      </p:pic>
      <p:pic>
        <p:nvPicPr>
          <p:cNvPr id="12" name="Picture 11" descr="C:\Users\JANICE\Downloads\22195597_10203817189746440_2150448689242053714_n.jpg"/>
          <p:cNvPicPr/>
          <p:nvPr/>
        </p:nvPicPr>
        <p:blipFill>
          <a:blip r:embed="rId9" cstate="print"/>
          <a:srcRect/>
          <a:stretch>
            <a:fillRect/>
          </a:stretch>
        </p:blipFill>
        <p:spPr bwMode="auto">
          <a:xfrm>
            <a:off x="4724402" y="2286001"/>
            <a:ext cx="1904999" cy="1524001"/>
          </a:xfrm>
          <a:prstGeom prst="rect">
            <a:avLst/>
          </a:prstGeom>
          <a:noFill/>
          <a:ln w="9525">
            <a:noFill/>
            <a:miter lim="800000"/>
            <a:headEnd/>
            <a:tailEnd/>
          </a:ln>
        </p:spPr>
      </p:pic>
      <p:sp>
        <p:nvSpPr>
          <p:cNvPr id="13" name="TextBox 12"/>
          <p:cNvSpPr txBox="1"/>
          <p:nvPr/>
        </p:nvSpPr>
        <p:spPr>
          <a:xfrm>
            <a:off x="4572001" y="1704202"/>
            <a:ext cx="4476727" cy="461665"/>
          </a:xfrm>
          <a:prstGeom prst="rect">
            <a:avLst/>
          </a:prstGeom>
          <a:noFill/>
        </p:spPr>
        <p:txBody>
          <a:bodyPr wrap="square" rtlCol="0">
            <a:spAutoFit/>
          </a:bodyPr>
          <a:lstStyle/>
          <a:p>
            <a:pPr algn="ctr"/>
            <a:r>
              <a:rPr lang="en-PH" sz="1200" b="1" dirty="0">
                <a:latin typeface="Arial" pitchFamily="34" charset="0"/>
                <a:cs typeface="Arial" pitchFamily="34" charset="0"/>
              </a:rPr>
              <a:t>Conducted Training on Code of Agricultural Practices on Cacao Production</a:t>
            </a:r>
          </a:p>
        </p:txBody>
      </p:sp>
      <p:pic>
        <p:nvPicPr>
          <p:cNvPr id="119811" name="Picture 3" descr="C:\Users\JANICE\Downloads\24130419_1499932476711059_8136058316450823109_o.jpg"/>
          <p:cNvPicPr>
            <a:picLocks noChangeAspect="1" noChangeArrowheads="1"/>
          </p:cNvPicPr>
          <p:nvPr/>
        </p:nvPicPr>
        <p:blipFill>
          <a:blip r:embed="rId10" cstate="print"/>
          <a:srcRect/>
          <a:stretch>
            <a:fillRect/>
          </a:stretch>
        </p:blipFill>
        <p:spPr bwMode="auto">
          <a:xfrm>
            <a:off x="6930408" y="2286001"/>
            <a:ext cx="1984993" cy="144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3147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mbria" pitchFamily="18" charset="0"/>
              </a:rPr>
              <a:t>OPPORTUNITIES</a:t>
            </a:r>
            <a:endParaRPr lang="en-US" b="1" dirty="0">
              <a:latin typeface="Cambria" pitchFamily="18" charset="0"/>
            </a:endParaRPr>
          </a:p>
        </p:txBody>
      </p:sp>
      <p:sp>
        <p:nvSpPr>
          <p:cNvPr id="3" name="Content Placeholder 2"/>
          <p:cNvSpPr>
            <a:spLocks noGrp="1"/>
          </p:cNvSpPr>
          <p:nvPr>
            <p:ph idx="1"/>
          </p:nvPr>
        </p:nvSpPr>
        <p:spPr>
          <a:xfrm>
            <a:off x="533893" y="1946439"/>
            <a:ext cx="6952757" cy="2910580"/>
          </a:xfrm>
        </p:spPr>
        <p:txBody>
          <a:bodyPr>
            <a:noAutofit/>
          </a:bodyPr>
          <a:lstStyle/>
          <a:p>
            <a:pPr lvl="0"/>
            <a:r>
              <a:rPr lang="en-US" sz="1500" dirty="0">
                <a:latin typeface="Cambria" pitchFamily="18" charset="0"/>
              </a:rPr>
              <a:t>Availability of improved production and processing technologies</a:t>
            </a:r>
          </a:p>
          <a:p>
            <a:pPr lvl="0"/>
            <a:r>
              <a:rPr lang="en-US" sz="1500" dirty="0">
                <a:latin typeface="Cambria" pitchFamily="18" charset="0"/>
              </a:rPr>
              <a:t>Coffee can be intercropped with vegetables and other fruit trees </a:t>
            </a:r>
          </a:p>
          <a:p>
            <a:pPr marL="0" indent="0">
              <a:buNone/>
            </a:pPr>
            <a:r>
              <a:rPr lang="en-US" sz="1500" dirty="0">
                <a:latin typeface="Cambria" pitchFamily="18" charset="0"/>
              </a:rPr>
              <a:t>       (maximum land utilization)</a:t>
            </a:r>
          </a:p>
          <a:p>
            <a:pPr lvl="0"/>
            <a:r>
              <a:rPr lang="en-US" sz="1500" dirty="0">
                <a:latin typeface="Cambria" pitchFamily="18" charset="0"/>
              </a:rPr>
              <a:t>Can be utilized for watershed rehabilitation project</a:t>
            </a:r>
          </a:p>
          <a:p>
            <a:pPr lvl="0"/>
            <a:r>
              <a:rPr lang="en-US" sz="1500" dirty="0">
                <a:latin typeface="Cambria" pitchFamily="18" charset="0"/>
              </a:rPr>
              <a:t>Growing market for specialty coffee </a:t>
            </a:r>
          </a:p>
          <a:p>
            <a:pPr lvl="0"/>
            <a:r>
              <a:rPr lang="en-US" sz="1500" dirty="0">
                <a:latin typeface="Cambria" pitchFamily="18" charset="0"/>
              </a:rPr>
              <a:t>Availability of potential land areas for expansion</a:t>
            </a:r>
          </a:p>
          <a:p>
            <a:pPr lvl="0"/>
            <a:r>
              <a:rPr lang="en-US" sz="1500" dirty="0">
                <a:latin typeface="Cambria" pitchFamily="18" charset="0"/>
              </a:rPr>
              <a:t>Increasing number of coffee processors demanding quality raw material</a:t>
            </a:r>
          </a:p>
          <a:p>
            <a:pPr lvl="0"/>
            <a:r>
              <a:rPr lang="en-US" sz="1500" dirty="0">
                <a:latin typeface="Cambria" pitchFamily="18" charset="0"/>
              </a:rPr>
              <a:t>Increasing presence of geographic brands</a:t>
            </a:r>
          </a:p>
          <a:p>
            <a:pPr lvl="0"/>
            <a:r>
              <a:rPr lang="en-US" sz="1500" dirty="0">
                <a:latin typeface="Cambria" pitchFamily="18" charset="0"/>
              </a:rPr>
              <a:t>Possibility of import substitution since imports account for over 80 percent of supply</a:t>
            </a:r>
          </a:p>
          <a:p>
            <a:endParaRPr lang="en-US" sz="1500" dirty="0">
              <a:latin typeface="Cambria" pitchFamily="18" charset="0"/>
            </a:endParaRPr>
          </a:p>
        </p:txBody>
      </p:sp>
    </p:spTree>
    <p:extLst>
      <p:ext uri="{BB962C8B-B14F-4D97-AF65-F5344CB8AC3E}">
        <p14:creationId xmlns:p14="http://schemas.microsoft.com/office/powerpoint/2010/main" val="29266579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87503"/>
            <a:ext cx="8153400" cy="636498"/>
          </a:xfrm>
        </p:spPr>
        <p:style>
          <a:lnRef idx="1">
            <a:schemeClr val="accent2"/>
          </a:lnRef>
          <a:fillRef idx="2">
            <a:schemeClr val="accent2"/>
          </a:fillRef>
          <a:effectRef idx="1">
            <a:schemeClr val="accent2"/>
          </a:effectRef>
          <a:fontRef idx="minor">
            <a:schemeClr val="dk1"/>
          </a:fontRef>
        </p:style>
        <p:txBody>
          <a:bodyPr>
            <a:noAutofit/>
          </a:bodyPr>
          <a:lstStyle/>
          <a:p>
            <a:pPr algn="l"/>
            <a:r>
              <a:rPr lang="en-US" sz="1800" b="1" dirty="0">
                <a:latin typeface="Cambria" pitchFamily="18" charset="0"/>
                <a:cs typeface="Arial" pitchFamily="34" charset="0"/>
              </a:rPr>
              <a:t/>
            </a:r>
            <a:br>
              <a:rPr lang="en-US" sz="1800" b="1" dirty="0">
                <a:latin typeface="Cambria" pitchFamily="18" charset="0"/>
                <a:cs typeface="Arial" pitchFamily="34" charset="0"/>
              </a:rPr>
            </a:br>
            <a:r>
              <a:rPr lang="en-US" sz="1400" b="1" dirty="0">
                <a:latin typeface="Cambria" pitchFamily="18" charset="0"/>
                <a:cs typeface="Arial" pitchFamily="34" charset="0"/>
              </a:rPr>
              <a:t>FY 2017 (as of November 30, 2017) Highlights of Accomplishments for the Regional Priority Commodities</a:t>
            </a:r>
            <a:r>
              <a:rPr lang="en-US" sz="1800" b="1" dirty="0">
                <a:latin typeface="Cambria" pitchFamily="18" charset="0"/>
                <a:cs typeface="Arial" pitchFamily="34" charset="0"/>
              </a:rPr>
              <a:t/>
            </a:r>
            <a:br>
              <a:rPr lang="en-US" sz="1800" b="1" dirty="0">
                <a:latin typeface="Cambria" pitchFamily="18" charset="0"/>
                <a:cs typeface="Arial" pitchFamily="34" charset="0"/>
              </a:rPr>
            </a:br>
            <a:endParaRPr lang="en-US" sz="1800" b="1" dirty="0">
              <a:latin typeface="Cambria" pitchFamily="18" charset="0"/>
              <a:cs typeface="Arial" pitchFamily="34" charset="0"/>
            </a:endParaRPr>
          </a:p>
        </p:txBody>
      </p:sp>
      <p:pic>
        <p:nvPicPr>
          <p:cNvPr id="4"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19074" y="887504"/>
            <a:ext cx="742927" cy="7126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400" y="1600200"/>
            <a:ext cx="8153400" cy="2862322"/>
          </a:xfrm>
          <a:prstGeom prst="rect">
            <a:avLst/>
          </a:prstGeom>
          <a:noFill/>
        </p:spPr>
        <p:txBody>
          <a:bodyPr wrap="square" rtlCol="0">
            <a:spAutoFit/>
          </a:bodyPr>
          <a:lstStyle/>
          <a:p>
            <a:r>
              <a:rPr lang="en-PH" sz="1600" b="1" dirty="0">
                <a:solidFill>
                  <a:srgbClr val="FF0000"/>
                </a:solidFill>
                <a:latin typeface="Arial" pitchFamily="34" charset="0"/>
                <a:cs typeface="Arial" pitchFamily="34" charset="0"/>
              </a:rPr>
              <a:t>Vegetables</a:t>
            </a:r>
          </a:p>
          <a:p>
            <a:endParaRPr lang="en-PH" sz="2000" b="1" dirty="0">
              <a:latin typeface="Cambria" pitchFamily="18" charset="0"/>
            </a:endParaRPr>
          </a:p>
          <a:p>
            <a:r>
              <a:rPr lang="en-PH" sz="2000" b="1" dirty="0">
                <a:latin typeface="Cambria" pitchFamily="18" charset="0"/>
              </a:rPr>
              <a:t>	</a:t>
            </a: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r>
              <a:rPr lang="en-PH" sz="2000" b="1" dirty="0">
                <a:latin typeface="Cambria" pitchFamily="18" charset="0"/>
              </a:rPr>
              <a:t>	</a:t>
            </a:r>
          </a:p>
        </p:txBody>
      </p:sp>
      <p:sp>
        <p:nvSpPr>
          <p:cNvPr id="8" name="TextBox 7"/>
          <p:cNvSpPr txBox="1"/>
          <p:nvPr/>
        </p:nvSpPr>
        <p:spPr>
          <a:xfrm>
            <a:off x="19074" y="1828801"/>
            <a:ext cx="4476727" cy="276999"/>
          </a:xfrm>
          <a:prstGeom prst="rect">
            <a:avLst/>
          </a:prstGeom>
          <a:noFill/>
        </p:spPr>
        <p:txBody>
          <a:bodyPr wrap="square" rtlCol="0">
            <a:spAutoFit/>
          </a:bodyPr>
          <a:lstStyle/>
          <a:p>
            <a:pPr algn="ctr"/>
            <a:r>
              <a:rPr lang="en-PH" sz="1200" b="1" dirty="0"/>
              <a:t>Distributed 450 </a:t>
            </a:r>
            <a:r>
              <a:rPr lang="en-PH" sz="1200" b="1" dirty="0" err="1"/>
              <a:t>kgs</a:t>
            </a:r>
            <a:r>
              <a:rPr lang="en-PH" sz="1200" b="1" dirty="0"/>
              <a:t> Lowland Vegetable Seeds</a:t>
            </a:r>
          </a:p>
        </p:txBody>
      </p:sp>
      <p:sp>
        <p:nvSpPr>
          <p:cNvPr id="13" name="TextBox 12"/>
          <p:cNvSpPr txBox="1"/>
          <p:nvPr/>
        </p:nvSpPr>
        <p:spPr>
          <a:xfrm>
            <a:off x="4572001" y="1704202"/>
            <a:ext cx="4476727" cy="276999"/>
          </a:xfrm>
          <a:prstGeom prst="rect">
            <a:avLst/>
          </a:prstGeom>
          <a:noFill/>
        </p:spPr>
        <p:txBody>
          <a:bodyPr wrap="square" rtlCol="0">
            <a:spAutoFit/>
          </a:bodyPr>
          <a:lstStyle/>
          <a:p>
            <a:pPr algn="ctr"/>
            <a:r>
              <a:rPr lang="en-PH" sz="1200" b="1" dirty="0">
                <a:latin typeface="Arial" pitchFamily="34" charset="0"/>
                <a:cs typeface="Arial" pitchFamily="34" charset="0"/>
              </a:rPr>
              <a:t>Provision of 5 units Four Wheel Drive Tractor</a:t>
            </a:r>
          </a:p>
        </p:txBody>
      </p:sp>
      <p:pic>
        <p:nvPicPr>
          <p:cNvPr id="14" name="Picture 13" descr="C:\Users\JANICE\Downloads\21557894_1936544939933999_7206037845601279621_n (1).jpg"/>
          <p:cNvPicPr/>
          <p:nvPr/>
        </p:nvPicPr>
        <p:blipFill>
          <a:blip r:embed="rId5"/>
          <a:srcRect/>
          <a:stretch>
            <a:fillRect/>
          </a:stretch>
        </p:blipFill>
        <p:spPr bwMode="auto">
          <a:xfrm>
            <a:off x="228602" y="2165866"/>
            <a:ext cx="1904999" cy="1728952"/>
          </a:xfrm>
          <a:prstGeom prst="rect">
            <a:avLst/>
          </a:prstGeom>
          <a:ln>
            <a:noFill/>
          </a:ln>
          <a:effectLst>
            <a:outerShdw blurRad="292100" dist="139700" dir="2700000" algn="tl" rotWithShape="0">
              <a:srgbClr val="333333">
                <a:alpha val="65000"/>
              </a:srgbClr>
            </a:outerShdw>
          </a:effectLst>
        </p:spPr>
      </p:pic>
      <p:pic>
        <p:nvPicPr>
          <p:cNvPr id="15" name="Picture 14" descr="C:\Users\JANICE\Downloads\22550326_1939800376341506_393625838439040964_o.jpg"/>
          <p:cNvPicPr/>
          <p:nvPr/>
        </p:nvPicPr>
        <p:blipFill>
          <a:blip r:embed="rId6" cstate="print"/>
          <a:srcRect/>
          <a:stretch>
            <a:fillRect/>
          </a:stretch>
        </p:blipFill>
        <p:spPr bwMode="auto">
          <a:xfrm>
            <a:off x="2286001" y="2165866"/>
            <a:ext cx="2103207" cy="1728952"/>
          </a:xfrm>
          <a:prstGeom prst="rect">
            <a:avLst/>
          </a:prstGeom>
          <a:ln>
            <a:noFill/>
          </a:ln>
          <a:effectLst>
            <a:outerShdw blurRad="292100" dist="139700" dir="2700000" algn="tl" rotWithShape="0">
              <a:srgbClr val="333333">
                <a:alpha val="65000"/>
              </a:srgbClr>
            </a:outerShdw>
          </a:effectLst>
        </p:spPr>
      </p:pic>
      <p:pic>
        <p:nvPicPr>
          <p:cNvPr id="16" name="Picture 15" descr="C:\Users\JANICE\Downloads\23275539_361294687649226_7125692926694413787_o.jpg"/>
          <p:cNvPicPr/>
          <p:nvPr/>
        </p:nvPicPr>
        <p:blipFill>
          <a:blip r:embed="rId7" cstate="print"/>
          <a:srcRect/>
          <a:stretch>
            <a:fillRect/>
          </a:stretch>
        </p:blipFill>
        <p:spPr bwMode="auto">
          <a:xfrm>
            <a:off x="4800600" y="2165866"/>
            <a:ext cx="1752600" cy="1644134"/>
          </a:xfrm>
          <a:prstGeom prst="rect">
            <a:avLst/>
          </a:prstGeom>
          <a:noFill/>
          <a:ln w="9525">
            <a:noFill/>
            <a:miter lim="800000"/>
            <a:headEnd/>
            <a:tailEnd/>
          </a:ln>
        </p:spPr>
      </p:pic>
      <p:pic>
        <p:nvPicPr>
          <p:cNvPr id="17" name="Picture 16" descr="C:\Users\JANICE\Downloads\24650650_1948779008471698_905404076_o.jpg"/>
          <p:cNvPicPr/>
          <p:nvPr/>
        </p:nvPicPr>
        <p:blipFill>
          <a:blip r:embed="rId8" cstate="print"/>
          <a:srcRect/>
          <a:stretch>
            <a:fillRect/>
          </a:stretch>
        </p:blipFill>
        <p:spPr bwMode="auto">
          <a:xfrm>
            <a:off x="6706563" y="2165867"/>
            <a:ext cx="2208838" cy="1644134"/>
          </a:xfrm>
          <a:prstGeom prst="rect">
            <a:avLst/>
          </a:prstGeom>
          <a:noFill/>
          <a:ln w="9525">
            <a:noFill/>
            <a:miter lim="800000"/>
            <a:headEnd/>
            <a:tailEnd/>
          </a:ln>
        </p:spPr>
      </p:pic>
      <p:sp>
        <p:nvSpPr>
          <p:cNvPr id="18" name="Rectangle 17"/>
          <p:cNvSpPr/>
          <p:nvPr/>
        </p:nvSpPr>
        <p:spPr>
          <a:xfrm>
            <a:off x="78462" y="4093190"/>
            <a:ext cx="3836692" cy="369332"/>
          </a:xfrm>
          <a:prstGeom prst="rect">
            <a:avLst/>
          </a:prstGeom>
        </p:spPr>
        <p:txBody>
          <a:bodyPr wrap="none">
            <a:spAutoFit/>
          </a:bodyPr>
          <a:lstStyle/>
          <a:p>
            <a:pPr algn="ctr"/>
            <a:r>
              <a:rPr lang="en-PH" b="1" dirty="0"/>
              <a:t>Distributed 500 </a:t>
            </a:r>
            <a:r>
              <a:rPr lang="en-PH" b="1" dirty="0" err="1"/>
              <a:t>pcs</a:t>
            </a:r>
            <a:r>
              <a:rPr lang="en-PH" b="1" dirty="0"/>
              <a:t> Knapsack Sprayers</a:t>
            </a:r>
          </a:p>
        </p:txBody>
      </p:sp>
      <p:sp>
        <p:nvSpPr>
          <p:cNvPr id="19" name="TextBox 18"/>
          <p:cNvSpPr txBox="1"/>
          <p:nvPr/>
        </p:nvSpPr>
        <p:spPr>
          <a:xfrm>
            <a:off x="4667274" y="3810001"/>
            <a:ext cx="4476727" cy="276999"/>
          </a:xfrm>
          <a:prstGeom prst="rect">
            <a:avLst/>
          </a:prstGeom>
          <a:noFill/>
        </p:spPr>
        <p:txBody>
          <a:bodyPr wrap="square" rtlCol="0">
            <a:spAutoFit/>
          </a:bodyPr>
          <a:lstStyle/>
          <a:p>
            <a:pPr algn="ctr"/>
            <a:r>
              <a:rPr lang="en-PH" sz="1200" b="1" dirty="0">
                <a:latin typeface="Arial" pitchFamily="34" charset="0"/>
                <a:cs typeface="Arial" pitchFamily="34" charset="0"/>
              </a:rPr>
              <a:t>Provision of 48 units Multi tiller machine</a:t>
            </a:r>
          </a:p>
        </p:txBody>
      </p:sp>
      <p:pic>
        <p:nvPicPr>
          <p:cNvPr id="20" name="Picture 19" descr="C:\Users\JANICE\Downloads\22548908_353917235053638_3628696533749275510_o.jpg"/>
          <p:cNvPicPr/>
          <p:nvPr/>
        </p:nvPicPr>
        <p:blipFill>
          <a:blip r:embed="rId9" cstate="print"/>
          <a:srcRect/>
          <a:stretch>
            <a:fillRect/>
          </a:stretch>
        </p:blipFill>
        <p:spPr bwMode="auto">
          <a:xfrm>
            <a:off x="4648200" y="4191000"/>
            <a:ext cx="2438400" cy="1600200"/>
          </a:xfrm>
          <a:prstGeom prst="rect">
            <a:avLst/>
          </a:prstGeom>
          <a:ln>
            <a:noFill/>
          </a:ln>
          <a:effectLst>
            <a:outerShdw blurRad="292100" dist="139700" dir="2700000" algn="tl" rotWithShape="0">
              <a:srgbClr val="333333">
                <a:alpha val="65000"/>
              </a:srgbClr>
            </a:outerShdw>
          </a:effectLst>
        </p:spPr>
      </p:pic>
      <p:pic>
        <p:nvPicPr>
          <p:cNvPr id="21" name="Picture 20" descr="C:\Users\JANICE\Downloads\22789135_2006813649590406_7406949419148075904_n.jpg"/>
          <p:cNvPicPr/>
          <p:nvPr/>
        </p:nvPicPr>
        <p:blipFill>
          <a:blip r:embed="rId10"/>
          <a:srcRect l="9826" r="24627"/>
          <a:stretch>
            <a:fillRect/>
          </a:stretch>
        </p:blipFill>
        <p:spPr bwMode="auto">
          <a:xfrm>
            <a:off x="7239000" y="4124654"/>
            <a:ext cx="1676400" cy="1666546"/>
          </a:xfrm>
          <a:prstGeom prst="rect">
            <a:avLst/>
          </a:prstGeom>
          <a:ln>
            <a:noFill/>
          </a:ln>
          <a:effectLst>
            <a:outerShdw blurRad="292100" dist="139700" dir="2700000" algn="tl" rotWithShape="0">
              <a:srgbClr val="333333">
                <a:alpha val="65000"/>
              </a:srgbClr>
            </a:outerShdw>
          </a:effectLst>
        </p:spPr>
      </p:pic>
      <p:pic>
        <p:nvPicPr>
          <p:cNvPr id="22" name="Picture 21" descr="C:\Users\JANICE\Downloads\23559538_1960514787537014_5458889273751043639_n.jpg"/>
          <p:cNvPicPr/>
          <p:nvPr/>
        </p:nvPicPr>
        <p:blipFill>
          <a:blip r:embed="rId11"/>
          <a:srcRect/>
          <a:stretch>
            <a:fillRect/>
          </a:stretch>
        </p:blipFill>
        <p:spPr bwMode="auto">
          <a:xfrm>
            <a:off x="228602" y="4514194"/>
            <a:ext cx="1676399" cy="1277007"/>
          </a:xfrm>
          <a:prstGeom prst="rect">
            <a:avLst/>
          </a:prstGeom>
          <a:noFill/>
          <a:ln w="9525">
            <a:noFill/>
            <a:miter lim="800000"/>
            <a:headEnd/>
            <a:tailEnd/>
          </a:ln>
        </p:spPr>
      </p:pic>
      <p:pic>
        <p:nvPicPr>
          <p:cNvPr id="5" name="Picture 4"/>
          <p:cNvPicPr>
            <a:picLocks noChangeAspect="1"/>
          </p:cNvPicPr>
          <p:nvPr/>
        </p:nvPicPr>
        <p:blipFill rotWithShape="1">
          <a:blip r:embed="rId12" cstate="email">
            <a:extLst>
              <a:ext uri="{28A0092B-C50C-407E-A947-70E740481C1C}">
                <a14:useLocalDpi xmlns:a14="http://schemas.microsoft.com/office/drawing/2010/main" val="0"/>
              </a:ext>
            </a:extLst>
          </a:blip>
          <a:srcRect t="14380"/>
          <a:stretch/>
        </p:blipFill>
        <p:spPr>
          <a:xfrm>
            <a:off x="2584844" y="7791450"/>
            <a:ext cx="1505519" cy="1238001"/>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13" cstate="email">
            <a:extLst>
              <a:ext uri="{28A0092B-C50C-407E-A947-70E740481C1C}">
                <a14:useLocalDpi xmlns:a14="http://schemas.microsoft.com/office/drawing/2010/main" val="0"/>
              </a:ext>
            </a:extLst>
          </a:blip>
          <a:srcRect l="23178" t="14929" r="28808" b="23049"/>
          <a:stretch/>
        </p:blipFill>
        <p:spPr>
          <a:xfrm>
            <a:off x="2179408" y="4506967"/>
            <a:ext cx="1910955" cy="1388531"/>
          </a:xfrm>
          <a:prstGeom prst="rect">
            <a:avLst/>
          </a:prstGeom>
        </p:spPr>
      </p:pic>
    </p:spTree>
    <p:extLst>
      <p:ext uri="{BB962C8B-B14F-4D97-AF65-F5344CB8AC3E}">
        <p14:creationId xmlns:p14="http://schemas.microsoft.com/office/powerpoint/2010/main" val="338477646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87503"/>
            <a:ext cx="8153400" cy="636498"/>
          </a:xfrm>
        </p:spPr>
        <p:style>
          <a:lnRef idx="1">
            <a:schemeClr val="accent2"/>
          </a:lnRef>
          <a:fillRef idx="2">
            <a:schemeClr val="accent2"/>
          </a:fillRef>
          <a:effectRef idx="1">
            <a:schemeClr val="accent2"/>
          </a:effectRef>
          <a:fontRef idx="minor">
            <a:schemeClr val="dk1"/>
          </a:fontRef>
        </p:style>
        <p:txBody>
          <a:bodyPr>
            <a:noAutofit/>
          </a:bodyPr>
          <a:lstStyle/>
          <a:p>
            <a:pPr algn="l"/>
            <a:r>
              <a:rPr lang="en-US" sz="1800" b="1" dirty="0">
                <a:latin typeface="Cambria" pitchFamily="18" charset="0"/>
                <a:cs typeface="Arial" pitchFamily="34" charset="0"/>
              </a:rPr>
              <a:t/>
            </a:r>
            <a:br>
              <a:rPr lang="en-US" sz="1800" b="1" dirty="0">
                <a:latin typeface="Cambria" pitchFamily="18" charset="0"/>
                <a:cs typeface="Arial" pitchFamily="34" charset="0"/>
              </a:rPr>
            </a:br>
            <a:r>
              <a:rPr lang="en-US" sz="1400" b="1" dirty="0">
                <a:latin typeface="Cambria" pitchFamily="18" charset="0"/>
                <a:cs typeface="Arial" pitchFamily="34" charset="0"/>
              </a:rPr>
              <a:t>FY 2017 (as of November 30, 2017) Highlights of Accomplishments for the Regional Priority Commodities</a:t>
            </a:r>
            <a:r>
              <a:rPr lang="en-US" sz="1800" b="1" dirty="0">
                <a:latin typeface="Cambria" pitchFamily="18" charset="0"/>
                <a:cs typeface="Arial" pitchFamily="34" charset="0"/>
              </a:rPr>
              <a:t/>
            </a:r>
            <a:br>
              <a:rPr lang="en-US" sz="1800" b="1" dirty="0">
                <a:latin typeface="Cambria" pitchFamily="18" charset="0"/>
                <a:cs typeface="Arial" pitchFamily="34" charset="0"/>
              </a:rPr>
            </a:br>
            <a:endParaRPr lang="en-US" sz="1800" b="1" dirty="0">
              <a:latin typeface="Cambria" pitchFamily="18" charset="0"/>
              <a:cs typeface="Arial" pitchFamily="34" charset="0"/>
            </a:endParaRPr>
          </a:p>
        </p:txBody>
      </p:sp>
      <p:pic>
        <p:nvPicPr>
          <p:cNvPr id="4"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19074" y="887504"/>
            <a:ext cx="742927" cy="7126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400" y="1600200"/>
            <a:ext cx="8153400" cy="2862322"/>
          </a:xfrm>
          <a:prstGeom prst="rect">
            <a:avLst/>
          </a:prstGeom>
          <a:noFill/>
        </p:spPr>
        <p:txBody>
          <a:bodyPr wrap="square" rtlCol="0">
            <a:spAutoFit/>
          </a:bodyPr>
          <a:lstStyle/>
          <a:p>
            <a:r>
              <a:rPr lang="en-PH" sz="1600" b="1" dirty="0">
                <a:solidFill>
                  <a:srgbClr val="FF0000"/>
                </a:solidFill>
                <a:latin typeface="Arial" pitchFamily="34" charset="0"/>
                <a:cs typeface="Arial" pitchFamily="34" charset="0"/>
              </a:rPr>
              <a:t>Vegetables</a:t>
            </a:r>
          </a:p>
          <a:p>
            <a:endParaRPr lang="en-PH" sz="2000" b="1" dirty="0">
              <a:latin typeface="Cambria" pitchFamily="18" charset="0"/>
            </a:endParaRPr>
          </a:p>
          <a:p>
            <a:r>
              <a:rPr lang="en-PH" sz="2000" b="1" dirty="0">
                <a:latin typeface="Cambria" pitchFamily="18" charset="0"/>
              </a:rPr>
              <a:t>	</a:t>
            </a: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r>
              <a:rPr lang="en-PH" sz="2000" b="1" dirty="0">
                <a:latin typeface="Cambria" pitchFamily="18" charset="0"/>
              </a:rPr>
              <a:t>	</a:t>
            </a:r>
          </a:p>
        </p:txBody>
      </p:sp>
      <p:sp>
        <p:nvSpPr>
          <p:cNvPr id="8" name="TextBox 7"/>
          <p:cNvSpPr txBox="1"/>
          <p:nvPr/>
        </p:nvSpPr>
        <p:spPr>
          <a:xfrm>
            <a:off x="19074" y="1828801"/>
            <a:ext cx="4476727" cy="276999"/>
          </a:xfrm>
          <a:prstGeom prst="rect">
            <a:avLst/>
          </a:prstGeom>
          <a:noFill/>
        </p:spPr>
        <p:txBody>
          <a:bodyPr wrap="square" rtlCol="0">
            <a:spAutoFit/>
          </a:bodyPr>
          <a:lstStyle/>
          <a:p>
            <a:pPr algn="ctr"/>
            <a:r>
              <a:rPr lang="en-PH" sz="1200" b="1" dirty="0"/>
              <a:t>Distributed 10 units Vegetable </a:t>
            </a:r>
            <a:r>
              <a:rPr lang="en-PH" sz="1200" b="1" dirty="0" err="1"/>
              <a:t>Seeder</a:t>
            </a:r>
            <a:endParaRPr lang="en-PH" sz="1200" b="1" dirty="0"/>
          </a:p>
        </p:txBody>
      </p:sp>
      <p:sp>
        <p:nvSpPr>
          <p:cNvPr id="13" name="TextBox 12"/>
          <p:cNvSpPr txBox="1"/>
          <p:nvPr/>
        </p:nvSpPr>
        <p:spPr>
          <a:xfrm>
            <a:off x="4572001" y="1704202"/>
            <a:ext cx="4476727" cy="276999"/>
          </a:xfrm>
          <a:prstGeom prst="rect">
            <a:avLst/>
          </a:prstGeom>
          <a:noFill/>
        </p:spPr>
        <p:txBody>
          <a:bodyPr wrap="square" rtlCol="0">
            <a:spAutoFit/>
          </a:bodyPr>
          <a:lstStyle/>
          <a:p>
            <a:pPr algn="ctr"/>
            <a:r>
              <a:rPr lang="en-PH" sz="1200" b="1" dirty="0">
                <a:latin typeface="Arial" pitchFamily="34" charset="0"/>
                <a:cs typeface="Arial" pitchFamily="34" charset="0"/>
              </a:rPr>
              <a:t>Provision of 20 units Pump and Engine</a:t>
            </a:r>
          </a:p>
        </p:txBody>
      </p:sp>
      <p:sp>
        <p:nvSpPr>
          <p:cNvPr id="18" name="Rectangle 17"/>
          <p:cNvSpPr/>
          <p:nvPr/>
        </p:nvSpPr>
        <p:spPr>
          <a:xfrm>
            <a:off x="1066800" y="4114801"/>
            <a:ext cx="2772362" cy="307777"/>
          </a:xfrm>
          <a:prstGeom prst="rect">
            <a:avLst/>
          </a:prstGeom>
        </p:spPr>
        <p:txBody>
          <a:bodyPr wrap="none">
            <a:spAutoFit/>
          </a:bodyPr>
          <a:lstStyle/>
          <a:p>
            <a:pPr algn="ctr"/>
            <a:r>
              <a:rPr lang="en-PH" sz="1400" b="1" dirty="0"/>
              <a:t>Distribution of  8,500 meters HDPE</a:t>
            </a:r>
          </a:p>
        </p:txBody>
      </p:sp>
      <p:sp>
        <p:nvSpPr>
          <p:cNvPr id="19" name="TextBox 18"/>
          <p:cNvSpPr txBox="1"/>
          <p:nvPr/>
        </p:nvSpPr>
        <p:spPr>
          <a:xfrm>
            <a:off x="4667274" y="3581401"/>
            <a:ext cx="4476727" cy="276999"/>
          </a:xfrm>
          <a:prstGeom prst="rect">
            <a:avLst/>
          </a:prstGeom>
          <a:noFill/>
        </p:spPr>
        <p:txBody>
          <a:bodyPr wrap="square" rtlCol="0">
            <a:spAutoFit/>
          </a:bodyPr>
          <a:lstStyle/>
          <a:p>
            <a:pPr algn="ctr"/>
            <a:r>
              <a:rPr lang="en-PH" sz="1200" b="1" dirty="0">
                <a:latin typeface="Arial" pitchFamily="34" charset="0"/>
                <a:cs typeface="Arial" pitchFamily="34" charset="0"/>
              </a:rPr>
              <a:t>Establishment of 5 units Spring Development</a:t>
            </a:r>
          </a:p>
        </p:txBody>
      </p:sp>
      <p:pic>
        <p:nvPicPr>
          <p:cNvPr id="23" name="Picture 22" descr="C:\Users\JANICE\Downloads\22426550_352753865169975_1695436152721542788_o.jpg"/>
          <p:cNvPicPr/>
          <p:nvPr/>
        </p:nvPicPr>
        <p:blipFill>
          <a:blip r:embed="rId5" cstate="print"/>
          <a:srcRect/>
          <a:stretch>
            <a:fillRect/>
          </a:stretch>
        </p:blipFill>
        <p:spPr bwMode="auto">
          <a:xfrm>
            <a:off x="1408058" y="2105800"/>
            <a:ext cx="2109295" cy="1981200"/>
          </a:xfrm>
          <a:prstGeom prst="rect">
            <a:avLst/>
          </a:prstGeom>
          <a:noFill/>
          <a:ln w="9525">
            <a:noFill/>
            <a:miter lim="800000"/>
            <a:headEnd/>
            <a:tailEnd/>
          </a:ln>
        </p:spPr>
      </p:pic>
      <p:pic>
        <p:nvPicPr>
          <p:cNvPr id="24" name="Picture 23" descr="C:\Users\JANICE\Downloads\21014724_737503943113183_1735647094_o.jpg"/>
          <p:cNvPicPr/>
          <p:nvPr/>
        </p:nvPicPr>
        <p:blipFill>
          <a:blip r:embed="rId6" cstate="print"/>
          <a:srcRect/>
          <a:stretch>
            <a:fillRect/>
          </a:stretch>
        </p:blipFill>
        <p:spPr bwMode="auto">
          <a:xfrm>
            <a:off x="1408057" y="4554856"/>
            <a:ext cx="2109295" cy="1160145"/>
          </a:xfrm>
          <a:prstGeom prst="rect">
            <a:avLst/>
          </a:prstGeom>
          <a:ln>
            <a:noFill/>
          </a:ln>
          <a:effectLst>
            <a:outerShdw blurRad="292100" dist="139700" dir="2700000" algn="tl" rotWithShape="0">
              <a:srgbClr val="333333">
                <a:alpha val="65000"/>
              </a:srgbClr>
            </a:outerShdw>
          </a:effectLst>
        </p:spPr>
      </p:pic>
      <p:pic>
        <p:nvPicPr>
          <p:cNvPr id="25" name="Picture 24" descr="C:\Users\JANICE\Downloads\18814973_1888478334740660_3184100170410589495_o (1).jpg"/>
          <p:cNvPicPr/>
          <p:nvPr/>
        </p:nvPicPr>
        <p:blipFill>
          <a:blip r:embed="rId7" cstate="print"/>
          <a:srcRect/>
          <a:stretch>
            <a:fillRect/>
          </a:stretch>
        </p:blipFill>
        <p:spPr bwMode="auto">
          <a:xfrm>
            <a:off x="4495801" y="1981201"/>
            <a:ext cx="1581127" cy="1447800"/>
          </a:xfrm>
          <a:prstGeom prst="rect">
            <a:avLst/>
          </a:prstGeom>
          <a:noFill/>
          <a:ln w="9525">
            <a:noFill/>
            <a:miter lim="800000"/>
            <a:headEnd/>
            <a:tailEnd/>
          </a:ln>
        </p:spPr>
      </p:pic>
      <p:pic>
        <p:nvPicPr>
          <p:cNvPr id="26" name="Picture 25"/>
          <p:cNvPicPr/>
          <p:nvPr/>
        </p:nvPicPr>
        <p:blipFill rotWithShape="1">
          <a:blip r:embed="rId8" cstate="email">
            <a:extLst>
              <a:ext uri="{28A0092B-C50C-407E-A947-70E740481C1C}">
                <a14:useLocalDpi xmlns:a14="http://schemas.microsoft.com/office/drawing/2010/main" val="0"/>
              </a:ext>
            </a:extLst>
          </a:blip>
          <a:srcRect t="17451"/>
          <a:stretch/>
        </p:blipFill>
        <p:spPr>
          <a:xfrm rot="5400000">
            <a:off x="6158537" y="1994864"/>
            <a:ext cx="1447800" cy="1420474"/>
          </a:xfrm>
          <a:prstGeom prst="rect">
            <a:avLst/>
          </a:prstGeom>
        </p:spPr>
      </p:pic>
      <p:pic>
        <p:nvPicPr>
          <p:cNvPr id="27" name="Picture 26"/>
          <p:cNvPicPr/>
          <p:nvPr/>
        </p:nvPicPr>
        <p:blipFill rotWithShape="1">
          <a:blip r:embed="rId9" cstate="email">
            <a:extLst>
              <a:ext uri="{28A0092B-C50C-407E-A947-70E740481C1C}">
                <a14:useLocalDpi xmlns:a14="http://schemas.microsoft.com/office/drawing/2010/main" val="0"/>
              </a:ext>
            </a:extLst>
          </a:blip>
          <a:srcRect t="650"/>
          <a:stretch/>
        </p:blipFill>
        <p:spPr>
          <a:xfrm>
            <a:off x="7797012" y="1981201"/>
            <a:ext cx="1118389" cy="1447801"/>
          </a:xfrm>
          <a:prstGeom prst="rect">
            <a:avLst/>
          </a:prstGeom>
        </p:spPr>
      </p:pic>
      <p:pic>
        <p:nvPicPr>
          <p:cNvPr id="28" name="Picture 27" descr="C:\Users\JANICE\Downloads\20170808_115441.jpg"/>
          <p:cNvPicPr/>
          <p:nvPr/>
        </p:nvPicPr>
        <p:blipFill>
          <a:blip r:embed="rId10" cstate="print"/>
          <a:srcRect/>
          <a:stretch>
            <a:fillRect/>
          </a:stretch>
        </p:blipFill>
        <p:spPr bwMode="auto">
          <a:xfrm>
            <a:off x="4495800" y="3858399"/>
            <a:ext cx="1828800" cy="1941970"/>
          </a:xfrm>
          <a:prstGeom prst="rect">
            <a:avLst/>
          </a:prstGeom>
          <a:noFill/>
          <a:ln w="9525">
            <a:noFill/>
            <a:miter lim="800000"/>
            <a:headEnd/>
            <a:tailEnd/>
          </a:ln>
        </p:spPr>
      </p:pic>
      <p:pic>
        <p:nvPicPr>
          <p:cNvPr id="29" name="Picture 28">
            <a:extLst>
              <a:ext uri="{FF2B5EF4-FFF2-40B4-BE49-F238E27FC236}">
                <a16:creationId xmlns:lc="http://schemas.openxmlformats.org/drawingml/2006/lockedCanvas" xmlns:a16="http://schemas.microsoft.com/office/drawing/2014/main" xmlns="" xmlns:wne="http://schemas.microsoft.com/office/word/2006/wordml" xmlns:w="http://schemas.openxmlformats.org/wordprocessingml/2006/main" xmlns:w10="urn:schemas-microsoft-com:office:word" xmlns:wp="http://schemas.openxmlformats.org/drawingml/2006/wordprocessingDrawing" xmlns:v="urn:schemas-microsoft-com:vml" xmlns:m="http://schemas.openxmlformats.org/officeDocument/2006/math" xmlns:o="urn:schemas-microsoft-com:office:office" xmlns:ve="http://schemas.openxmlformats.org/markup-compatibility/2006" id="{2DDE9733-1034-45BD-9487-CFE8B3351A42}"/>
              </a:ext>
            </a:extLst>
          </p:cNvPr>
          <p:cNvPicPr/>
          <p:nvPr/>
        </p:nvPicPr>
        <p:blipFill>
          <a:blip r:embed="rId11" cstate="email">
            <a:extLst>
              <a:ext uri="{28A0092B-C50C-407E-A947-70E740481C1C}">
                <a14:useLocalDpi xmlns:a14="http://schemas.microsoft.com/office/drawing/2010/main" val="0"/>
              </a:ext>
            </a:extLst>
          </a:blip>
          <a:stretch>
            <a:fillRect/>
          </a:stretch>
        </p:blipFill>
        <p:spPr>
          <a:xfrm>
            <a:off x="6578053" y="3858400"/>
            <a:ext cx="2029242" cy="1856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13489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87503"/>
            <a:ext cx="8153400" cy="636498"/>
          </a:xfrm>
        </p:spPr>
        <p:style>
          <a:lnRef idx="1">
            <a:schemeClr val="accent2"/>
          </a:lnRef>
          <a:fillRef idx="2">
            <a:schemeClr val="accent2"/>
          </a:fillRef>
          <a:effectRef idx="1">
            <a:schemeClr val="accent2"/>
          </a:effectRef>
          <a:fontRef idx="minor">
            <a:schemeClr val="dk1"/>
          </a:fontRef>
        </p:style>
        <p:txBody>
          <a:bodyPr>
            <a:noAutofit/>
          </a:bodyPr>
          <a:lstStyle/>
          <a:p>
            <a:pPr algn="l"/>
            <a:r>
              <a:rPr lang="en-US" sz="1800" b="1" dirty="0">
                <a:latin typeface="Cambria" pitchFamily="18" charset="0"/>
                <a:cs typeface="Arial" pitchFamily="34" charset="0"/>
              </a:rPr>
              <a:t/>
            </a:r>
            <a:br>
              <a:rPr lang="en-US" sz="1800" b="1" dirty="0">
                <a:latin typeface="Cambria" pitchFamily="18" charset="0"/>
                <a:cs typeface="Arial" pitchFamily="34" charset="0"/>
              </a:rPr>
            </a:br>
            <a:r>
              <a:rPr lang="en-US" sz="1400" b="1" dirty="0">
                <a:latin typeface="Cambria" pitchFamily="18" charset="0"/>
                <a:cs typeface="Arial" pitchFamily="34" charset="0"/>
              </a:rPr>
              <a:t>FY 2017 (as of November 30, 2017) Highlights of Accomplishments for the Regional Priority Commodities</a:t>
            </a:r>
            <a:r>
              <a:rPr lang="en-US" sz="1800" b="1" dirty="0">
                <a:latin typeface="Cambria" pitchFamily="18" charset="0"/>
                <a:cs typeface="Arial" pitchFamily="34" charset="0"/>
              </a:rPr>
              <a:t/>
            </a:r>
            <a:br>
              <a:rPr lang="en-US" sz="1800" b="1" dirty="0">
                <a:latin typeface="Cambria" pitchFamily="18" charset="0"/>
                <a:cs typeface="Arial" pitchFamily="34" charset="0"/>
              </a:rPr>
            </a:br>
            <a:endParaRPr lang="en-US" sz="1800" b="1" dirty="0">
              <a:latin typeface="Cambria" pitchFamily="18" charset="0"/>
              <a:cs typeface="Arial" pitchFamily="34" charset="0"/>
            </a:endParaRPr>
          </a:p>
        </p:txBody>
      </p:sp>
      <p:pic>
        <p:nvPicPr>
          <p:cNvPr id="4"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19074" y="887504"/>
            <a:ext cx="742927" cy="7126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074" y="1676401"/>
            <a:ext cx="4476727" cy="461665"/>
          </a:xfrm>
          <a:prstGeom prst="rect">
            <a:avLst/>
          </a:prstGeom>
          <a:noFill/>
        </p:spPr>
        <p:txBody>
          <a:bodyPr wrap="square" rtlCol="0">
            <a:spAutoFit/>
          </a:bodyPr>
          <a:lstStyle/>
          <a:p>
            <a:pPr algn="ctr"/>
            <a:r>
              <a:rPr lang="en-PH" sz="1200" b="1" dirty="0"/>
              <a:t>Establishment of  6 units </a:t>
            </a:r>
            <a:r>
              <a:rPr lang="en-PH" sz="1200" b="1" dirty="0" err="1"/>
              <a:t>Screenhouse</a:t>
            </a:r>
            <a:endParaRPr lang="en-PH" sz="1200" b="1" dirty="0"/>
          </a:p>
          <a:p>
            <a:pPr algn="ctr"/>
            <a:endParaRPr lang="en-PH" sz="1200" b="1" dirty="0"/>
          </a:p>
        </p:txBody>
      </p:sp>
      <p:sp>
        <p:nvSpPr>
          <p:cNvPr id="13" name="TextBox 12"/>
          <p:cNvSpPr txBox="1"/>
          <p:nvPr/>
        </p:nvSpPr>
        <p:spPr>
          <a:xfrm>
            <a:off x="4572001" y="1704202"/>
            <a:ext cx="4476727" cy="461665"/>
          </a:xfrm>
          <a:prstGeom prst="rect">
            <a:avLst/>
          </a:prstGeom>
          <a:noFill/>
        </p:spPr>
        <p:txBody>
          <a:bodyPr wrap="square" rtlCol="0">
            <a:spAutoFit/>
          </a:bodyPr>
          <a:lstStyle/>
          <a:p>
            <a:pPr algn="ctr"/>
            <a:r>
              <a:rPr lang="en-PH" sz="1200" b="1" dirty="0"/>
              <a:t>Conducted Meeting on Techno Demo Off-season Vegetable Production</a:t>
            </a:r>
          </a:p>
        </p:txBody>
      </p:sp>
      <p:pic>
        <p:nvPicPr>
          <p:cNvPr id="125954" name="Picture 2" descr="C:\Users\JANICE\Downloads\22491457_859591870867865_2487529919017316827_n.jpg"/>
          <p:cNvPicPr>
            <a:picLocks noChangeAspect="1" noChangeArrowheads="1"/>
          </p:cNvPicPr>
          <p:nvPr/>
        </p:nvPicPr>
        <p:blipFill>
          <a:blip r:embed="rId5"/>
          <a:srcRect t="32759"/>
          <a:stretch>
            <a:fillRect/>
          </a:stretch>
        </p:blipFill>
        <p:spPr bwMode="auto">
          <a:xfrm>
            <a:off x="4381640" y="2346067"/>
            <a:ext cx="2323960" cy="2073533"/>
          </a:xfrm>
          <a:prstGeom prst="rect">
            <a:avLst/>
          </a:prstGeom>
          <a:ln>
            <a:noFill/>
          </a:ln>
          <a:effectLst>
            <a:outerShdw blurRad="292100" dist="139700" dir="2700000" algn="tl" rotWithShape="0">
              <a:srgbClr val="333333">
                <a:alpha val="65000"/>
              </a:srgbClr>
            </a:outerShdw>
          </a:effectLst>
        </p:spPr>
      </p:pic>
      <p:pic>
        <p:nvPicPr>
          <p:cNvPr id="125955" name="Picture 3" descr="C:\Users\JANICE\Downloads\22554924_859591980867854_3445137810757323782_n.jpg"/>
          <p:cNvPicPr>
            <a:picLocks noChangeAspect="1" noChangeArrowheads="1"/>
          </p:cNvPicPr>
          <p:nvPr/>
        </p:nvPicPr>
        <p:blipFill>
          <a:blip r:embed="rId6"/>
          <a:srcRect/>
          <a:stretch>
            <a:fillRect/>
          </a:stretch>
        </p:blipFill>
        <p:spPr bwMode="auto">
          <a:xfrm>
            <a:off x="6862575" y="2362200"/>
            <a:ext cx="2186152" cy="2057400"/>
          </a:xfrm>
          <a:prstGeom prst="rect">
            <a:avLst/>
          </a:prstGeom>
          <a:ln>
            <a:noFill/>
          </a:ln>
          <a:effectLst>
            <a:outerShdw blurRad="292100" dist="139700" dir="2700000" algn="tl" rotWithShape="0">
              <a:srgbClr val="333333">
                <a:alpha val="65000"/>
              </a:srgbClr>
            </a:outerShdw>
          </a:effectLst>
        </p:spPr>
      </p:pic>
      <p:pic>
        <p:nvPicPr>
          <p:cNvPr id="18" name="Picture 17" descr="C:\Users\JANICE\Downloads\23000247_358457284599633_429000303793623961_o.jpg"/>
          <p:cNvPicPr/>
          <p:nvPr/>
        </p:nvPicPr>
        <p:blipFill>
          <a:blip r:embed="rId7"/>
          <a:srcRect/>
          <a:stretch>
            <a:fillRect/>
          </a:stretch>
        </p:blipFill>
        <p:spPr bwMode="auto">
          <a:xfrm>
            <a:off x="762000" y="2138065"/>
            <a:ext cx="3222406" cy="24620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86072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79" name="Picture 43" descr="C:\Users\JANICE\Downloads\17436086_1402668656466342_3245214527952141514_o.jpg"/>
          <p:cNvPicPr>
            <a:picLocks noChangeAspect="1" noChangeArrowheads="1"/>
          </p:cNvPicPr>
          <p:nvPr/>
        </p:nvPicPr>
        <p:blipFill>
          <a:blip r:embed="rId3"/>
          <a:srcRect/>
          <a:stretch>
            <a:fillRect/>
          </a:stretch>
        </p:blipFill>
        <p:spPr bwMode="auto">
          <a:xfrm>
            <a:off x="62831" y="2133601"/>
            <a:ext cx="3245608" cy="2727681"/>
          </a:xfrm>
          <a:prstGeom prst="rect">
            <a:avLst/>
          </a:prstGeom>
          <a:ln>
            <a:noFill/>
          </a:ln>
          <a:effectLst>
            <a:outerShdw blurRad="292100" dist="139700" dir="2700000" algn="tl" rotWithShape="0">
              <a:srgbClr val="333333">
                <a:alpha val="65000"/>
              </a:srgbClr>
            </a:outerShdw>
          </a:effectLst>
        </p:spPr>
      </p:pic>
      <p:pic>
        <p:nvPicPr>
          <p:cNvPr id="17411" name="Picture 49" descr="Image may contain: 3 people, people sitting, table and indoo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51376" y="1631129"/>
            <a:ext cx="3645186" cy="30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7" name="Picture 51" descr="https://scontent.fmnl4-3.fna.fbcdn.net/v/t1.0-0/s261x260/17499049_1855962107992283_2370492569468076619_n.jpg?oh=8513d93a3319a252780c52a0cf3e619e&amp;oe=597AEE04"/>
          <p:cNvPicPr>
            <a:picLocks noChangeAspect="1" noChangeArrowheads="1"/>
          </p:cNvPicPr>
          <p:nvPr/>
        </p:nvPicPr>
        <p:blipFill>
          <a:blip r:embed="rId5"/>
          <a:srcRect/>
          <a:stretch>
            <a:fillRect/>
          </a:stretch>
        </p:blipFill>
        <p:spPr bwMode="auto">
          <a:xfrm>
            <a:off x="2545439" y="1289381"/>
            <a:ext cx="3245762" cy="2049113"/>
          </a:xfrm>
          <a:prstGeom prst="rect">
            <a:avLst/>
          </a:prstGeom>
          <a:ln>
            <a:noFill/>
          </a:ln>
          <a:effectLst>
            <a:outerShdw blurRad="292100" dist="139700" dir="2700000" algn="tl" rotWithShape="0">
              <a:srgbClr val="333333">
                <a:alpha val="65000"/>
              </a:srgbClr>
            </a:outerShdw>
          </a:effectLst>
        </p:spPr>
      </p:pic>
      <p:sp>
        <p:nvSpPr>
          <p:cNvPr id="17413" name="TextBox 9"/>
          <p:cNvSpPr txBox="1">
            <a:spLocks noChangeArrowheads="1"/>
          </p:cNvSpPr>
          <p:nvPr/>
        </p:nvSpPr>
        <p:spPr bwMode="auto">
          <a:xfrm>
            <a:off x="2590800" y="4861282"/>
            <a:ext cx="4522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1600" dirty="0">
                <a:latin typeface="Baskerville Old Face" panose="02020602080505020303" pitchFamily="18" charset="0"/>
              </a:rPr>
              <a:t>1</a:t>
            </a:r>
            <a:r>
              <a:rPr lang="en-PH" altLang="en-US" sz="1600" baseline="30000" dirty="0">
                <a:latin typeface="Baskerville Old Face" panose="02020602080505020303" pitchFamily="18" charset="0"/>
              </a:rPr>
              <a:t>st</a:t>
            </a:r>
            <a:r>
              <a:rPr lang="en-PH" altLang="en-US" sz="1600" dirty="0">
                <a:latin typeface="Baskerville Old Face" panose="02020602080505020303" pitchFamily="18" charset="0"/>
              </a:rPr>
              <a:t> Organizational Meeting of the new Regional Vegetable Growers Association </a:t>
            </a:r>
          </a:p>
        </p:txBody>
      </p:sp>
      <p:sp>
        <p:nvSpPr>
          <p:cNvPr id="17417" name="TextBox 13"/>
          <p:cNvSpPr txBox="1">
            <a:spLocks noChangeArrowheads="1"/>
          </p:cNvSpPr>
          <p:nvPr/>
        </p:nvSpPr>
        <p:spPr bwMode="auto">
          <a:xfrm>
            <a:off x="1099815" y="5398300"/>
            <a:ext cx="7255315" cy="23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952" dirty="0">
                <a:latin typeface="Baskerville Old Face" panose="02020602080505020303" pitchFamily="18" charset="0"/>
              </a:rPr>
              <a:t>U</a:t>
            </a:r>
          </a:p>
        </p:txBody>
      </p:sp>
    </p:spTree>
    <p:extLst>
      <p:ext uri="{BB962C8B-B14F-4D97-AF65-F5344CB8AC3E}">
        <p14:creationId xmlns:p14="http://schemas.microsoft.com/office/powerpoint/2010/main" val="58079288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9"/>
          <p:cNvSpPr txBox="1">
            <a:spLocks noChangeArrowheads="1"/>
          </p:cNvSpPr>
          <p:nvPr/>
        </p:nvSpPr>
        <p:spPr bwMode="auto">
          <a:xfrm>
            <a:off x="1392382" y="5029200"/>
            <a:ext cx="62484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2000" dirty="0">
                <a:latin typeface="Baskerville Old Face" panose="02020602080505020303" pitchFamily="18" charset="0"/>
              </a:rPr>
              <a:t>1</a:t>
            </a:r>
            <a:r>
              <a:rPr lang="en-PH" altLang="en-US" sz="2000" baseline="30000" dirty="0">
                <a:latin typeface="Baskerville Old Face" panose="02020602080505020303" pitchFamily="18" charset="0"/>
              </a:rPr>
              <a:t>st</a:t>
            </a:r>
            <a:r>
              <a:rPr lang="en-PH" altLang="en-US" sz="2000" dirty="0">
                <a:latin typeface="Baskerville Old Face" panose="02020602080505020303" pitchFamily="18" charset="0"/>
              </a:rPr>
              <a:t> Regional Banana Stakeholder’s Consultation</a:t>
            </a:r>
          </a:p>
        </p:txBody>
      </p:sp>
      <p:pic>
        <p:nvPicPr>
          <p:cNvPr id="15" name="Picture 12" descr="Image may contain: 19 people, people smiling, people sitting, table and indoor"/>
          <p:cNvPicPr>
            <a:picLocks noChangeAspect="1" noChangeArrowheads="1"/>
          </p:cNvPicPr>
          <p:nvPr/>
        </p:nvPicPr>
        <p:blipFill>
          <a:blip r:embed="rId2"/>
          <a:srcRect/>
          <a:stretch>
            <a:fillRect/>
          </a:stretch>
        </p:blipFill>
        <p:spPr bwMode="auto">
          <a:xfrm>
            <a:off x="2667000" y="1913930"/>
            <a:ext cx="3810000" cy="2874795"/>
          </a:xfrm>
          <a:prstGeom prst="rect">
            <a:avLst/>
          </a:prstGeom>
          <a:ln>
            <a:noFill/>
          </a:ln>
          <a:effectLst>
            <a:outerShdw blurRad="292100" dist="139700" dir="2700000" algn="tl" rotWithShape="0">
              <a:srgbClr val="333333">
                <a:alpha val="65000"/>
              </a:srgbClr>
            </a:outerShdw>
          </a:effectLst>
        </p:spPr>
      </p:pic>
      <p:pic>
        <p:nvPicPr>
          <p:cNvPr id="16" name="Picture 10" descr="Image may contain: 8 people, people sitting, table and indoor"/>
          <p:cNvPicPr>
            <a:picLocks noChangeAspect="1" noChangeArrowheads="1"/>
          </p:cNvPicPr>
          <p:nvPr/>
        </p:nvPicPr>
        <p:blipFill>
          <a:blip r:embed="rId3"/>
          <a:srcRect l="1961" r="3922"/>
          <a:stretch>
            <a:fillRect/>
          </a:stretch>
        </p:blipFill>
        <p:spPr bwMode="auto">
          <a:xfrm>
            <a:off x="406730" y="2057400"/>
            <a:ext cx="2177530" cy="1752600"/>
          </a:xfrm>
          <a:prstGeom prst="rect">
            <a:avLst/>
          </a:prstGeom>
          <a:ln>
            <a:noFill/>
          </a:ln>
          <a:effectLst>
            <a:outerShdw blurRad="292100" dist="139700" dir="2700000" algn="tl" rotWithShape="0">
              <a:srgbClr val="333333">
                <a:alpha val="65000"/>
              </a:srgbClr>
            </a:outerShdw>
          </a:effectLst>
        </p:spPr>
      </p:pic>
      <p:pic>
        <p:nvPicPr>
          <p:cNvPr id="18438" name="Picture 8" descr="Image may contain: 1 person"/>
          <p:cNvPicPr>
            <a:picLocks noChangeAspect="1" noChangeArrowheads="1"/>
          </p:cNvPicPr>
          <p:nvPr/>
        </p:nvPicPr>
        <p:blipFill>
          <a:blip r:embed="rId4" cstate="email">
            <a:extLst>
              <a:ext uri="{28A0092B-C50C-407E-A947-70E740481C1C}">
                <a14:useLocalDpi xmlns:a14="http://schemas.microsoft.com/office/drawing/2010/main" val="0"/>
              </a:ext>
            </a:extLst>
          </a:blip>
          <a:srcRect l="13333"/>
          <a:stretch>
            <a:fillRect/>
          </a:stretch>
        </p:blipFill>
        <p:spPr bwMode="auto">
          <a:xfrm>
            <a:off x="6629401" y="2844205"/>
            <a:ext cx="2438399" cy="198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9506" y="990600"/>
            <a:ext cx="8715894" cy="1231106"/>
          </a:xfrm>
          <a:prstGeom prst="rect">
            <a:avLst/>
          </a:prstGeom>
        </p:spPr>
        <p:txBody>
          <a:bodyPr wrap="square">
            <a:spAutoFit/>
          </a:bodyPr>
          <a:lstStyle/>
          <a:p>
            <a:r>
              <a:rPr lang="en-US" b="1" dirty="0">
                <a:latin typeface="Cambria" pitchFamily="18" charset="0"/>
                <a:cs typeface="Arial" pitchFamily="34" charset="0"/>
              </a:rPr>
              <a:t>FY 2017 (as of November 30, 2017) Highlights of Accomplishments for the Regional Priority Commodities</a:t>
            </a:r>
          </a:p>
          <a:p>
            <a:r>
              <a:rPr lang="en-US" sz="2000" b="1" dirty="0">
                <a:solidFill>
                  <a:srgbClr val="FF0000"/>
                </a:solidFill>
                <a:latin typeface="Cambria" pitchFamily="18" charset="0"/>
                <a:cs typeface="Arial" pitchFamily="34" charset="0"/>
              </a:rPr>
              <a:t>Banana</a:t>
            </a:r>
            <a:r>
              <a:rPr lang="en-US" sz="2400" b="1" dirty="0">
                <a:latin typeface="Cambria" pitchFamily="18" charset="0"/>
                <a:cs typeface="Arial" pitchFamily="34" charset="0"/>
              </a:rPr>
              <a:t/>
            </a:r>
            <a:br>
              <a:rPr lang="en-US" sz="2400" b="1" dirty="0">
                <a:latin typeface="Cambria" pitchFamily="18" charset="0"/>
                <a:cs typeface="Arial" pitchFamily="34" charset="0"/>
              </a:rPr>
            </a:br>
            <a:endParaRPr lang="en-PH" dirty="0"/>
          </a:p>
        </p:txBody>
      </p:sp>
    </p:spTree>
    <p:extLst>
      <p:ext uri="{BB962C8B-B14F-4D97-AF65-F5344CB8AC3E}">
        <p14:creationId xmlns:p14="http://schemas.microsoft.com/office/powerpoint/2010/main" val="220517728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13"/>
          <p:cNvSpPr txBox="1">
            <a:spLocks noChangeArrowheads="1"/>
          </p:cNvSpPr>
          <p:nvPr/>
        </p:nvSpPr>
        <p:spPr bwMode="auto">
          <a:xfrm>
            <a:off x="1099815" y="5398301"/>
            <a:ext cx="72553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dirty="0">
                <a:latin typeface="Baskerville Old Face" panose="02020602080505020303" pitchFamily="18" charset="0"/>
              </a:rPr>
              <a:t>Crafting of 2018 Work and Financial Plan /Consultation with different Stakeholder</a:t>
            </a:r>
          </a:p>
        </p:txBody>
      </p:sp>
      <p:pic>
        <p:nvPicPr>
          <p:cNvPr id="18439" name="Picture 2" descr="Image may contain: 1 person, indoo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44938" y="2971801"/>
            <a:ext cx="3458368" cy="230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2" descr="Image may contain: 7 people, people sitting, table and indoo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8194" y="2705942"/>
            <a:ext cx="3690406" cy="24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0" descr="Image may contain: 6 people, people sitting, table and indoo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08742" y="1219201"/>
            <a:ext cx="4163458" cy="246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06079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may contain: one or more people, people sitting, table and indoor"/>
          <p:cNvPicPr>
            <a:picLocks noChangeAspect="1" noChangeArrowheads="1"/>
          </p:cNvPicPr>
          <p:nvPr/>
        </p:nvPicPr>
        <p:blipFill>
          <a:blip r:embed="rId2"/>
          <a:srcRect/>
          <a:stretch>
            <a:fillRect/>
          </a:stretch>
        </p:blipFill>
        <p:spPr bwMode="auto">
          <a:xfrm>
            <a:off x="5981892" y="2971800"/>
            <a:ext cx="3059037" cy="2039358"/>
          </a:xfrm>
          <a:prstGeom prst="rect">
            <a:avLst/>
          </a:prstGeom>
          <a:ln>
            <a:noFill/>
          </a:ln>
          <a:effectLst>
            <a:outerShdw blurRad="292100" dist="139700" dir="2700000" algn="tl" rotWithShape="0">
              <a:srgbClr val="333333">
                <a:alpha val="65000"/>
              </a:srgbClr>
            </a:outerShdw>
          </a:effectLst>
        </p:spPr>
      </p:pic>
      <p:pic>
        <p:nvPicPr>
          <p:cNvPr id="12" name="Picture 8" descr="Image may contain: 1 person, sitting and indoor"/>
          <p:cNvPicPr>
            <a:picLocks noChangeAspect="1" noChangeArrowheads="1"/>
          </p:cNvPicPr>
          <p:nvPr/>
        </p:nvPicPr>
        <p:blipFill>
          <a:blip r:embed="rId3"/>
          <a:srcRect/>
          <a:stretch>
            <a:fillRect/>
          </a:stretch>
        </p:blipFill>
        <p:spPr bwMode="auto">
          <a:xfrm>
            <a:off x="320786" y="1143001"/>
            <a:ext cx="2651015" cy="2797738"/>
          </a:xfrm>
          <a:prstGeom prst="rect">
            <a:avLst/>
          </a:prstGeom>
          <a:ln>
            <a:noFill/>
          </a:ln>
          <a:effectLst>
            <a:outerShdw blurRad="292100" dist="139700" dir="2700000" algn="tl" rotWithShape="0">
              <a:srgbClr val="333333">
                <a:alpha val="65000"/>
              </a:srgbClr>
            </a:outerShdw>
          </a:effectLst>
        </p:spPr>
      </p:pic>
      <p:pic>
        <p:nvPicPr>
          <p:cNvPr id="17416" name="Picture 6" descr="Image may contain: 4 people, people sitting, table and indoo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71801" y="2057401"/>
            <a:ext cx="3581591" cy="285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Box 13"/>
          <p:cNvSpPr txBox="1">
            <a:spLocks noChangeArrowheads="1"/>
          </p:cNvSpPr>
          <p:nvPr/>
        </p:nvSpPr>
        <p:spPr bwMode="auto">
          <a:xfrm>
            <a:off x="1099815" y="5398301"/>
            <a:ext cx="72553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dirty="0">
                <a:latin typeface="Baskerville Old Face" panose="02020602080505020303" pitchFamily="18" charset="0"/>
              </a:rPr>
              <a:t>Updating of Agricultural Extension Workers on the </a:t>
            </a:r>
          </a:p>
          <a:p>
            <a:pPr algn="ctr" eaLnBrk="1" hangingPunct="1"/>
            <a:r>
              <a:rPr lang="en-PH" altLang="en-US" dirty="0">
                <a:latin typeface="Baskerville Old Face" panose="02020602080505020303" pitchFamily="18" charset="0"/>
              </a:rPr>
              <a:t>2017 programs and </a:t>
            </a:r>
            <a:r>
              <a:rPr lang="en-PH" altLang="en-US" dirty="0" err="1">
                <a:latin typeface="Baskerville Old Face" panose="02020602080505020303" pitchFamily="18" charset="0"/>
              </a:rPr>
              <a:t>pojects</a:t>
            </a:r>
            <a:endParaRPr lang="en-PH" altLang="en-US" dirty="0">
              <a:latin typeface="Baskerville Old Face" panose="02020602080505020303" pitchFamily="18" charset="0"/>
            </a:endParaRPr>
          </a:p>
        </p:txBody>
      </p:sp>
    </p:spTree>
    <p:extLst>
      <p:ext uri="{BB962C8B-B14F-4D97-AF65-F5344CB8AC3E}">
        <p14:creationId xmlns:p14="http://schemas.microsoft.com/office/powerpoint/2010/main" val="37074320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87503"/>
            <a:ext cx="8153400" cy="484098"/>
          </a:xfrm>
        </p:spPr>
        <p:style>
          <a:lnRef idx="1">
            <a:schemeClr val="accent2"/>
          </a:lnRef>
          <a:fillRef idx="2">
            <a:schemeClr val="accent2"/>
          </a:fillRef>
          <a:effectRef idx="1">
            <a:schemeClr val="accent2"/>
          </a:effectRef>
          <a:fontRef idx="minor">
            <a:schemeClr val="dk1"/>
          </a:fontRef>
        </p:style>
        <p:txBody>
          <a:bodyPr>
            <a:noAutofit/>
          </a:bodyPr>
          <a:lstStyle/>
          <a:p>
            <a:r>
              <a:rPr lang="en-US" sz="1800" b="1" dirty="0">
                <a:latin typeface="Cambria" pitchFamily="18" charset="0"/>
                <a:cs typeface="Arial" pitchFamily="34" charset="0"/>
              </a:rPr>
              <a:t/>
            </a:r>
            <a:br>
              <a:rPr lang="en-US" sz="1800" b="1" dirty="0">
                <a:latin typeface="Cambria" pitchFamily="18" charset="0"/>
                <a:cs typeface="Arial" pitchFamily="34" charset="0"/>
              </a:rPr>
            </a:br>
            <a:r>
              <a:rPr lang="en-PH" sz="1800" b="1" dirty="0">
                <a:latin typeface="Cambria" pitchFamily="18" charset="0"/>
              </a:rPr>
              <a:t>Established 1,500 sites </a:t>
            </a:r>
            <a:r>
              <a:rPr lang="en-PH" sz="1800" b="1" dirty="0" err="1">
                <a:latin typeface="Cambria" pitchFamily="18" charset="0"/>
              </a:rPr>
              <a:t>Gulayan</a:t>
            </a:r>
            <a:r>
              <a:rPr lang="en-PH" sz="1800" b="1" dirty="0">
                <a:latin typeface="Cambria" pitchFamily="18" charset="0"/>
              </a:rPr>
              <a:t> </a:t>
            </a:r>
            <a:r>
              <a:rPr lang="en-PH" sz="1800" b="1" dirty="0" err="1">
                <a:latin typeface="Cambria" pitchFamily="18" charset="0"/>
              </a:rPr>
              <a:t>sa</a:t>
            </a:r>
            <a:r>
              <a:rPr lang="en-PH" sz="1800" b="1" dirty="0">
                <a:latin typeface="Cambria" pitchFamily="18" charset="0"/>
              </a:rPr>
              <a:t> </a:t>
            </a:r>
            <a:r>
              <a:rPr lang="en-PH" sz="1800" b="1" dirty="0" err="1">
                <a:latin typeface="Cambria" pitchFamily="18" charset="0"/>
              </a:rPr>
              <a:t>Paaralan</a:t>
            </a:r>
            <a:r>
              <a:rPr lang="en-PH" sz="1800" b="1" dirty="0">
                <a:latin typeface="Cambria" pitchFamily="18" charset="0"/>
              </a:rPr>
              <a:t/>
            </a:r>
            <a:br>
              <a:rPr lang="en-PH" sz="1800" b="1" dirty="0">
                <a:latin typeface="Cambria" pitchFamily="18" charset="0"/>
              </a:rPr>
            </a:br>
            <a:r>
              <a:rPr lang="en-US" sz="1800" b="1" dirty="0">
                <a:latin typeface="Cambria" pitchFamily="18" charset="0"/>
                <a:cs typeface="Arial" pitchFamily="34" charset="0"/>
              </a:rPr>
              <a:t/>
            </a:r>
            <a:br>
              <a:rPr lang="en-US" sz="1800" b="1" dirty="0">
                <a:latin typeface="Cambria" pitchFamily="18" charset="0"/>
                <a:cs typeface="Arial" pitchFamily="34" charset="0"/>
              </a:rPr>
            </a:br>
            <a:endParaRPr lang="en-US" sz="1800" b="1" dirty="0">
              <a:latin typeface="Cambria" pitchFamily="18" charset="0"/>
              <a:cs typeface="Arial" pitchFamily="34" charset="0"/>
            </a:endParaRPr>
          </a:p>
        </p:txBody>
      </p:sp>
      <p:pic>
        <p:nvPicPr>
          <p:cNvPr id="4" name="Picture 4" descr="Related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7083" y1="41176" x2="27917" y2="48039"/>
                        <a14:foregroundMark x1="17917" y1="48529" x2="22500" y2="50490"/>
                        <a14:foregroundMark x1="38750" y1="57353" x2="37917" y2="54902"/>
                        <a14:foregroundMark x1="46250" y1="60784" x2="43750" y2="58333"/>
                        <a14:foregroundMark x1="48333" y1="57843" x2="47083" y2="56373"/>
                        <a14:foregroundMark x1="49583" y1="52941" x2="51250" y2="50980"/>
                        <a14:foregroundMark x1="46250" y1="50980" x2="46250" y2="49020"/>
                        <a14:foregroundMark x1="41667" y1="50490" x2="38750" y2="50490"/>
                        <a14:foregroundMark x1="42083" y1="42157" x2="42917" y2="41667"/>
                        <a14:foregroundMark x1="35000" y1="40686" x2="34167" y2="39706"/>
                        <a14:foregroundMark x1="25417" y1="31373" x2="27083" y2="31373"/>
                        <a14:foregroundMark x1="24583" y1="24020" x2="25833" y2="24020"/>
                        <a14:foregroundMark x1="29167" y1="20098" x2="30833" y2="17647"/>
                        <a14:foregroundMark x1="19167" y1="33824" x2="17083" y2="30392"/>
                        <a14:foregroundMark x1="35417" y1="28922" x2="33750" y2="25980"/>
                        <a14:foregroundMark x1="35000" y1="21078" x2="34583" y2="20588"/>
                        <a14:foregroundMark x1="38333" y1="20098" x2="38333" y2="18627"/>
                        <a14:foregroundMark x1="42917" y1="23039" x2="42500" y2="21569"/>
                        <a14:foregroundMark x1="48750" y1="21569" x2="49583" y2="20588"/>
                        <a14:foregroundMark x1="52083" y1="24020" x2="51250" y2="23529"/>
                        <a14:foregroundMark x1="42500" y1="28431" x2="42500" y2="28431"/>
                        <a14:foregroundMark x1="43333" y1="36275" x2="43333" y2="36275"/>
                        <a14:foregroundMark x1="34583" y1="34314" x2="34583" y2="34314"/>
                        <a14:foregroundMark x1="50417" y1="30392" x2="50417" y2="30392"/>
                        <a14:foregroundMark x1="51250" y1="36275" x2="51250" y2="36275"/>
                        <a14:foregroundMark x1="61250" y1="31863" x2="61250" y2="31863"/>
                        <a14:foregroundMark x1="29167" y1="57843" x2="29167" y2="57843"/>
                        <a14:foregroundMark x1="32083" y1="61275" x2="32083" y2="61275"/>
                        <a14:foregroundMark x1="26667" y1="66667" x2="26667" y2="66667"/>
                        <a14:foregroundMark x1="30833" y1="67157" x2="30833" y2="67157"/>
                        <a14:foregroundMark x1="35000" y1="67157" x2="35000" y2="67157"/>
                        <a14:foregroundMark x1="39167" y1="68627" x2="39167" y2="68627"/>
                        <a14:foregroundMark x1="43750" y1="68627" x2="43750" y2="68627"/>
                        <a14:foregroundMark x1="48333" y1="67157" x2="48333" y2="67157"/>
                        <a14:foregroundMark x1="65417" y1="77941" x2="70417" y2="77941"/>
                        <a14:foregroundMark x1="60000" y1="77941" x2="87083" y2="79412"/>
                        <a14:foregroundMark x1="77500" y1="95588" x2="87500" y2="91176"/>
                        <a14:foregroundMark x1="87500" y1="89216" x2="92917" y2="77941"/>
                        <a14:foregroundMark x1="75833" y1="95588" x2="62500" y2="92157"/>
                        <a14:foregroundMark x1="60000" y1="91667" x2="51250" y2="77451"/>
                        <a14:foregroundMark x1="55417" y1="86275" x2="64583" y2="95098"/>
                        <a14:foregroundMark x1="71667" y1="97549" x2="74167" y2="96569"/>
                        <a14:foregroundMark x1="74167" y1="39216" x2="74167" y2="39216"/>
                        <a14:foregroundMark x1="73333" y1="32843" x2="73333" y2="32843"/>
                        <a14:foregroundMark x1="70833" y1="25000" x2="70833" y2="25000"/>
                        <a14:foregroundMark x1="66250" y1="22059" x2="66250" y2="22059"/>
                        <a14:foregroundMark x1="65833" y1="18137" x2="65833" y2="18137"/>
                        <a14:foregroundMark x1="61667" y1="12745" x2="61667" y2="12745"/>
                        <a14:foregroundMark x1="57917" y1="12255" x2="57917" y2="12255"/>
                        <a14:foregroundMark x1="55000" y1="10294" x2="55000" y2="10294"/>
                        <a14:foregroundMark x1="51667" y1="7353" x2="51667" y2="7353"/>
                        <a14:foregroundMark x1="47500" y1="7353" x2="47500" y2="7353"/>
                        <a14:foregroundMark x1="5000" y1="41667" x2="5000" y2="41667"/>
                        <a14:foregroundMark x1="5000" y1="36275" x2="5000" y2="36275"/>
                        <a14:foregroundMark x1="6667" y1="28922" x2="6667" y2="28922"/>
                        <a14:foregroundMark x1="6667" y1="26471" x2="6667" y2="26471"/>
                        <a14:foregroundMark x1="10000" y1="21569" x2="10000" y2="21569"/>
                        <a14:foregroundMark x1="13333" y1="16176" x2="13333" y2="16176"/>
                        <a14:foregroundMark x1="15833" y1="14706" x2="15833" y2="14706"/>
                        <a14:foregroundMark x1="20833" y1="11765" x2="20833" y2="11765"/>
                        <a14:foregroundMark x1="26250" y1="8333" x2="26250" y2="8333"/>
                        <a14:foregroundMark x1="30000" y1="6373" x2="30000" y2="6373"/>
                        <a14:foregroundMark x1="37500" y1="4902" x2="37500" y2="4902"/>
                        <a14:foregroundMark x1="40000" y1="5392" x2="40000" y2="5392"/>
                      </a14:backgroundRemoval>
                    </a14:imgEffect>
                  </a14:imgLayer>
                </a14:imgProps>
              </a:ext>
              <a:ext uri="{28A0092B-C50C-407E-A947-70E740481C1C}">
                <a14:useLocalDpi xmlns:a14="http://schemas.microsoft.com/office/drawing/2010/main" val="0"/>
              </a:ext>
            </a:extLst>
          </a:blip>
          <a:srcRect/>
          <a:stretch>
            <a:fillRect/>
          </a:stretch>
        </p:blipFill>
        <p:spPr bwMode="auto">
          <a:xfrm>
            <a:off x="19074" y="887504"/>
            <a:ext cx="742927" cy="7126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 y="1676400"/>
            <a:ext cx="8153400" cy="2431435"/>
          </a:xfrm>
          <a:prstGeom prst="rect">
            <a:avLst/>
          </a:prstGeom>
          <a:noFill/>
        </p:spPr>
        <p:txBody>
          <a:bodyPr wrap="square" rtlCol="0">
            <a:spAutoFit/>
          </a:bodyPr>
          <a:lstStyle/>
          <a:p>
            <a:endParaRPr lang="en-PH" sz="2000" b="1" dirty="0">
              <a:latin typeface="Cambria" pitchFamily="18" charset="0"/>
            </a:endParaRPr>
          </a:p>
          <a:p>
            <a:r>
              <a:rPr lang="en-PH" sz="2000" b="1" dirty="0">
                <a:latin typeface="Cambria" pitchFamily="18" charset="0"/>
              </a:rPr>
              <a:t>	</a:t>
            </a: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endParaRPr lang="en-PH" sz="2000" dirty="0">
              <a:latin typeface="Cambria" pitchFamily="18" charset="0"/>
            </a:endParaRPr>
          </a:p>
          <a:p>
            <a:r>
              <a:rPr lang="en-PH" sz="1200" b="1" dirty="0">
                <a:latin typeface="Cambria" pitchFamily="18" charset="0"/>
              </a:rPr>
              <a:t>	</a:t>
            </a:r>
          </a:p>
        </p:txBody>
      </p:sp>
      <p:pic>
        <p:nvPicPr>
          <p:cNvPr id="115713" name="Picture 1" descr="C:\Users\JANICE\Downloads\23244085_10203925227167308_118464665433128214_n.jpg"/>
          <p:cNvPicPr>
            <a:picLocks noChangeAspect="1" noChangeArrowheads="1"/>
          </p:cNvPicPr>
          <p:nvPr/>
        </p:nvPicPr>
        <p:blipFill>
          <a:blip r:embed="rId5" cstate="print"/>
          <a:srcRect/>
          <a:stretch>
            <a:fillRect/>
          </a:stretch>
        </p:blipFill>
        <p:spPr bwMode="auto">
          <a:xfrm>
            <a:off x="228600" y="4173130"/>
            <a:ext cx="1828800" cy="1727200"/>
          </a:xfrm>
          <a:prstGeom prst="rect">
            <a:avLst/>
          </a:prstGeom>
          <a:noFill/>
        </p:spPr>
      </p:pic>
      <p:pic>
        <p:nvPicPr>
          <p:cNvPr id="115714" name="Picture 2" descr="C:\Users\JANICE\Downloads\21271216_10203694210672040_1351901710381930727_n.jpg"/>
          <p:cNvPicPr>
            <a:picLocks noChangeAspect="1" noChangeArrowheads="1"/>
          </p:cNvPicPr>
          <p:nvPr/>
        </p:nvPicPr>
        <p:blipFill>
          <a:blip r:embed="rId6" cstate="print"/>
          <a:srcRect/>
          <a:stretch>
            <a:fillRect/>
          </a:stretch>
        </p:blipFill>
        <p:spPr bwMode="auto">
          <a:xfrm>
            <a:off x="127000" y="2094668"/>
            <a:ext cx="1930400" cy="1727200"/>
          </a:xfrm>
          <a:prstGeom prst="rect">
            <a:avLst/>
          </a:prstGeom>
          <a:ln>
            <a:noFill/>
          </a:ln>
          <a:effectLst>
            <a:outerShdw blurRad="292100" dist="139700" dir="2700000" algn="tl" rotWithShape="0">
              <a:srgbClr val="333333">
                <a:alpha val="65000"/>
              </a:srgbClr>
            </a:outerShdw>
          </a:effectLst>
        </p:spPr>
      </p:pic>
      <p:pic>
        <p:nvPicPr>
          <p:cNvPr id="115715" name="Picture 3" descr="C:\Users\JANICE\Downloads\20171013_093814.jpg"/>
          <p:cNvPicPr>
            <a:picLocks noChangeAspect="1" noChangeArrowheads="1"/>
          </p:cNvPicPr>
          <p:nvPr/>
        </p:nvPicPr>
        <p:blipFill>
          <a:blip r:embed="rId7" cstate="print"/>
          <a:srcRect r="12598" b="12205"/>
          <a:stretch>
            <a:fillRect/>
          </a:stretch>
        </p:blipFill>
        <p:spPr bwMode="auto">
          <a:xfrm>
            <a:off x="4689448" y="3937000"/>
            <a:ext cx="2066952" cy="1693496"/>
          </a:xfrm>
          <a:prstGeom prst="rect">
            <a:avLst/>
          </a:prstGeom>
          <a:noFill/>
        </p:spPr>
      </p:pic>
      <p:pic>
        <p:nvPicPr>
          <p:cNvPr id="115716" name="Picture 4" descr="C:\Users\JANICE\Downloads\20171013_094011.jpg"/>
          <p:cNvPicPr>
            <a:picLocks noChangeAspect="1" noChangeArrowheads="1"/>
          </p:cNvPicPr>
          <p:nvPr/>
        </p:nvPicPr>
        <p:blipFill>
          <a:blip r:embed="rId8" cstate="print"/>
          <a:srcRect/>
          <a:stretch>
            <a:fillRect/>
          </a:stretch>
        </p:blipFill>
        <p:spPr bwMode="auto">
          <a:xfrm>
            <a:off x="6924159" y="3821868"/>
            <a:ext cx="1905000" cy="1740732"/>
          </a:xfrm>
          <a:prstGeom prst="rect">
            <a:avLst/>
          </a:prstGeom>
          <a:noFill/>
        </p:spPr>
      </p:pic>
      <p:pic>
        <p:nvPicPr>
          <p:cNvPr id="115717" name="Picture 5" descr="C:\Users\JANICE\Downloads\24623895_196913554202073_1234971768_o.jpg"/>
          <p:cNvPicPr>
            <a:picLocks noChangeAspect="1" noChangeArrowheads="1"/>
          </p:cNvPicPr>
          <p:nvPr/>
        </p:nvPicPr>
        <p:blipFill>
          <a:blip r:embed="rId9" cstate="print"/>
          <a:srcRect/>
          <a:stretch>
            <a:fillRect/>
          </a:stretch>
        </p:blipFill>
        <p:spPr bwMode="auto">
          <a:xfrm>
            <a:off x="6924160" y="2057401"/>
            <a:ext cx="2052081" cy="1539061"/>
          </a:xfrm>
          <a:prstGeom prst="rect">
            <a:avLst/>
          </a:prstGeom>
          <a:noFill/>
        </p:spPr>
      </p:pic>
      <p:pic>
        <p:nvPicPr>
          <p:cNvPr id="115718" name="Picture 6" descr="C:\Users\JANICE\Downloads\22047317_176471242912971_1370524900_o.jpg"/>
          <p:cNvPicPr>
            <a:picLocks noChangeAspect="1" noChangeArrowheads="1"/>
          </p:cNvPicPr>
          <p:nvPr/>
        </p:nvPicPr>
        <p:blipFill>
          <a:blip r:embed="rId10" cstate="print"/>
          <a:srcRect/>
          <a:stretch>
            <a:fillRect/>
          </a:stretch>
        </p:blipFill>
        <p:spPr bwMode="auto">
          <a:xfrm>
            <a:off x="4689448" y="2057400"/>
            <a:ext cx="2066952" cy="1550214"/>
          </a:xfrm>
          <a:prstGeom prst="rect">
            <a:avLst/>
          </a:prstGeom>
          <a:noFill/>
        </p:spPr>
      </p:pic>
      <p:pic>
        <p:nvPicPr>
          <p:cNvPr id="115719" name="Picture 7" descr="C:\Users\JANICE\Downloads\22489689_1473158632731412_5922207544721253280_n.jpg"/>
          <p:cNvPicPr>
            <a:picLocks noChangeAspect="1" noChangeArrowheads="1"/>
          </p:cNvPicPr>
          <p:nvPr/>
        </p:nvPicPr>
        <p:blipFill>
          <a:blip r:embed="rId11" cstate="print"/>
          <a:srcRect/>
          <a:stretch>
            <a:fillRect/>
          </a:stretch>
        </p:blipFill>
        <p:spPr bwMode="auto">
          <a:xfrm>
            <a:off x="2286001" y="2094668"/>
            <a:ext cx="1935719" cy="1727200"/>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4689448" y="1676400"/>
            <a:ext cx="4023794" cy="276999"/>
          </a:xfrm>
          <a:prstGeom prst="rect">
            <a:avLst/>
          </a:prstGeom>
        </p:spPr>
        <p:txBody>
          <a:bodyPr wrap="none">
            <a:spAutoFit/>
          </a:bodyPr>
          <a:lstStyle/>
          <a:p>
            <a:pPr algn="ctr"/>
            <a:r>
              <a:rPr lang="en-PH" sz="1200" b="1" dirty="0"/>
              <a:t>Conducted Orientation cum Training on </a:t>
            </a:r>
            <a:r>
              <a:rPr lang="en-PH" sz="1200" b="1" dirty="0" err="1"/>
              <a:t>Gulayan</a:t>
            </a:r>
            <a:r>
              <a:rPr lang="en-PH" sz="1200" b="1" dirty="0"/>
              <a:t> </a:t>
            </a:r>
            <a:r>
              <a:rPr lang="en-PH" sz="1200" b="1" dirty="0" err="1"/>
              <a:t>sa</a:t>
            </a:r>
            <a:r>
              <a:rPr lang="en-PH" sz="1200" b="1" dirty="0"/>
              <a:t> </a:t>
            </a:r>
            <a:r>
              <a:rPr lang="en-PH" sz="1200" b="1" dirty="0" err="1"/>
              <a:t>Paaralan</a:t>
            </a:r>
            <a:endParaRPr lang="en-PH" sz="1200" b="1" dirty="0"/>
          </a:p>
        </p:txBody>
      </p:sp>
      <p:sp>
        <p:nvSpPr>
          <p:cNvPr id="14" name="Rectangle 13"/>
          <p:cNvSpPr/>
          <p:nvPr/>
        </p:nvSpPr>
        <p:spPr>
          <a:xfrm>
            <a:off x="152400" y="1676401"/>
            <a:ext cx="4069319" cy="276999"/>
          </a:xfrm>
          <a:prstGeom prst="rect">
            <a:avLst/>
          </a:prstGeom>
        </p:spPr>
        <p:txBody>
          <a:bodyPr wrap="square">
            <a:spAutoFit/>
          </a:bodyPr>
          <a:lstStyle/>
          <a:p>
            <a:pPr algn="ctr"/>
            <a:r>
              <a:rPr lang="en-PH" sz="1200" b="1" dirty="0"/>
              <a:t>Distributed  1500 Assorted Garden Tools</a:t>
            </a:r>
          </a:p>
        </p:txBody>
      </p:sp>
      <p:sp>
        <p:nvSpPr>
          <p:cNvPr id="15" name="Rectangle 14"/>
          <p:cNvSpPr/>
          <p:nvPr/>
        </p:nvSpPr>
        <p:spPr>
          <a:xfrm>
            <a:off x="127001" y="3798501"/>
            <a:ext cx="2017445" cy="430887"/>
          </a:xfrm>
          <a:prstGeom prst="rect">
            <a:avLst/>
          </a:prstGeom>
        </p:spPr>
        <p:txBody>
          <a:bodyPr wrap="square">
            <a:spAutoFit/>
          </a:bodyPr>
          <a:lstStyle/>
          <a:p>
            <a:pPr algn="ctr"/>
            <a:r>
              <a:rPr lang="en-PH" sz="1050" b="1" dirty="0"/>
              <a:t>Distributed 7500 bags Organic Fertilizer</a:t>
            </a:r>
            <a:endParaRPr lang="en-PH" sz="1200" b="1" dirty="0"/>
          </a:p>
        </p:txBody>
      </p:sp>
      <p:pic>
        <p:nvPicPr>
          <p:cNvPr id="3" name="Picture 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2475688" y="4159156"/>
            <a:ext cx="1882519" cy="1784444"/>
          </a:xfrm>
          <a:prstGeom prst="rect">
            <a:avLst/>
          </a:prstGeom>
        </p:spPr>
      </p:pic>
      <p:sp>
        <p:nvSpPr>
          <p:cNvPr id="5" name="TextBox 4"/>
          <p:cNvSpPr txBox="1"/>
          <p:nvPr/>
        </p:nvSpPr>
        <p:spPr>
          <a:xfrm>
            <a:off x="2286000" y="3937000"/>
            <a:ext cx="2072206" cy="400110"/>
          </a:xfrm>
          <a:prstGeom prst="rect">
            <a:avLst/>
          </a:prstGeom>
          <a:noFill/>
        </p:spPr>
        <p:txBody>
          <a:bodyPr wrap="square" rtlCol="0">
            <a:spAutoFit/>
          </a:bodyPr>
          <a:lstStyle/>
          <a:p>
            <a:pPr algn="ctr"/>
            <a:r>
              <a:rPr lang="en-US" sz="1000" dirty="0"/>
              <a:t>Establishment of 24 units Greenhouse</a:t>
            </a:r>
          </a:p>
        </p:txBody>
      </p:sp>
    </p:spTree>
    <p:extLst>
      <p:ext uri="{BB962C8B-B14F-4D97-AF65-F5344CB8AC3E}">
        <p14:creationId xmlns:p14="http://schemas.microsoft.com/office/powerpoint/2010/main" val="15467155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WordArt 2"/>
          <p:cNvSpPr>
            <a:spLocks noChangeArrowheads="1" noChangeShapeType="1" noTextEdit="1"/>
          </p:cNvSpPr>
          <p:nvPr/>
        </p:nvSpPr>
        <p:spPr bwMode="auto">
          <a:xfrm>
            <a:off x="1203462" y="2470262"/>
            <a:ext cx="6944373" cy="191747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843"/>
              </a:avLst>
            </a:prstTxWarp>
          </a:bodyPr>
          <a:lstStyle/>
          <a:p>
            <a:pPr algn="ctr"/>
            <a:r>
              <a:rPr lang="en-PH" sz="2448" b="1" kern="10">
                <a:solidFill>
                  <a:srgbClr val="00B050"/>
                </a:solidFill>
                <a:effectLst>
                  <a:outerShdw dist="29783" dir="1514402" algn="ctr" rotWithShape="0">
                    <a:srgbClr val="000000">
                      <a:alpha val="50000"/>
                    </a:srgbClr>
                  </a:outerShdw>
                </a:effectLst>
                <a:latin typeface="Script MT Bold" panose="03040602040607080904" pitchFamily="66" charset="0"/>
              </a:rPr>
              <a:t>Thank you and</a:t>
            </a:r>
          </a:p>
          <a:p>
            <a:pPr algn="ctr"/>
            <a:r>
              <a:rPr lang="en-PH" sz="2448" b="1" kern="10">
                <a:solidFill>
                  <a:srgbClr val="00B050"/>
                </a:solidFill>
                <a:effectLst>
                  <a:outerShdw dist="29783" dir="1514402" algn="ctr" rotWithShape="0">
                    <a:srgbClr val="000000">
                      <a:alpha val="50000"/>
                    </a:srgbClr>
                  </a:outerShdw>
                </a:effectLst>
                <a:latin typeface="Script MT Bold" panose="03040602040607080904" pitchFamily="66" charset="0"/>
              </a:rPr>
              <a:t>God Bless us all!</a:t>
            </a:r>
          </a:p>
        </p:txBody>
      </p:sp>
    </p:spTree>
    <p:extLst>
      <p:ext uri="{BB962C8B-B14F-4D97-AF65-F5344CB8AC3E}">
        <p14:creationId xmlns:p14="http://schemas.microsoft.com/office/powerpoint/2010/main" val="1111967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1072</TotalTime>
  <Words>5666</Words>
  <Application>Microsoft Office PowerPoint</Application>
  <PresentationFormat>On-screen Show (4:3)</PresentationFormat>
  <Paragraphs>1581</Paragraphs>
  <Slides>98</Slides>
  <Notes>27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98</vt:i4>
      </vt:variant>
    </vt:vector>
  </HeadingPairs>
  <TitlesOfParts>
    <vt:vector size="115" baseType="lpstr">
      <vt:lpstr>Arial Unicode MS</vt:lpstr>
      <vt:lpstr>Arial</vt:lpstr>
      <vt:lpstr>Arial Narrow</vt:lpstr>
      <vt:lpstr>Arial Rounded MT Bold</vt:lpstr>
      <vt:lpstr>Baskerville Old Face</vt:lpstr>
      <vt:lpstr>Calibri</vt:lpstr>
      <vt:lpstr>Cambria</vt:lpstr>
      <vt:lpstr>Cambria Math</vt:lpstr>
      <vt:lpstr>Comic Sans MS</vt:lpstr>
      <vt:lpstr>Courier New</vt:lpstr>
      <vt:lpstr>Script MT Bold</vt:lpstr>
      <vt:lpstr>Tahoma</vt:lpstr>
      <vt:lpstr>Times New Roman</vt:lpstr>
      <vt:lpstr>Trebuchet MS</vt:lpstr>
      <vt:lpstr>Wingdings</vt:lpstr>
      <vt:lpstr>Wingdings 3</vt:lpstr>
      <vt:lpstr>Office Theme</vt:lpstr>
      <vt:lpstr>program directions</vt:lpstr>
      <vt:lpstr>MANDATE</vt:lpstr>
      <vt:lpstr>VISION To have a productive community</vt:lpstr>
      <vt:lpstr>REGIONAL PRIORITY COMMODITIES</vt:lpstr>
      <vt:lpstr>Coffee Plans and Programs  </vt:lpstr>
      <vt:lpstr>COFFEE ROADMAP</vt:lpstr>
      <vt:lpstr>Coffee Industry Situationer</vt:lpstr>
      <vt:lpstr>PowerPoint Presentation</vt:lpstr>
      <vt:lpstr>OPPORTUNITIES</vt:lpstr>
      <vt:lpstr>CONSTRAINTS</vt:lpstr>
      <vt:lpstr>Philippine Development Plan (PDP) Result Matrices </vt:lpstr>
      <vt:lpstr>PowerPoint Presentation</vt:lpstr>
      <vt:lpstr>PowerPoint Presentation</vt:lpstr>
      <vt:lpstr>PowerPoint Presentation</vt:lpstr>
      <vt:lpstr>Strategic Plan - Coffee</vt:lpstr>
      <vt:lpstr>Strategic Plan - Coffee</vt:lpstr>
      <vt:lpstr>Strategic Plan - Coffee</vt:lpstr>
      <vt:lpstr>PowerPoint Presentation</vt:lpstr>
      <vt:lpstr>CACAO PLANS AND PROGRAMS</vt:lpstr>
      <vt:lpstr>PowerPoint Presentation</vt:lpstr>
      <vt:lpstr>OBJECTIVES</vt:lpstr>
      <vt:lpstr>NATIONAL PRODUCTION</vt:lpstr>
      <vt:lpstr>Philippine Development Plan (PDP) Results Matrices</vt:lpstr>
      <vt:lpstr>PowerPoint Presentation</vt:lpstr>
      <vt:lpstr>PowerPoint Presentation</vt:lpstr>
      <vt:lpstr>PowerPoint Presentation</vt:lpstr>
      <vt:lpstr>OPPORTUNITIES </vt:lpstr>
      <vt:lpstr>CONSTRAINTS</vt:lpstr>
      <vt:lpstr>Targets</vt:lpstr>
      <vt:lpstr>Strategic Plan - Cacao</vt:lpstr>
      <vt:lpstr>Strategic Plan - Cacao</vt:lpstr>
      <vt:lpstr>Strategic Plan - Cacao</vt:lpstr>
      <vt:lpstr>Strategic Plan - Cacao</vt:lpstr>
      <vt:lpstr> VEGETABLES PLANS AND PROGRAMS</vt:lpstr>
      <vt:lpstr>VEGETABLES SITUATIONER</vt:lpstr>
      <vt:lpstr>PowerPoint Presentation</vt:lpstr>
      <vt:lpstr>OPPORTUNITIES</vt:lpstr>
      <vt:lpstr>CONSTRAINTS </vt:lpstr>
      <vt:lpstr>  STRATEGIES AND SUPPORT PROGRAMS  </vt:lpstr>
      <vt:lpstr>Stabilize the Supply of Vegetables </vt:lpstr>
      <vt:lpstr>Improve the Quality and Convenience of Locally Produced Vegetables in the Market </vt:lpstr>
      <vt:lpstr>Enhance the Acceptability of Vegetables for Healthier Eating Habits (in support to food sufficiency program)  </vt:lpstr>
      <vt:lpstr>Provision of  Quality Support Services to Vegetable Growers to Enhance their  Competitiveness and Sustainability  </vt:lpstr>
      <vt:lpstr>Strategy 5.  Expand Overseas Market for Philippine Produced Vegetables    </vt:lpstr>
      <vt:lpstr>PowerPoint Presentation</vt:lpstr>
      <vt:lpstr>PowerPoint Presentation</vt:lpstr>
      <vt:lpstr>PowerPoint Presentation</vt:lpstr>
      <vt:lpstr>MANGO PLANS AND PROGRAMS</vt:lpstr>
      <vt:lpstr>MANGO SITUATIONER</vt:lpstr>
      <vt:lpstr>NATIONAL PRODUCTION</vt:lpstr>
      <vt:lpstr>OPPORTUNITIES</vt:lpstr>
      <vt:lpstr>CONSTRAINTS</vt:lpstr>
      <vt:lpstr>Philippine Development Plan (PDP) Results Matrices</vt:lpstr>
      <vt:lpstr>STRATEGIES AND SUPPORT PROGRAMS</vt:lpstr>
      <vt:lpstr>STRATEGIES AND SUPPORT PROGRAMS</vt:lpstr>
      <vt:lpstr>PowerPoint Presentation</vt:lpstr>
      <vt:lpstr>PowerPoint Presentation</vt:lpstr>
      <vt:lpstr>PowerPoint Presentation</vt:lpstr>
      <vt:lpstr>BANANA PLANS AND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FY 2017 (as of November 30, 2017) Highlights of Accomplishments for the Regional Priority Commodities </vt:lpstr>
      <vt:lpstr> FY 2017 (as of November 30, 2017) Highlights of Accomplishments for the Regional Priority Commodities </vt:lpstr>
      <vt:lpstr> FY 2017 (as of November 30, 2017) Highlights of Accomplishments for the Regional Priority Commodities </vt:lpstr>
      <vt:lpstr> FY 2017 (as of November 30, 2017) Highlights of Accomplishments for the Regional Priority Commodities </vt:lpstr>
      <vt:lpstr> FY 2017 (as of November 30, 2017) Highlights of Accomplishments for the Regional Priority Commodities </vt:lpstr>
      <vt:lpstr> FY 2017 (as of November 30, 2017) Highlights of Accomplishments for the Regional Priority Commodities </vt:lpstr>
      <vt:lpstr>PowerPoint Presentation</vt:lpstr>
      <vt:lpstr>PowerPoint Presentation</vt:lpstr>
      <vt:lpstr>PowerPoint Presentation</vt:lpstr>
      <vt:lpstr>PowerPoint Presentation</vt:lpstr>
      <vt:lpstr> Established 1,500 sites Gulayan sa Paaralan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yhayan</dc:creator>
  <cp:lastModifiedBy>REDLLIZA GRUEZO</cp:lastModifiedBy>
  <cp:revision>65</cp:revision>
  <dcterms:created xsi:type="dcterms:W3CDTF">2015-01-26T01:19:31Z</dcterms:created>
  <dcterms:modified xsi:type="dcterms:W3CDTF">2017-12-15T10:14:31Z</dcterms:modified>
</cp:coreProperties>
</file>